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4"/>
  </p:sldMasterIdLst>
  <p:notesMasterIdLst>
    <p:notesMasterId r:id="rId29"/>
  </p:notesMasterIdLst>
  <p:handoutMasterIdLst>
    <p:handoutMasterId r:id="rId30"/>
  </p:handoutMasterIdLst>
  <p:sldIdLst>
    <p:sldId id="410" r:id="rId5"/>
    <p:sldId id="477" r:id="rId6"/>
    <p:sldId id="428" r:id="rId7"/>
    <p:sldId id="431" r:id="rId8"/>
    <p:sldId id="432" r:id="rId9"/>
    <p:sldId id="429" r:id="rId10"/>
    <p:sldId id="433" r:id="rId11"/>
    <p:sldId id="434" r:id="rId12"/>
    <p:sldId id="435" r:id="rId13"/>
    <p:sldId id="436" r:id="rId14"/>
    <p:sldId id="437" r:id="rId15"/>
    <p:sldId id="438" r:id="rId16"/>
    <p:sldId id="439" r:id="rId17"/>
    <p:sldId id="440" r:id="rId18"/>
    <p:sldId id="441" r:id="rId19"/>
    <p:sldId id="442" r:id="rId20"/>
    <p:sldId id="443" r:id="rId21"/>
    <p:sldId id="444" r:id="rId22"/>
    <p:sldId id="445" r:id="rId23"/>
    <p:sldId id="446" r:id="rId24"/>
    <p:sldId id="447" r:id="rId25"/>
    <p:sldId id="448" r:id="rId26"/>
    <p:sldId id="449" r:id="rId27"/>
    <p:sldId id="450" r:id="rId28"/>
  </p:sldIdLst>
  <p:sldSz cx="12192000" cy="6858000"/>
  <p:notesSz cx="7010400" cy="11979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3296810-A885-4BE3-A3E7-6D5BEEA58F35}" styleName="Medium Style 2 –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–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6327" autoAdjust="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58" d="100"/>
          <a:sy n="58" d="100"/>
        </p:scale>
        <p:origin x="3240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F6756E-81DA-9FAC-70D8-556F658BDD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601044"/>
          </a:xfrm>
          <a:prstGeom prst="rect">
            <a:avLst/>
          </a:prstGeom>
        </p:spPr>
        <p:txBody>
          <a:bodyPr vert="horz" lIns="108512" tIns="54256" rIns="108512" bIns="54256" rtlCol="0"/>
          <a:lstStyle>
            <a:lvl1pPr algn="r">
              <a:defRPr sz="1400"/>
            </a:lvl1pPr>
          </a:lstStyle>
          <a:p>
            <a:fld id="{1EBEDD12-BCD5-485B-BCBC-34BB01D7923C}" type="datetimeFigureOut">
              <a:rPr lang="en-US" smtClean="0"/>
              <a:t>5/5/2026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71D415-D05A-7067-CCD3-457153D96CD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11378233"/>
            <a:ext cx="3037840" cy="601043"/>
          </a:xfrm>
          <a:prstGeom prst="rect">
            <a:avLst/>
          </a:prstGeom>
        </p:spPr>
        <p:txBody>
          <a:bodyPr vert="horz" lIns="108512" tIns="54256" rIns="108512" bIns="54256" rtlCol="0" anchor="b"/>
          <a:lstStyle>
            <a:lvl1pPr algn="r">
              <a:defRPr sz="1400"/>
            </a:lvl1pPr>
          </a:lstStyle>
          <a:p>
            <a:fld id="{E2C230DF-5933-439D-898F-38E9AC9BA68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97095E3-54D2-CFD2-4F49-7536FC8641D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11378233"/>
            <a:ext cx="3037840" cy="601043"/>
          </a:xfrm>
          <a:prstGeom prst="rect">
            <a:avLst/>
          </a:prstGeom>
        </p:spPr>
        <p:txBody>
          <a:bodyPr vert="horz" lIns="108512" tIns="54256" rIns="108512" bIns="54256" rtlCol="0" anchor="b"/>
          <a:lstStyle>
            <a:lvl1pPr algn="l">
              <a:defRPr sz="1400"/>
            </a:lvl1pPr>
          </a:lstStyle>
          <a:p>
            <a:endParaRPr lang="en-US" dirty="0"/>
          </a:p>
        </p:txBody>
      </p:sp>
      <p:sp>
        <p:nvSpPr>
          <p:cNvPr id="8" name="Header Placeholder 7">
            <a:extLst>
              <a:ext uri="{FF2B5EF4-FFF2-40B4-BE49-F238E27FC236}">
                <a16:creationId xmlns:a16="http://schemas.microsoft.com/office/drawing/2014/main" id="{521EE01A-C0B5-5ECF-96DD-768F86AA15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601044"/>
          </a:xfrm>
          <a:prstGeom prst="rect">
            <a:avLst/>
          </a:prstGeom>
        </p:spPr>
        <p:txBody>
          <a:bodyPr vert="horz" lIns="108512" tIns="54256" rIns="108512" bIns="54256" rtlCol="0"/>
          <a:lstStyle>
            <a:lvl1pPr algn="l">
              <a:defRPr sz="14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601044"/>
          </a:xfrm>
          <a:prstGeom prst="rect">
            <a:avLst/>
          </a:prstGeom>
        </p:spPr>
        <p:txBody>
          <a:bodyPr vert="horz" lIns="108512" tIns="54256" rIns="108512" bIns="54256" rtlCol="0"/>
          <a:lstStyle>
            <a:lvl1pPr algn="l">
              <a:defRPr sz="14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601044"/>
          </a:xfrm>
          <a:prstGeom prst="rect">
            <a:avLst/>
          </a:prstGeom>
        </p:spPr>
        <p:txBody>
          <a:bodyPr vert="horz" lIns="108512" tIns="54256" rIns="108512" bIns="54256" rtlCol="0"/>
          <a:lstStyle>
            <a:lvl1pPr algn="r">
              <a:defRPr sz="1400"/>
            </a:lvl1pPr>
          </a:lstStyle>
          <a:p>
            <a:fld id="{6EE7A52F-9D89-7442-A8E9-48D1527B5F6B}" type="datetimeFigureOut">
              <a:rPr lang="en-US" smtClean="0"/>
              <a:t>5/5/2026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88900" y="1497013"/>
            <a:ext cx="7188200" cy="40433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8512" tIns="54256" rIns="108512" bIns="5425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5765026"/>
            <a:ext cx="5608320" cy="4716840"/>
          </a:xfrm>
          <a:prstGeom prst="rect">
            <a:avLst/>
          </a:prstGeom>
        </p:spPr>
        <p:txBody>
          <a:bodyPr vert="horz" lIns="108512" tIns="54256" rIns="108512" bIns="5425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1378233"/>
            <a:ext cx="3037840" cy="601043"/>
          </a:xfrm>
          <a:prstGeom prst="rect">
            <a:avLst/>
          </a:prstGeom>
        </p:spPr>
        <p:txBody>
          <a:bodyPr vert="horz" lIns="108512" tIns="54256" rIns="108512" bIns="54256" rtlCol="0" anchor="b"/>
          <a:lstStyle>
            <a:lvl1pPr algn="l">
              <a:defRPr sz="14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11378233"/>
            <a:ext cx="3037840" cy="601043"/>
          </a:xfrm>
          <a:prstGeom prst="rect">
            <a:avLst/>
          </a:prstGeom>
        </p:spPr>
        <p:txBody>
          <a:bodyPr vert="horz" lIns="108512" tIns="54256" rIns="108512" bIns="54256" rtlCol="0" anchor="b"/>
          <a:lstStyle>
            <a:lvl1pPr algn="r">
              <a:defRPr sz="1400"/>
            </a:lvl1pPr>
          </a:lstStyle>
          <a:p>
            <a:fld id="{A89C7E07-3C67-C64C-8DA0-0404F63039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453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70DAF9-DAC7-644F-19FA-97CE46F21F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19271F2-B4EC-EE9C-4896-06A45D17B7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34CE273-1973-6FD4-62F2-608638F0B9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A88EFD-D116-91DA-45AD-D966EFA186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742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32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Tab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CF555767-B3D8-BD57-1D42-7F6E1E668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9" name="Freeform 13">
              <a:extLst>
                <a:ext uri="{FF2B5EF4-FFF2-40B4-BE49-F238E27FC236}">
                  <a16:creationId xmlns:a16="http://schemas.microsoft.com/office/drawing/2014/main" id="{BC972B6D-098C-52F6-E990-52623B368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3F0D3EE3-9A8C-531D-1EEE-1AFAB9F3B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A2BE192C-1768-890B-EC1B-5ED6E1F825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61409" y="4661717"/>
            <a:ext cx="7936230" cy="138076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70935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584005"/>
            <a:ext cx="2825115" cy="3999060"/>
          </a:xfrm>
        </p:spPr>
        <p:txBody>
          <a:bodyPr lIns="0" tIns="27432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457200" indent="0">
              <a:spcBef>
                <a:spcPts val="1800"/>
              </a:spcBef>
              <a:buNone/>
              <a:defRPr sz="2000"/>
            </a:lvl2pPr>
            <a:lvl3pPr marL="914400" indent="0">
              <a:spcBef>
                <a:spcPts val="1800"/>
              </a:spcBef>
              <a:buNone/>
              <a:defRPr sz="2000"/>
            </a:lvl3pPr>
            <a:lvl4pPr marL="1371600" indent="0">
              <a:spcBef>
                <a:spcPts val="1800"/>
              </a:spcBef>
              <a:buNone/>
              <a:defRPr sz="2000"/>
            </a:lvl4pPr>
            <a:lvl5pPr marL="1828800" indent="0">
              <a:spcBef>
                <a:spcPts val="1800"/>
              </a:spcBef>
              <a:buNone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70934" y="584005"/>
            <a:ext cx="7926705" cy="399906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4329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5523" y="2676525"/>
            <a:ext cx="5746750" cy="359747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620000" y="2676525"/>
            <a:ext cx="3947160" cy="3597470"/>
          </a:xfrm>
        </p:spPr>
        <p:txBody>
          <a:bodyPr lIns="0">
            <a:normAutofit/>
          </a:bodyPr>
          <a:lstStyle>
            <a:lvl1pPr marL="342900" indent="-342900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>
              <a:spcBef>
                <a:spcPts val="18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497447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02400"/>
            <a:ext cx="10972800" cy="157032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9" name="Table Placeholder 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594360" y="2628629"/>
            <a:ext cx="10972800" cy="363674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10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flipH="1" flipV="1">
            <a:off x="6092752" y="0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4360" y="454955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8B149C6-5AAC-B8E5-5411-EA38821F6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273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806C6F65-35CD-D64B-992A-0C1C1E003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AutoShape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 spc="50" baseline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186153BD-9D2B-47EB-3553-1D3F6663B2A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4359" y="2281918"/>
            <a:ext cx="6787747" cy="3708517"/>
          </a:xfrm>
        </p:spPr>
        <p:txBody>
          <a:bodyPr lIns="0" tIns="228600" rIns="0" bIns="0">
            <a:normAutofit/>
          </a:bodyPr>
          <a:lstStyle>
            <a:lvl1pPr marL="283464" indent="-283464">
              <a:lnSpc>
                <a:spcPct val="80000"/>
              </a:lnSpc>
              <a:spcBef>
                <a:spcPts val="2200"/>
              </a:spcBef>
              <a:buFont typeface="Arial" panose="020B0604020202020204" pitchFamily="34" charset="0"/>
              <a:buChar char="•"/>
              <a:defRPr lang="en-US" sz="2400" b="1" i="0" kern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indent="-283464">
              <a:spcBef>
                <a:spcPts val="6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3" name="Slide Number Placeholder 42">
            <a:extLst>
              <a:ext uri="{FF2B5EF4-FFF2-40B4-BE49-F238E27FC236}">
                <a16:creationId xmlns:a16="http://schemas.microsoft.com/office/drawing/2014/main" id="{D80CCC8F-9CF1-9621-04EB-DFA68FEE42D2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42" name="Date Placeholder 41">
            <a:extLst>
              <a:ext uri="{FF2B5EF4-FFF2-40B4-BE49-F238E27FC236}">
                <a16:creationId xmlns:a16="http://schemas.microsoft.com/office/drawing/2014/main" id="{29CE2856-DB8F-5603-C085-74C70560FAC8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79826C1-7A52-DA25-F422-EE62DED7D1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0552" cy="0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8089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79D0555-EBDC-B53A-212D-A5921795FE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80543"/>
          </a:xfrm>
          <a:custGeom>
            <a:avLst/>
            <a:gdLst>
              <a:gd name="connsiteX0" fmla="*/ 6309360 w 12192000"/>
              <a:gd name="connsiteY0" fmla="*/ 3951843 h 6880543"/>
              <a:gd name="connsiteX1" fmla="*/ 6309360 w 12192000"/>
              <a:gd name="connsiteY1" fmla="*/ 4052427 h 6880543"/>
              <a:gd name="connsiteX2" fmla="*/ 8442960 w 12192000"/>
              <a:gd name="connsiteY2" fmla="*/ 4052427 h 6880543"/>
              <a:gd name="connsiteX3" fmla="*/ 8442960 w 12192000"/>
              <a:gd name="connsiteY3" fmla="*/ 3951843 h 6880543"/>
              <a:gd name="connsiteX4" fmla="*/ 0 w 12192000"/>
              <a:gd name="connsiteY4" fmla="*/ 0 h 6880543"/>
              <a:gd name="connsiteX5" fmla="*/ 12192000 w 12192000"/>
              <a:gd name="connsiteY5" fmla="*/ 0 h 6880543"/>
              <a:gd name="connsiteX6" fmla="*/ 12192000 w 12192000"/>
              <a:gd name="connsiteY6" fmla="*/ 6880543 h 6880543"/>
              <a:gd name="connsiteX7" fmla="*/ 0 w 12192000"/>
              <a:gd name="connsiteY7" fmla="*/ 6880543 h 6880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80543">
                <a:moveTo>
                  <a:pt x="6309360" y="3951843"/>
                </a:moveTo>
                <a:lnTo>
                  <a:pt x="6309360" y="4052427"/>
                </a:lnTo>
                <a:lnTo>
                  <a:pt x="8442960" y="4052427"/>
                </a:lnTo>
                <a:lnTo>
                  <a:pt x="8442960" y="3951843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80543"/>
                </a:lnTo>
                <a:lnTo>
                  <a:pt x="0" y="6880543"/>
                </a:lnTo>
                <a:close/>
              </a:path>
            </a:pathLst>
          </a:custGeom>
        </p:spPr>
        <p:txBody>
          <a:bodyPr wrap="square" tIns="182880">
            <a:no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59" y="444933"/>
            <a:ext cx="5477479" cy="329184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6000" b="1" i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6BA398-1ED2-1FCA-63B9-8915A8C7A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09360" y="3951843"/>
            <a:ext cx="2133600" cy="10058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169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 userDrawn="1">
          <p15:clr>
            <a:srgbClr val="FBAE40"/>
          </p15:clr>
        </p15:guide>
        <p15:guide id="4" pos="4560" userDrawn="1">
          <p15:clr>
            <a:srgbClr val="FBAE40"/>
          </p15:clr>
        </p15:guide>
        <p15:guide id="8" orient="horz" pos="184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9973BC6-F6E5-0B3B-C8AB-0AC4020D4E8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-11113"/>
            <a:ext cx="5791200" cy="6880226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99835" y="456860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9169ED6-4B82-6844-119F-AC15CDF2D3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7914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57F1500-1A16-D1EF-4F0C-030852B29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2D07A0BE-3890-193E-9439-F294E61A7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11" name="Freeform 19">
              <a:extLst>
                <a:ext uri="{FF2B5EF4-FFF2-40B4-BE49-F238E27FC236}">
                  <a16:creationId xmlns:a16="http://schemas.microsoft.com/office/drawing/2014/main" id="{C05217ED-C258-E6CE-BA7F-28A6EA41BCD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20">
              <a:extLst>
                <a:ext uri="{FF2B5EF4-FFF2-40B4-BE49-F238E27FC236}">
                  <a16:creationId xmlns:a16="http://schemas.microsoft.com/office/drawing/2014/main" id="{F3E11A1F-14DD-BA35-D7D7-4D4ADEAA348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21">
              <a:extLst>
                <a:ext uri="{FF2B5EF4-FFF2-40B4-BE49-F238E27FC236}">
                  <a16:creationId xmlns:a16="http://schemas.microsoft.com/office/drawing/2014/main" id="{F14541B0-973F-7E21-1019-D2FB83C8C0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02875"/>
            <a:ext cx="10873740" cy="168020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6FE0DC0-B0D7-F4D6-8038-177AD7A8C21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57600" y="2282008"/>
            <a:ext cx="7810500" cy="3699328"/>
          </a:xfrm>
        </p:spPr>
        <p:txBody>
          <a:bodyPr lIns="0" tIns="228600" rIns="0" bIns="0">
            <a:normAutofit/>
          </a:bodyPr>
          <a:lstStyle>
            <a:lvl1pPr marL="283464" indent="-283464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 indent="-283464">
              <a:spcBef>
                <a:spcPts val="18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ED58739-4346-5104-B1AC-89ED035912AF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272B8D-F380-9F1A-C8E6-BDD2352B1763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029641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09905" y="454955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14DA3C5-63E4-BAFB-1D68-47F71EEEE53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676525"/>
            <a:ext cx="4490827" cy="3597470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9436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BD11386D-847E-8CF5-E56A-42E80A65A08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881898" y="2676525"/>
            <a:ext cx="4490827" cy="3597470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4864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10569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42E558A9-6DD6-E21D-3A8F-6707E1DD1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2" name="AutoShape 24">
              <a:extLst>
                <a:ext uri="{FF2B5EF4-FFF2-40B4-BE49-F238E27FC236}">
                  <a16:creationId xmlns:a16="http://schemas.microsoft.com/office/drawing/2014/main" id="{3FC994E4-318C-1E66-B4E4-8F8FD08E0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17C00E6B-F625-6D6C-8364-9DD9F3C362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C6197B87-4F65-7981-9463-84830CD3687F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86AA517C-7217-D864-B7E7-40984A2880D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524013C6-491C-CAA2-5BD6-7C73596711C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18885" y="3499667"/>
            <a:ext cx="4939666" cy="254281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47460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457201"/>
            <a:ext cx="5198269" cy="2305050"/>
          </a:xfrm>
        </p:spPr>
        <p:txBody>
          <a:bodyPr lIns="0" tIns="274320">
            <a:normAutofit/>
          </a:bodyPr>
          <a:lstStyle>
            <a:lvl1pPr marL="457200" indent="-457200">
              <a:spcBef>
                <a:spcPts val="1800"/>
              </a:spcBef>
              <a:buFont typeface="+mj-lt"/>
              <a:buAutoNum type="arabicPeriod"/>
              <a:defRPr sz="2000"/>
            </a:lvl1pPr>
            <a:lvl2pPr marL="914400" indent="-457200">
              <a:spcBef>
                <a:spcPts val="1800"/>
              </a:spcBef>
              <a:buFont typeface="+mj-lt"/>
              <a:buAutoNum type="alphaLcPeriod"/>
              <a:defRPr sz="2000"/>
            </a:lvl2pPr>
            <a:lvl3pPr marL="1371600" indent="-457200">
              <a:spcBef>
                <a:spcPts val="1800"/>
              </a:spcBef>
              <a:buFont typeface="+mj-lt"/>
              <a:buAutoNum type="arabicParenR"/>
              <a:defRPr sz="2000"/>
            </a:lvl3pPr>
            <a:lvl4pPr marL="1371600" indent="0">
              <a:spcBef>
                <a:spcPts val="1800"/>
              </a:spcBef>
              <a:buFont typeface="+mj-lt"/>
              <a:buNone/>
              <a:defRPr sz="2000"/>
            </a:lvl4pPr>
            <a:lvl5pPr marL="2286000" indent="-457200">
              <a:spcBef>
                <a:spcPts val="1800"/>
              </a:spcBef>
              <a:buFont typeface="+mj-lt"/>
              <a:buAutoNum type="arabicPeriod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endParaRPr lang="en-US" dirty="0"/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3AC171DA-232D-44C1-6B93-40BACB298F4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810595"/>
            <a:ext cx="5198269" cy="3319513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4864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46068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Pictur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5310" y="278129"/>
            <a:ext cx="5063490" cy="235402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1EF4505D-6803-3813-7738-04996342781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94360" y="3279579"/>
            <a:ext cx="5044440" cy="2994415"/>
          </a:xfrm>
        </p:spPr>
        <p:txBody>
          <a:bodyPr lIns="0" tIns="22860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indent="-283464">
              <a:spcBef>
                <a:spcPts val="18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997459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658637A-5D36-6127-19BC-C203E23FA4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0"/>
            <a:ext cx="6118225" cy="6858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9319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6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itle Placeholder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" name="Date Placeholder 3">
            <a:extLst>
              <a:ext uri="{FF2B5EF4-FFF2-40B4-BE49-F238E27FC236}">
                <a16:creationId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>
              <a:latin typeface="+mn-lt"/>
            </a:endParaRPr>
          </a:p>
        </p:txBody>
      </p:sp>
      <p:sp>
        <p:nvSpPr>
          <p:cNvPr id="32" name="Slide Number Placeholder 5">
            <a:extLst>
              <a:ext uri="{FF2B5EF4-FFF2-40B4-BE49-F238E27FC236}">
                <a16:creationId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436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1" i="0">
                <a:solidFill>
                  <a:schemeClr val="bg1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698" r:id="rId2"/>
    <p:sldLayoutId id="2147483710" r:id="rId3"/>
    <p:sldLayoutId id="2147483700" r:id="rId4"/>
    <p:sldLayoutId id="2147483701" r:id="rId5"/>
    <p:sldLayoutId id="2147483659" r:id="rId6"/>
    <p:sldLayoutId id="2147483709" r:id="rId7"/>
    <p:sldLayoutId id="2147483708" r:id="rId8"/>
    <p:sldLayoutId id="2147483707" r:id="rId9"/>
    <p:sldLayoutId id="2147483706" r:id="rId10"/>
    <p:sldLayoutId id="2147483705" r:id="rId11"/>
    <p:sldLayoutId id="2147483704" r:id="rId12"/>
    <p:sldLayoutId id="2147483703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b="1" i="0" kern="1200" spc="100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83464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1D9D6-2977-ABCD-FDF8-51AFA5064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</p:spPr>
        <p:txBody>
          <a:bodyPr/>
          <a:lstStyle/>
          <a:p>
            <a:r>
              <a:rPr lang="en-US" dirty="0"/>
              <a:t>2026-2030 Financial Plan </a:t>
            </a:r>
          </a:p>
        </p:txBody>
      </p:sp>
    </p:spTree>
    <p:extLst>
      <p:ext uri="{BB962C8B-B14F-4D97-AF65-F5344CB8AC3E}">
        <p14:creationId xmlns:p14="http://schemas.microsoft.com/office/powerpoint/2010/main" val="3390304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F272AE9C-E6AC-0516-79F5-632DA9E19A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3D466-F416-D63D-452C-A518592C7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27" y="-106376"/>
            <a:ext cx="10581064" cy="1225875"/>
          </a:xfrm>
        </p:spPr>
        <p:txBody>
          <a:bodyPr/>
          <a:lstStyle/>
          <a:p>
            <a:r>
              <a:rPr lang="en-US" sz="2800" dirty="0"/>
              <a:t>Appendix:</a:t>
            </a:r>
            <a:br>
              <a:rPr lang="en-US" sz="2800" dirty="0"/>
            </a:br>
            <a:r>
              <a:rPr lang="en-US" sz="2800" dirty="0"/>
              <a:t>2026-2030 Financial Plan (Operating) – Version 3 Detail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7E5F8AE-C4D0-3914-B51C-6156FE57B6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927467"/>
              </p:ext>
            </p:extLst>
          </p:nvPr>
        </p:nvGraphicFramePr>
        <p:xfrm>
          <a:off x="668827" y="1259458"/>
          <a:ext cx="9242921" cy="4973677"/>
        </p:xfrm>
        <a:graphic>
          <a:graphicData uri="http://schemas.openxmlformats.org/drawingml/2006/table">
            <a:tbl>
              <a:tblPr/>
              <a:tblGrid>
                <a:gridCol w="2426309">
                  <a:extLst>
                    <a:ext uri="{9D8B030D-6E8A-4147-A177-3AD203B41FA5}">
                      <a16:colId xmlns:a16="http://schemas.microsoft.com/office/drawing/2014/main" val="327735467"/>
                    </a:ext>
                  </a:extLst>
                </a:gridCol>
                <a:gridCol w="855765">
                  <a:extLst>
                    <a:ext uri="{9D8B030D-6E8A-4147-A177-3AD203B41FA5}">
                      <a16:colId xmlns:a16="http://schemas.microsoft.com/office/drawing/2014/main" val="2683641276"/>
                    </a:ext>
                  </a:extLst>
                </a:gridCol>
                <a:gridCol w="826257">
                  <a:extLst>
                    <a:ext uri="{9D8B030D-6E8A-4147-A177-3AD203B41FA5}">
                      <a16:colId xmlns:a16="http://schemas.microsoft.com/office/drawing/2014/main" val="650002252"/>
                    </a:ext>
                  </a:extLst>
                </a:gridCol>
                <a:gridCol w="855765">
                  <a:extLst>
                    <a:ext uri="{9D8B030D-6E8A-4147-A177-3AD203B41FA5}">
                      <a16:colId xmlns:a16="http://schemas.microsoft.com/office/drawing/2014/main" val="4117028221"/>
                    </a:ext>
                  </a:extLst>
                </a:gridCol>
                <a:gridCol w="855765">
                  <a:extLst>
                    <a:ext uri="{9D8B030D-6E8A-4147-A177-3AD203B41FA5}">
                      <a16:colId xmlns:a16="http://schemas.microsoft.com/office/drawing/2014/main" val="2379976272"/>
                    </a:ext>
                  </a:extLst>
                </a:gridCol>
                <a:gridCol w="855765">
                  <a:extLst>
                    <a:ext uri="{9D8B030D-6E8A-4147-A177-3AD203B41FA5}">
                      <a16:colId xmlns:a16="http://schemas.microsoft.com/office/drawing/2014/main" val="2779116868"/>
                    </a:ext>
                  </a:extLst>
                </a:gridCol>
                <a:gridCol w="855765">
                  <a:extLst>
                    <a:ext uri="{9D8B030D-6E8A-4147-A177-3AD203B41FA5}">
                      <a16:colId xmlns:a16="http://schemas.microsoft.com/office/drawing/2014/main" val="463272646"/>
                    </a:ext>
                  </a:extLst>
                </a:gridCol>
                <a:gridCol w="855765">
                  <a:extLst>
                    <a:ext uri="{9D8B030D-6E8A-4147-A177-3AD203B41FA5}">
                      <a16:colId xmlns:a16="http://schemas.microsoft.com/office/drawing/2014/main" val="3325872449"/>
                    </a:ext>
                  </a:extLst>
                </a:gridCol>
                <a:gridCol w="855765">
                  <a:extLst>
                    <a:ext uri="{9D8B030D-6E8A-4147-A177-3AD203B41FA5}">
                      <a16:colId xmlns:a16="http://schemas.microsoft.com/office/drawing/2014/main" val="3085662962"/>
                    </a:ext>
                  </a:extLst>
                </a:gridCol>
              </a:tblGrid>
              <a:tr h="1316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Expenditure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6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6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6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6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6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6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6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6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2792412"/>
                  </a:ext>
                </a:extLst>
              </a:tr>
              <a:tr h="1316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Salaries &amp; Wages - Admin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179,000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148,635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166,355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235,008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255,145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262,800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270,684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278,804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4355848"/>
                  </a:ext>
                </a:extLst>
              </a:tr>
              <a:tr h="1316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Salaries &amp; Wages - Custodian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1,623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480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480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1,241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1,266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1,291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1,317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1,343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7793486"/>
                  </a:ext>
                </a:extLst>
              </a:tr>
              <a:tr h="1316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Salaries &amp; Wages - Public Works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3,852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6,159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6,750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7,841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10,691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10,905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11,123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11,345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165175"/>
                  </a:ext>
                </a:extLst>
              </a:tr>
              <a:tr h="1316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Payroll Costs: Admin &amp; PW     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62,098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55,093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60,005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49,437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52,553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53,604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54,676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55,769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24371"/>
                  </a:ext>
                </a:extLst>
              </a:tr>
              <a:tr h="1316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Employee Recognition &amp; Benefits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1,118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1,118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4352935"/>
                  </a:ext>
                </a:extLst>
              </a:tr>
              <a:tr h="1316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Recruitment/HR Costs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32,680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30,505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7193592"/>
                  </a:ext>
                </a:extLst>
              </a:tr>
              <a:tr h="1316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Travel &amp; Education - Admin  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5,500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5,353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5,350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5,500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5,775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6,064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6,367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6,685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4371118"/>
                  </a:ext>
                </a:extLst>
              </a:tr>
              <a:tr h="1316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OHS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140778"/>
                  </a:ext>
                </a:extLst>
              </a:tr>
              <a:tr h="1316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Advertising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750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246708"/>
                  </a:ext>
                </a:extLst>
              </a:tr>
              <a:tr h="1316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First Nations Relations Expenses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237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237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410355"/>
                  </a:ext>
                </a:extLst>
              </a:tr>
              <a:tr h="1316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Sayward News                 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5,822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3,896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5,800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750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750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750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750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750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9419338"/>
                  </a:ext>
                </a:extLst>
              </a:tr>
              <a:tr h="1316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Internet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1,103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1,371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1,372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1,392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1,420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1,448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1,477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1,507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1571417"/>
                  </a:ext>
                </a:extLst>
              </a:tr>
              <a:tr h="1316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Postage                      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1,178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1,376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1,325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1,400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1,428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1,457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1,486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1,515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2300549"/>
                  </a:ext>
                </a:extLst>
              </a:tr>
              <a:tr h="1316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Audit                        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18,600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18,600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18,600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19,500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20,475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21,499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22,574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23,702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3850404"/>
                  </a:ext>
                </a:extLst>
              </a:tr>
              <a:tr h="1316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Legal                        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90,000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259,941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302,870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225,000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130,000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130,000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130,000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130,000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9334138"/>
                  </a:ext>
                </a:extLst>
              </a:tr>
              <a:tr h="1316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Information Technology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23,500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24,911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30,500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31,110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31,732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32,367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5082138"/>
                  </a:ext>
                </a:extLst>
              </a:tr>
              <a:tr h="1316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Bank Charges, Fees &amp; Interest           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5,146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3,356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4,100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4,100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4,100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4,100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4,100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4850832"/>
                  </a:ext>
                </a:extLst>
              </a:tr>
              <a:tr h="1316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Tax Sale Fees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588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588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0062555"/>
                  </a:ext>
                </a:extLst>
              </a:tr>
              <a:tr h="1316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Dues, Memberships &amp; Subscriptions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4,635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5,734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5,734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6,500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6,630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6,763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6,898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7,036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7776841"/>
                  </a:ext>
                </a:extLst>
              </a:tr>
              <a:tr h="1316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Insurance - Property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3,621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3,050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3,050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3,111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3,422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3,764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4,141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4,555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6111006"/>
                  </a:ext>
                </a:extLst>
              </a:tr>
              <a:tr h="1316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Insurance - Liability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4,198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3,127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3,127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3,190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3,508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3,859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4,245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4,670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286031"/>
                  </a:ext>
                </a:extLst>
              </a:tr>
              <a:tr h="2335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Maintenance &amp; Repairs - Admin Office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1,837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3143151"/>
                  </a:ext>
                </a:extLst>
              </a:tr>
              <a:tr h="1316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Cleaning Supplies - Office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309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263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350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325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325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325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325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325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8072041"/>
                  </a:ext>
                </a:extLst>
              </a:tr>
              <a:tr h="1316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Office Supplies              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4,200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4,554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5,350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5,457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5,566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5,677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5,791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4960756"/>
                  </a:ext>
                </a:extLst>
              </a:tr>
              <a:tr h="1316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Tax Printing                 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550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620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620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650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650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650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650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650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0629899"/>
                  </a:ext>
                </a:extLst>
              </a:tr>
              <a:tr h="1316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Business Travel/Meetings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515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6292435"/>
                  </a:ext>
                </a:extLst>
              </a:tr>
              <a:tr h="1316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Economic Development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4234549"/>
                  </a:ext>
                </a:extLst>
              </a:tr>
              <a:tr h="1316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Equipment - Admin Office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2,249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3400536"/>
                  </a:ext>
                </a:extLst>
              </a:tr>
              <a:tr h="1316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Contract Labour - Total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115,000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125,597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140,000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120,000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120,000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120,000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120,000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120,000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8903356"/>
                  </a:ext>
                </a:extLst>
              </a:tr>
              <a:tr h="1316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Copier - Rent &amp; Supplies       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7,272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7,468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8,750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8,925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9,104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9,286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9,471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6799900"/>
                  </a:ext>
                </a:extLst>
              </a:tr>
              <a:tr h="1316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Telephone &amp; Cell Phone           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4,532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4,244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4,700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3,540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3,540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3,540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3,540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3,540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9830197"/>
                  </a:ext>
                </a:extLst>
              </a:tr>
              <a:tr h="1316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Heating Fuel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3,265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2,750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5,100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5,202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5,306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5,412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6857851"/>
                  </a:ext>
                </a:extLst>
              </a:tr>
              <a:tr h="1316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Utilities                 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7,035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2,850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3,150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3,200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3,264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3,329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3,396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3,464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5456356"/>
                  </a:ext>
                </a:extLst>
              </a:tr>
              <a:tr h="1316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Contingency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95,000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75,982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95,000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60,000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1619027"/>
                  </a:ext>
                </a:extLst>
              </a:tr>
              <a:tr h="1316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Administration Expenditure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659,540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804,647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906,851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830,485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769,624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781,829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794,449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807,503 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4320672"/>
                  </a:ext>
                </a:extLst>
              </a:tr>
              <a:tr h="1316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Net Administration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(521,940)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(765,902)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(837,761)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(826,815)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(765,885)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(778,019)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(790,566)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(803,547)</a:t>
                      </a:r>
                    </a:p>
                  </a:txBody>
                  <a:tcPr marL="4608" marR="4608" marT="4608" marB="2212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39442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24854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92EC2A13-343A-4D40-ADA0-E391CCFF7C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7F4E2-08B3-3D82-3623-C08A16169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27" y="-106376"/>
            <a:ext cx="10581064" cy="1225875"/>
          </a:xfrm>
        </p:spPr>
        <p:txBody>
          <a:bodyPr/>
          <a:lstStyle/>
          <a:p>
            <a:r>
              <a:rPr lang="en-US" sz="2800" dirty="0"/>
              <a:t>Appendix:</a:t>
            </a:r>
            <a:br>
              <a:rPr lang="en-US" sz="2800" dirty="0"/>
            </a:br>
            <a:r>
              <a:rPr lang="en-US" sz="2800" dirty="0"/>
              <a:t>2026-2030 Financial Plan (Operating) – Version 3 Detail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75C51B2-EBD1-8328-66C4-0FC4BFEA8E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490491"/>
              </p:ext>
            </p:extLst>
          </p:nvPr>
        </p:nvGraphicFramePr>
        <p:xfrm>
          <a:off x="1711144" y="1662112"/>
          <a:ext cx="7785101" cy="3533775"/>
        </p:xfrm>
        <a:graphic>
          <a:graphicData uri="http://schemas.openxmlformats.org/drawingml/2006/table">
            <a:tbl>
              <a:tblPr/>
              <a:tblGrid>
                <a:gridCol w="2037222">
                  <a:extLst>
                    <a:ext uri="{9D8B030D-6E8A-4147-A177-3AD203B41FA5}">
                      <a16:colId xmlns:a16="http://schemas.microsoft.com/office/drawing/2014/main" val="1935849028"/>
                    </a:ext>
                  </a:extLst>
                </a:gridCol>
                <a:gridCol w="695946">
                  <a:extLst>
                    <a:ext uri="{9D8B030D-6E8A-4147-A177-3AD203B41FA5}">
                      <a16:colId xmlns:a16="http://schemas.microsoft.com/office/drawing/2014/main" val="816457007"/>
                    </a:ext>
                  </a:extLst>
                </a:gridCol>
                <a:gridCol w="695946">
                  <a:extLst>
                    <a:ext uri="{9D8B030D-6E8A-4147-A177-3AD203B41FA5}">
                      <a16:colId xmlns:a16="http://schemas.microsoft.com/office/drawing/2014/main" val="4233453788"/>
                    </a:ext>
                  </a:extLst>
                </a:gridCol>
                <a:gridCol w="759213">
                  <a:extLst>
                    <a:ext uri="{9D8B030D-6E8A-4147-A177-3AD203B41FA5}">
                      <a16:colId xmlns:a16="http://schemas.microsoft.com/office/drawing/2014/main" val="3783739773"/>
                    </a:ext>
                  </a:extLst>
                </a:gridCol>
                <a:gridCol w="695946">
                  <a:extLst>
                    <a:ext uri="{9D8B030D-6E8A-4147-A177-3AD203B41FA5}">
                      <a16:colId xmlns:a16="http://schemas.microsoft.com/office/drawing/2014/main" val="58372493"/>
                    </a:ext>
                  </a:extLst>
                </a:gridCol>
                <a:gridCol w="695946">
                  <a:extLst>
                    <a:ext uri="{9D8B030D-6E8A-4147-A177-3AD203B41FA5}">
                      <a16:colId xmlns:a16="http://schemas.microsoft.com/office/drawing/2014/main" val="1401082064"/>
                    </a:ext>
                  </a:extLst>
                </a:gridCol>
                <a:gridCol w="711762">
                  <a:extLst>
                    <a:ext uri="{9D8B030D-6E8A-4147-A177-3AD203B41FA5}">
                      <a16:colId xmlns:a16="http://schemas.microsoft.com/office/drawing/2014/main" val="2019345003"/>
                    </a:ext>
                  </a:extLst>
                </a:gridCol>
                <a:gridCol w="746560">
                  <a:extLst>
                    <a:ext uri="{9D8B030D-6E8A-4147-A177-3AD203B41FA5}">
                      <a16:colId xmlns:a16="http://schemas.microsoft.com/office/drawing/2014/main" val="3699439229"/>
                    </a:ext>
                  </a:extLst>
                </a:gridCol>
                <a:gridCol w="746560">
                  <a:extLst>
                    <a:ext uri="{9D8B030D-6E8A-4147-A177-3AD203B41FA5}">
                      <a16:colId xmlns:a16="http://schemas.microsoft.com/office/drawing/2014/main" val="2821118494"/>
                    </a:ext>
                  </a:extLst>
                </a:gridCol>
              </a:tblGrid>
              <a:tr h="4381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 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Actual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Projection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2026  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2027  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2028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2029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2030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456041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ELECTION  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052231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121294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 - Other                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466071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Transfer from Election Reserve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10,100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94318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Election Revenue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10,100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96297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Expenditure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150864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Salaries - Admin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4,400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4,800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676869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Salaries - Public Works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24307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Payroll Costs - Admin &amp; PW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550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650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270554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Election Expense             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6,310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473361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Transfer to Election Reserve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3,363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118092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Election Expenditure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3,363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10,090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754302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Net Election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(3,363)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-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10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(4,000)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(4,000)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(4,000)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-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62770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09710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086E5976-A2F1-A7A7-C480-85442DD132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91DD7-0A56-52CA-7080-03C9DDCE8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27" y="-106376"/>
            <a:ext cx="10581064" cy="1225875"/>
          </a:xfrm>
        </p:spPr>
        <p:txBody>
          <a:bodyPr/>
          <a:lstStyle/>
          <a:p>
            <a:r>
              <a:rPr lang="en-US" sz="2800" dirty="0"/>
              <a:t>Appendix:</a:t>
            </a:r>
            <a:br>
              <a:rPr lang="en-US" sz="2800" dirty="0"/>
            </a:br>
            <a:r>
              <a:rPr lang="en-US" sz="2800" dirty="0"/>
              <a:t>2026-2030 Financial Plan (Operating) – Version 3 Detail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A207C8-8160-CF95-A744-4368DC5AC712}"/>
              </a:ext>
            </a:extLst>
          </p:cNvPr>
          <p:cNvSpPr txBox="1"/>
          <p:nvPr/>
        </p:nvSpPr>
        <p:spPr>
          <a:xfrm>
            <a:off x="7592123" y="6229884"/>
            <a:ext cx="19620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chemeClr val="tx2">
                    <a:lumMod val="75000"/>
                  </a:schemeClr>
                </a:solidFill>
              </a:rPr>
              <a:t>Continued next page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7B76210-5C9F-8B4D-C223-FCAF8CAF72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997926"/>
              </p:ext>
            </p:extLst>
          </p:nvPr>
        </p:nvGraphicFramePr>
        <p:xfrm>
          <a:off x="668827" y="1388853"/>
          <a:ext cx="9415452" cy="4871547"/>
        </p:xfrm>
        <a:graphic>
          <a:graphicData uri="http://schemas.openxmlformats.org/drawingml/2006/table">
            <a:tbl>
              <a:tblPr/>
              <a:tblGrid>
                <a:gridCol w="2717442">
                  <a:extLst>
                    <a:ext uri="{9D8B030D-6E8A-4147-A177-3AD203B41FA5}">
                      <a16:colId xmlns:a16="http://schemas.microsoft.com/office/drawing/2014/main" val="293124534"/>
                    </a:ext>
                  </a:extLst>
                </a:gridCol>
                <a:gridCol w="819328">
                  <a:extLst>
                    <a:ext uri="{9D8B030D-6E8A-4147-A177-3AD203B41FA5}">
                      <a16:colId xmlns:a16="http://schemas.microsoft.com/office/drawing/2014/main" val="2266777216"/>
                    </a:ext>
                  </a:extLst>
                </a:gridCol>
                <a:gridCol w="819328">
                  <a:extLst>
                    <a:ext uri="{9D8B030D-6E8A-4147-A177-3AD203B41FA5}">
                      <a16:colId xmlns:a16="http://schemas.microsoft.com/office/drawing/2014/main" val="3392983953"/>
                    </a:ext>
                  </a:extLst>
                </a:gridCol>
                <a:gridCol w="819328">
                  <a:extLst>
                    <a:ext uri="{9D8B030D-6E8A-4147-A177-3AD203B41FA5}">
                      <a16:colId xmlns:a16="http://schemas.microsoft.com/office/drawing/2014/main" val="2219673251"/>
                    </a:ext>
                  </a:extLst>
                </a:gridCol>
                <a:gridCol w="819328">
                  <a:extLst>
                    <a:ext uri="{9D8B030D-6E8A-4147-A177-3AD203B41FA5}">
                      <a16:colId xmlns:a16="http://schemas.microsoft.com/office/drawing/2014/main" val="647747598"/>
                    </a:ext>
                  </a:extLst>
                </a:gridCol>
                <a:gridCol w="819328">
                  <a:extLst>
                    <a:ext uri="{9D8B030D-6E8A-4147-A177-3AD203B41FA5}">
                      <a16:colId xmlns:a16="http://schemas.microsoft.com/office/drawing/2014/main" val="2270551750"/>
                    </a:ext>
                  </a:extLst>
                </a:gridCol>
                <a:gridCol w="819328">
                  <a:extLst>
                    <a:ext uri="{9D8B030D-6E8A-4147-A177-3AD203B41FA5}">
                      <a16:colId xmlns:a16="http://schemas.microsoft.com/office/drawing/2014/main" val="3143752562"/>
                    </a:ext>
                  </a:extLst>
                </a:gridCol>
                <a:gridCol w="891021">
                  <a:extLst>
                    <a:ext uri="{9D8B030D-6E8A-4147-A177-3AD203B41FA5}">
                      <a16:colId xmlns:a16="http://schemas.microsoft.com/office/drawing/2014/main" val="3492279786"/>
                    </a:ext>
                  </a:extLst>
                </a:gridCol>
                <a:gridCol w="891021">
                  <a:extLst>
                    <a:ext uri="{9D8B030D-6E8A-4147-A177-3AD203B41FA5}">
                      <a16:colId xmlns:a16="http://schemas.microsoft.com/office/drawing/2014/main" val="464164739"/>
                    </a:ext>
                  </a:extLst>
                </a:gridCol>
              </a:tblGrid>
              <a:tr h="30074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  Budget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Actual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Projection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2026   Budget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2027   Budget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2028  Budget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2029  Budget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2030 Budget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825553"/>
                  </a:ext>
                </a:extLst>
              </a:tr>
              <a:tr h="169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RECREATION CENTRE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6214527"/>
                  </a:ext>
                </a:extLst>
              </a:tr>
              <a:tr h="169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0914988"/>
                  </a:ext>
                </a:extLst>
              </a:tr>
              <a:tr h="169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Grants - Recreation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5,000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0481019"/>
                  </a:ext>
                </a:extLst>
              </a:tr>
              <a:tr h="169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Kelsey Centre Gift Certificates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0034924"/>
                  </a:ext>
                </a:extLst>
              </a:tr>
              <a:tr h="169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Age Friendly Program Revenue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900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333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333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5152815"/>
                  </a:ext>
                </a:extLst>
              </a:tr>
              <a:tr h="169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Swim Lesson Fees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429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1579931"/>
                  </a:ext>
                </a:extLst>
              </a:tr>
              <a:tr h="169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Ten Pack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3,513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2,468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2,549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4319420"/>
                  </a:ext>
                </a:extLst>
              </a:tr>
              <a:tr h="169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Single User - Pool             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128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128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4097253"/>
                  </a:ext>
                </a:extLst>
              </a:tr>
              <a:tr h="169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Single User - Gymnasium              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400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358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358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9454984"/>
                  </a:ext>
                </a:extLst>
              </a:tr>
              <a:tr h="169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Drop In Fitness Fees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400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61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61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0984368"/>
                  </a:ext>
                </a:extLst>
              </a:tr>
              <a:tr h="169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Drop In Weight Room Fees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400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168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168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4132335"/>
                  </a:ext>
                </a:extLst>
              </a:tr>
              <a:tr h="169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Monthly Passes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1,400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724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724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87077"/>
                  </a:ext>
                </a:extLst>
              </a:tr>
              <a:tr h="169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Shower Fees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19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4127600"/>
                  </a:ext>
                </a:extLst>
              </a:tr>
              <a:tr h="169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After School Program/Day Care Fees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2,750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1,152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1,152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493047"/>
                  </a:ext>
                </a:extLst>
              </a:tr>
              <a:tr h="169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Concession Sales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5,500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1,383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1,383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031561"/>
                  </a:ext>
                </a:extLst>
              </a:tr>
              <a:tr h="169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Pool Rental                  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5300312"/>
                  </a:ext>
                </a:extLst>
              </a:tr>
              <a:tr h="169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Gym Rental                   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2,600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350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1,200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1,200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1,200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1,200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1,200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7950721"/>
                  </a:ext>
                </a:extLst>
              </a:tr>
              <a:tr h="169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Room Rental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983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983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1045573"/>
                  </a:ext>
                </a:extLst>
              </a:tr>
              <a:tr h="169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Rentals - Tables and Chairs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165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206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206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165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165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165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165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165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5431039"/>
                  </a:ext>
                </a:extLst>
              </a:tr>
              <a:tr h="169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Birthday Party/Event Revenue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949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949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4019510"/>
                  </a:ext>
                </a:extLst>
              </a:tr>
              <a:tr h="169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 - Other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8463031"/>
                  </a:ext>
                </a:extLst>
              </a:tr>
              <a:tr h="169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Kelsey Centre Van Donations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1,469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3,550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4,200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4,284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4,370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4,457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4,546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1203742"/>
                  </a:ext>
                </a:extLst>
              </a:tr>
              <a:tr h="169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Special Event Donations       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4,950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144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144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9985152"/>
                  </a:ext>
                </a:extLst>
              </a:tr>
              <a:tr h="169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Afterschool Program Donations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4851846"/>
                  </a:ext>
                </a:extLst>
              </a:tr>
              <a:tr h="169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Seniors Special Events Donations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6889255"/>
                  </a:ext>
                </a:extLst>
              </a:tr>
              <a:tr h="169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Teen Program Donations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4,000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8477075"/>
                  </a:ext>
                </a:extLst>
              </a:tr>
              <a:tr h="169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Recreation Centre Revenue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41,478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10,955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13,757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8,565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8,649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8,735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8,822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8,911 </a:t>
                      </a:r>
                    </a:p>
                  </a:txBody>
                  <a:tcPr marL="6050" marR="6050" marT="6050" marB="2904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25459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2192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3AA10579-8548-7010-D3D4-3BFA8D3BD2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BFB40-9D4D-0C32-45F2-A9F9FA4ED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27" y="-106376"/>
            <a:ext cx="10581064" cy="1225875"/>
          </a:xfrm>
        </p:spPr>
        <p:txBody>
          <a:bodyPr/>
          <a:lstStyle/>
          <a:p>
            <a:r>
              <a:rPr lang="en-US" sz="2800" dirty="0"/>
              <a:t>Appendix:</a:t>
            </a:r>
            <a:br>
              <a:rPr lang="en-US" sz="2800" dirty="0"/>
            </a:br>
            <a:r>
              <a:rPr lang="en-US" sz="2800" dirty="0"/>
              <a:t>2026-2030 Financial Plan (Operating) – Version 3 Detail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99F809E-D255-72E5-E87E-94C0F2DFC8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0138854"/>
              </p:ext>
            </p:extLst>
          </p:nvPr>
        </p:nvGraphicFramePr>
        <p:xfrm>
          <a:off x="668827" y="1302589"/>
          <a:ext cx="9484465" cy="5032250"/>
        </p:xfrm>
        <a:graphic>
          <a:graphicData uri="http://schemas.openxmlformats.org/drawingml/2006/table">
            <a:tbl>
              <a:tblPr/>
              <a:tblGrid>
                <a:gridCol w="2737357">
                  <a:extLst>
                    <a:ext uri="{9D8B030D-6E8A-4147-A177-3AD203B41FA5}">
                      <a16:colId xmlns:a16="http://schemas.microsoft.com/office/drawing/2014/main" val="3153248321"/>
                    </a:ext>
                  </a:extLst>
                </a:gridCol>
                <a:gridCol w="825334">
                  <a:extLst>
                    <a:ext uri="{9D8B030D-6E8A-4147-A177-3AD203B41FA5}">
                      <a16:colId xmlns:a16="http://schemas.microsoft.com/office/drawing/2014/main" val="2204226912"/>
                    </a:ext>
                  </a:extLst>
                </a:gridCol>
                <a:gridCol w="825334">
                  <a:extLst>
                    <a:ext uri="{9D8B030D-6E8A-4147-A177-3AD203B41FA5}">
                      <a16:colId xmlns:a16="http://schemas.microsoft.com/office/drawing/2014/main" val="3528531452"/>
                    </a:ext>
                  </a:extLst>
                </a:gridCol>
                <a:gridCol w="825334">
                  <a:extLst>
                    <a:ext uri="{9D8B030D-6E8A-4147-A177-3AD203B41FA5}">
                      <a16:colId xmlns:a16="http://schemas.microsoft.com/office/drawing/2014/main" val="724101080"/>
                    </a:ext>
                  </a:extLst>
                </a:gridCol>
                <a:gridCol w="825334">
                  <a:extLst>
                    <a:ext uri="{9D8B030D-6E8A-4147-A177-3AD203B41FA5}">
                      <a16:colId xmlns:a16="http://schemas.microsoft.com/office/drawing/2014/main" val="2138001721"/>
                    </a:ext>
                  </a:extLst>
                </a:gridCol>
                <a:gridCol w="825334">
                  <a:extLst>
                    <a:ext uri="{9D8B030D-6E8A-4147-A177-3AD203B41FA5}">
                      <a16:colId xmlns:a16="http://schemas.microsoft.com/office/drawing/2014/main" val="1641069893"/>
                    </a:ext>
                  </a:extLst>
                </a:gridCol>
                <a:gridCol w="825334">
                  <a:extLst>
                    <a:ext uri="{9D8B030D-6E8A-4147-A177-3AD203B41FA5}">
                      <a16:colId xmlns:a16="http://schemas.microsoft.com/office/drawing/2014/main" val="1142047209"/>
                    </a:ext>
                  </a:extLst>
                </a:gridCol>
                <a:gridCol w="897552">
                  <a:extLst>
                    <a:ext uri="{9D8B030D-6E8A-4147-A177-3AD203B41FA5}">
                      <a16:colId xmlns:a16="http://schemas.microsoft.com/office/drawing/2014/main" val="385558301"/>
                    </a:ext>
                  </a:extLst>
                </a:gridCol>
                <a:gridCol w="897552">
                  <a:extLst>
                    <a:ext uri="{9D8B030D-6E8A-4147-A177-3AD203B41FA5}">
                      <a16:colId xmlns:a16="http://schemas.microsoft.com/office/drawing/2014/main" val="63396664"/>
                    </a:ext>
                  </a:extLst>
                </a:gridCol>
              </a:tblGrid>
              <a:tr h="1265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Expenditure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6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6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6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6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6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6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6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6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8325916"/>
                  </a:ext>
                </a:extLst>
              </a:tr>
              <a:tr h="1265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Operating Expenses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6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6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6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6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6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6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6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6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9782845"/>
                  </a:ext>
                </a:extLst>
              </a:tr>
              <a:tr h="1265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Salaries &amp; Wages - Admin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47,335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11,354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11,354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358265"/>
                  </a:ext>
                </a:extLst>
              </a:tr>
              <a:tr h="1265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Wages - Recreation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29,722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27,486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27,486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0101163"/>
                  </a:ext>
                </a:extLst>
              </a:tr>
              <a:tr h="1265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Wages - Custodian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5,274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3,627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3,627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5,380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5,488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5,597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5,709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5,823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2570724"/>
                  </a:ext>
                </a:extLst>
              </a:tr>
              <a:tr h="2250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Wages - Lifeguards &amp; Pool Maintenance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1,193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1,928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1,928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6410140"/>
                  </a:ext>
                </a:extLst>
              </a:tr>
              <a:tr h="1265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Payroll Costs: Admin &amp; PW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16,841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11,000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10,955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627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279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284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290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296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8826027"/>
                  </a:ext>
                </a:extLst>
              </a:tr>
              <a:tr h="1265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Travel &amp; Education - Recreation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2,000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382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382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1276647"/>
                  </a:ext>
                </a:extLst>
              </a:tr>
              <a:tr h="1265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Advertising                  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750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6721487"/>
                  </a:ext>
                </a:extLst>
              </a:tr>
              <a:tr h="1265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Information Technology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3,500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3,172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3,150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1,000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1,000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1,000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1,000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1,000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1732078"/>
                  </a:ext>
                </a:extLst>
              </a:tr>
              <a:tr h="1265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Bank Charges, Fees &amp; Interest           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440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506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733914"/>
                  </a:ext>
                </a:extLst>
              </a:tr>
              <a:tr h="1265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Dues, Memberships &amp; Subscriptions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1,000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472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472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8944560"/>
                  </a:ext>
                </a:extLst>
              </a:tr>
              <a:tr h="1265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Afterschool Supplies/Expenses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261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261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9326824"/>
                  </a:ext>
                </a:extLst>
              </a:tr>
              <a:tr h="1265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Concession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624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624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266896"/>
                  </a:ext>
                </a:extLst>
              </a:tr>
              <a:tr h="1265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Seniors Special Events Expenses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380609"/>
                  </a:ext>
                </a:extLst>
              </a:tr>
              <a:tr h="1265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Special Events Expenses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4,000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212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212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8305848"/>
                  </a:ext>
                </a:extLst>
              </a:tr>
              <a:tr h="1265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Teen Program Expenses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4,000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1,350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1,350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9124098"/>
                  </a:ext>
                </a:extLst>
              </a:tr>
              <a:tr h="1265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Swim Lesson Expenses       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107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107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791742"/>
                  </a:ext>
                </a:extLst>
              </a:tr>
              <a:tr h="1265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Age Friendly Programming Expenses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6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0475901"/>
                  </a:ext>
                </a:extLst>
              </a:tr>
              <a:tr h="1265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 &amp; R, Gas &amp; Oil - Age Friendly Van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5,000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3,977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3,550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4,200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4,284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4,370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4,457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4,546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798025"/>
                  </a:ext>
                </a:extLst>
              </a:tr>
              <a:tr h="1265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Office Supplies    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2,000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566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475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9000097"/>
                  </a:ext>
                </a:extLst>
              </a:tr>
              <a:tr h="1265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Chemicals &amp; Maintenance - Pool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2,025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1,312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1,312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867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884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902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920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0197348"/>
                  </a:ext>
                </a:extLst>
              </a:tr>
              <a:tr h="1265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Supplies - Recreation Centre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1,200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208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208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3902028"/>
                  </a:ext>
                </a:extLst>
              </a:tr>
              <a:tr h="1265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Business Travel/Meetings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650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205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205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2853839"/>
                  </a:ext>
                </a:extLst>
              </a:tr>
              <a:tr h="1265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Equipment - Recreation Centre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3,500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2,899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2,899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7305174"/>
                  </a:ext>
                </a:extLst>
              </a:tr>
              <a:tr h="1265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Ccontract Labour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1,372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1,650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5797302"/>
                  </a:ext>
                </a:extLst>
              </a:tr>
              <a:tr h="1265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Telephone &amp; Internet               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2,861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2,081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2,162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2,200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2,244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2,289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2,335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2,381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6432067"/>
                  </a:ext>
                </a:extLst>
              </a:tr>
              <a:tr h="1265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Sub Total Operating Expenses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138,201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75,035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74,875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15,857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15,761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16,024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16,293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16,567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028680"/>
                  </a:ext>
                </a:extLst>
              </a:tr>
              <a:tr h="1265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Building Expenses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6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6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6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6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6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6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6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6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5750119"/>
                  </a:ext>
                </a:extLst>
              </a:tr>
              <a:tr h="1265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Salaries &amp; Wages  - Public Works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7,187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7,328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7,650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7,768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10,119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10,322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10,528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10,739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9488128"/>
                  </a:ext>
                </a:extLst>
              </a:tr>
              <a:tr h="1265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Insurance - Property               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14,829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13,948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13,948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14,227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15,650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17,215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18,936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20,830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7200701"/>
                  </a:ext>
                </a:extLst>
              </a:tr>
              <a:tr h="1265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Insurance - Liability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1,597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2,344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2,344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2,391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2,630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2,893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3,182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3,500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2946204"/>
                  </a:ext>
                </a:extLst>
              </a:tr>
              <a:tr h="1265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Maintenance &amp; Repairs - Recreation 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19,500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6,210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6,850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7,500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7,650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7,803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7,959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8,118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0446030"/>
                  </a:ext>
                </a:extLst>
              </a:tr>
              <a:tr h="1265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Cleaning Supplies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494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650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663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676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690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704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1720287"/>
                  </a:ext>
                </a:extLst>
              </a:tr>
              <a:tr h="1265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Heating Fuel                         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25,813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13,060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11,250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16,000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16,320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16,646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16,979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17,319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696793"/>
                  </a:ext>
                </a:extLst>
              </a:tr>
              <a:tr h="1265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Utilities    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23,125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11,248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12,750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13,250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13,648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14,057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14,479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14,913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2392086"/>
                  </a:ext>
                </a:extLst>
              </a:tr>
              <a:tr h="1265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Sub Total Building Expenses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92,900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54,631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55,392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61,786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66,679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69,612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72,753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76,123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1247055"/>
                  </a:ext>
                </a:extLst>
              </a:tr>
              <a:tr h="1265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Recreation Centre Expenditure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231,102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129,666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130,267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77,643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82,441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85,636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89,046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92,689 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5538990"/>
                  </a:ext>
                </a:extLst>
              </a:tr>
              <a:tr h="1265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Net Recreation Centre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(189,624)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(118,711)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(116,510)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(69,078)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(73,792)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(76,902)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(80,224)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(83,778)</a:t>
                      </a:r>
                    </a:p>
                  </a:txBody>
                  <a:tcPr marL="4463" marR="4463" marT="4463" marB="21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03042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3334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EF03C23-E601-8972-1561-93B2576E54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21617-63E0-5EAE-BCE3-58378C14D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27" y="-106376"/>
            <a:ext cx="10581064" cy="1225875"/>
          </a:xfrm>
        </p:spPr>
        <p:txBody>
          <a:bodyPr/>
          <a:lstStyle/>
          <a:p>
            <a:r>
              <a:rPr lang="en-US" sz="2800" dirty="0"/>
              <a:t>Appendix:</a:t>
            </a:r>
            <a:br>
              <a:rPr lang="en-US" sz="2800" dirty="0"/>
            </a:br>
            <a:r>
              <a:rPr lang="en-US" sz="2800" dirty="0"/>
              <a:t>2026-2030 Financial Plan (Operating) – Version 3 Detail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3855178-6EEA-DE48-3929-25FA3234A8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1793348"/>
              </p:ext>
            </p:extLst>
          </p:nvPr>
        </p:nvGraphicFramePr>
        <p:xfrm>
          <a:off x="1517650" y="2123916"/>
          <a:ext cx="8534399" cy="3754755"/>
        </p:xfrm>
        <a:graphic>
          <a:graphicData uri="http://schemas.openxmlformats.org/drawingml/2006/table">
            <a:tbl>
              <a:tblPr/>
              <a:tblGrid>
                <a:gridCol w="2373134">
                  <a:extLst>
                    <a:ext uri="{9D8B030D-6E8A-4147-A177-3AD203B41FA5}">
                      <a16:colId xmlns:a16="http://schemas.microsoft.com/office/drawing/2014/main" val="2244677494"/>
                    </a:ext>
                  </a:extLst>
                </a:gridCol>
                <a:gridCol w="799505">
                  <a:extLst>
                    <a:ext uri="{9D8B030D-6E8A-4147-A177-3AD203B41FA5}">
                      <a16:colId xmlns:a16="http://schemas.microsoft.com/office/drawing/2014/main" val="2608186936"/>
                    </a:ext>
                  </a:extLst>
                </a:gridCol>
                <a:gridCol w="799505">
                  <a:extLst>
                    <a:ext uri="{9D8B030D-6E8A-4147-A177-3AD203B41FA5}">
                      <a16:colId xmlns:a16="http://schemas.microsoft.com/office/drawing/2014/main" val="2028718241"/>
                    </a:ext>
                  </a:extLst>
                </a:gridCol>
                <a:gridCol w="799505">
                  <a:extLst>
                    <a:ext uri="{9D8B030D-6E8A-4147-A177-3AD203B41FA5}">
                      <a16:colId xmlns:a16="http://schemas.microsoft.com/office/drawing/2014/main" val="919317584"/>
                    </a:ext>
                  </a:extLst>
                </a:gridCol>
                <a:gridCol w="789987">
                  <a:extLst>
                    <a:ext uri="{9D8B030D-6E8A-4147-A177-3AD203B41FA5}">
                      <a16:colId xmlns:a16="http://schemas.microsoft.com/office/drawing/2014/main" val="1559006073"/>
                    </a:ext>
                  </a:extLst>
                </a:gridCol>
                <a:gridCol w="789987">
                  <a:extLst>
                    <a:ext uri="{9D8B030D-6E8A-4147-A177-3AD203B41FA5}">
                      <a16:colId xmlns:a16="http://schemas.microsoft.com/office/drawing/2014/main" val="3826821582"/>
                    </a:ext>
                  </a:extLst>
                </a:gridCol>
                <a:gridCol w="736052">
                  <a:extLst>
                    <a:ext uri="{9D8B030D-6E8A-4147-A177-3AD203B41FA5}">
                      <a16:colId xmlns:a16="http://schemas.microsoft.com/office/drawing/2014/main" val="4016025013"/>
                    </a:ext>
                  </a:extLst>
                </a:gridCol>
                <a:gridCol w="723362">
                  <a:extLst>
                    <a:ext uri="{9D8B030D-6E8A-4147-A177-3AD203B41FA5}">
                      <a16:colId xmlns:a16="http://schemas.microsoft.com/office/drawing/2014/main" val="1422265335"/>
                    </a:ext>
                  </a:extLst>
                </a:gridCol>
                <a:gridCol w="723362">
                  <a:extLst>
                    <a:ext uri="{9D8B030D-6E8A-4147-A177-3AD203B41FA5}">
                      <a16:colId xmlns:a16="http://schemas.microsoft.com/office/drawing/2014/main" val="1426881289"/>
                    </a:ext>
                  </a:extLst>
                </a:gridCol>
              </a:tblGrid>
              <a:tr h="4191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 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Actual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Projection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2026  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2027  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2028  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2029  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2030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887347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RCMP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451496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544509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RCMP Rent           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23,000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25,200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25,200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25,200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25,200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25,200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44612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RCMP Maintenance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9,748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8,936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6,785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12,503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10,965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11,428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11,922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12,450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5504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RCMP Revenue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34,748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31,936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31,785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37,703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36,165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36,628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37,122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37,650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795903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Expenditure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437653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Salaries &amp; Wages - Public Works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2,777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338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959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1,427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1,456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1,485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1,515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63506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Payroll Costs: Admin &amp; PW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808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33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182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275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281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286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292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244762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Insurance - Property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1,550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1,372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1,372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1,450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1,595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1,755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1,930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2,123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959137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Insurance - Liability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211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195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195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242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266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293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6855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Maintenance &amp; Repairs - Police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82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456626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Municipal Services Expense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3,645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4,488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4,488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4,712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4,948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5,195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5,455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5,727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739146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RCMP Expenditure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10,492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6,508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6,785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12,503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10,965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11,428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11,922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12,450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789455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Net RCMP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24,256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25,428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25,200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25,200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25,200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25,200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25,200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41432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4812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05956FD-17AE-9D2F-2626-8F5EE7F16C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1DFDB-6D44-EF1E-96CB-86B674A08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27" y="-106376"/>
            <a:ext cx="10581064" cy="1225875"/>
          </a:xfrm>
        </p:spPr>
        <p:txBody>
          <a:bodyPr/>
          <a:lstStyle/>
          <a:p>
            <a:r>
              <a:rPr lang="en-US" sz="2800" dirty="0"/>
              <a:t>Appendix:</a:t>
            </a:r>
            <a:br>
              <a:rPr lang="en-US" sz="2800" dirty="0"/>
            </a:br>
            <a:r>
              <a:rPr lang="en-US" sz="2800" dirty="0"/>
              <a:t>2026-2030 Financial Plan (Operating) – Version 3 Detail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631E118-B21E-6011-C23C-CC48DCDC9A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4634843"/>
              </p:ext>
            </p:extLst>
          </p:nvPr>
        </p:nvGraphicFramePr>
        <p:xfrm>
          <a:off x="1714501" y="2242979"/>
          <a:ext cx="8140697" cy="3516630"/>
        </p:xfrm>
        <a:graphic>
          <a:graphicData uri="http://schemas.openxmlformats.org/drawingml/2006/table">
            <a:tbl>
              <a:tblPr/>
              <a:tblGrid>
                <a:gridCol w="2039926">
                  <a:extLst>
                    <a:ext uri="{9D8B030D-6E8A-4147-A177-3AD203B41FA5}">
                      <a16:colId xmlns:a16="http://schemas.microsoft.com/office/drawing/2014/main" val="2151415941"/>
                    </a:ext>
                  </a:extLst>
                </a:gridCol>
                <a:gridCol w="772891">
                  <a:extLst>
                    <a:ext uri="{9D8B030D-6E8A-4147-A177-3AD203B41FA5}">
                      <a16:colId xmlns:a16="http://schemas.microsoft.com/office/drawing/2014/main" val="1647139570"/>
                    </a:ext>
                  </a:extLst>
                </a:gridCol>
                <a:gridCol w="772891">
                  <a:extLst>
                    <a:ext uri="{9D8B030D-6E8A-4147-A177-3AD203B41FA5}">
                      <a16:colId xmlns:a16="http://schemas.microsoft.com/office/drawing/2014/main" val="932017740"/>
                    </a:ext>
                  </a:extLst>
                </a:gridCol>
                <a:gridCol w="772891">
                  <a:extLst>
                    <a:ext uri="{9D8B030D-6E8A-4147-A177-3AD203B41FA5}">
                      <a16:colId xmlns:a16="http://schemas.microsoft.com/office/drawing/2014/main" val="3711434168"/>
                    </a:ext>
                  </a:extLst>
                </a:gridCol>
                <a:gridCol w="772891">
                  <a:extLst>
                    <a:ext uri="{9D8B030D-6E8A-4147-A177-3AD203B41FA5}">
                      <a16:colId xmlns:a16="http://schemas.microsoft.com/office/drawing/2014/main" val="2813863991"/>
                    </a:ext>
                  </a:extLst>
                </a:gridCol>
                <a:gridCol w="772891">
                  <a:extLst>
                    <a:ext uri="{9D8B030D-6E8A-4147-A177-3AD203B41FA5}">
                      <a16:colId xmlns:a16="http://schemas.microsoft.com/office/drawing/2014/main" val="2358507018"/>
                    </a:ext>
                  </a:extLst>
                </a:gridCol>
                <a:gridCol w="734880">
                  <a:extLst>
                    <a:ext uri="{9D8B030D-6E8A-4147-A177-3AD203B41FA5}">
                      <a16:colId xmlns:a16="http://schemas.microsoft.com/office/drawing/2014/main" val="4014652464"/>
                    </a:ext>
                  </a:extLst>
                </a:gridCol>
                <a:gridCol w="750718">
                  <a:extLst>
                    <a:ext uri="{9D8B030D-6E8A-4147-A177-3AD203B41FA5}">
                      <a16:colId xmlns:a16="http://schemas.microsoft.com/office/drawing/2014/main" val="31669214"/>
                    </a:ext>
                  </a:extLst>
                </a:gridCol>
                <a:gridCol w="750718">
                  <a:extLst>
                    <a:ext uri="{9D8B030D-6E8A-4147-A177-3AD203B41FA5}">
                      <a16:colId xmlns:a16="http://schemas.microsoft.com/office/drawing/2014/main" val="290263585"/>
                    </a:ext>
                  </a:extLst>
                </a:gridCol>
              </a:tblGrid>
              <a:tr h="3619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Actual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Projection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2026 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2027 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2028 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2029 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2030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940973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ROADS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70337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930996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Snow Removal Revenue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1,750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650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295665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Roads Revenue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1,750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650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70812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Expenditure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022184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Salaries &amp; Wages - Public Works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4,628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2,345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3,750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4,795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5,789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5,905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6,023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6,143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574172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Payroll Costs: Admin &amp; PW           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2,134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397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877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1,096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1,117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1,140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1,163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077342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Maintenance &amp; Repairs - Roads     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4,873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704952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Sand &amp; Salt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717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72053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Contract Labour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574526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Utilities - Street Lighting              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24,858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19,654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21,483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24,355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24,842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25,339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25,846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26,363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542441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Roads Expenditure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47,620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27,986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35,533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46,027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47,726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48,361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49,008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49,668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79974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Net Roads Services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(45,870)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(27,986)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(34,883)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(45,427)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(47,126)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(47,761)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(48,408)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(49,068)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67356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20733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236A4969-F36A-711B-7313-970E5BB8E2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965A3-E6F4-C09A-7F55-23D05FA72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27" y="-106376"/>
            <a:ext cx="10581064" cy="1225875"/>
          </a:xfrm>
        </p:spPr>
        <p:txBody>
          <a:bodyPr/>
          <a:lstStyle/>
          <a:p>
            <a:r>
              <a:rPr lang="en-US" sz="2800" dirty="0"/>
              <a:t>Appendix:</a:t>
            </a:r>
            <a:br>
              <a:rPr lang="en-US" sz="2800" dirty="0"/>
            </a:br>
            <a:r>
              <a:rPr lang="en-US" sz="2800" dirty="0"/>
              <a:t>2026-2030 Financial Plan (Operating) – Version 3 Detail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081B4D0-1D2B-1768-3FF6-435A813E65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708554"/>
              </p:ext>
            </p:extLst>
          </p:nvPr>
        </p:nvGraphicFramePr>
        <p:xfrm>
          <a:off x="1733549" y="2481104"/>
          <a:ext cx="8102601" cy="3040380"/>
        </p:xfrm>
        <a:graphic>
          <a:graphicData uri="http://schemas.openxmlformats.org/drawingml/2006/table">
            <a:tbl>
              <a:tblPr/>
              <a:tblGrid>
                <a:gridCol w="2272024">
                  <a:extLst>
                    <a:ext uri="{9D8B030D-6E8A-4147-A177-3AD203B41FA5}">
                      <a16:colId xmlns:a16="http://schemas.microsoft.com/office/drawing/2014/main" val="2443481269"/>
                    </a:ext>
                  </a:extLst>
                </a:gridCol>
                <a:gridCol w="712978">
                  <a:extLst>
                    <a:ext uri="{9D8B030D-6E8A-4147-A177-3AD203B41FA5}">
                      <a16:colId xmlns:a16="http://schemas.microsoft.com/office/drawing/2014/main" val="269909359"/>
                    </a:ext>
                  </a:extLst>
                </a:gridCol>
                <a:gridCol w="712978">
                  <a:extLst>
                    <a:ext uri="{9D8B030D-6E8A-4147-A177-3AD203B41FA5}">
                      <a16:colId xmlns:a16="http://schemas.microsoft.com/office/drawing/2014/main" val="1583585545"/>
                    </a:ext>
                  </a:extLst>
                </a:gridCol>
                <a:gridCol w="773185">
                  <a:extLst>
                    <a:ext uri="{9D8B030D-6E8A-4147-A177-3AD203B41FA5}">
                      <a16:colId xmlns:a16="http://schemas.microsoft.com/office/drawing/2014/main" val="3332195282"/>
                    </a:ext>
                  </a:extLst>
                </a:gridCol>
                <a:gridCol w="712978">
                  <a:extLst>
                    <a:ext uri="{9D8B030D-6E8A-4147-A177-3AD203B41FA5}">
                      <a16:colId xmlns:a16="http://schemas.microsoft.com/office/drawing/2014/main" val="626756061"/>
                    </a:ext>
                  </a:extLst>
                </a:gridCol>
                <a:gridCol w="712978">
                  <a:extLst>
                    <a:ext uri="{9D8B030D-6E8A-4147-A177-3AD203B41FA5}">
                      <a16:colId xmlns:a16="http://schemas.microsoft.com/office/drawing/2014/main" val="3859552573"/>
                    </a:ext>
                  </a:extLst>
                </a:gridCol>
                <a:gridCol w="735160">
                  <a:extLst>
                    <a:ext uri="{9D8B030D-6E8A-4147-A177-3AD203B41FA5}">
                      <a16:colId xmlns:a16="http://schemas.microsoft.com/office/drawing/2014/main" val="1329328461"/>
                    </a:ext>
                  </a:extLst>
                </a:gridCol>
                <a:gridCol w="735160">
                  <a:extLst>
                    <a:ext uri="{9D8B030D-6E8A-4147-A177-3AD203B41FA5}">
                      <a16:colId xmlns:a16="http://schemas.microsoft.com/office/drawing/2014/main" val="809695915"/>
                    </a:ext>
                  </a:extLst>
                </a:gridCol>
                <a:gridCol w="735160">
                  <a:extLst>
                    <a:ext uri="{9D8B030D-6E8A-4147-A177-3AD203B41FA5}">
                      <a16:colId xmlns:a16="http://schemas.microsoft.com/office/drawing/2014/main" val="2724255839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Actual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Projection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2026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2027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2028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2029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2030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644648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DRAINAGE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424763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892782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Transfer from Reserves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736291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Drainage Revenue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3565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Expenditure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104896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Salaries &amp; Wages - Public Works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4,628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1,278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1,250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3,499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4,467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4,556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4,647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4,740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651811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Payroll Costs: Admin &amp; PW             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833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692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907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925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943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962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76860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Maintenance &amp; Repairs - Drainage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2,011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561542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Contract Labour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230555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Drainage Expenditure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15,461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3,464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4,900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9,691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15,374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15,481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15,591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15,703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42697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Net Drainage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(15,461)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(3,464)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(4,900)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(9,691)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(15,374)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(15,481)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(15,591)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(15,703)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19423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95780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3228ADD-6DDE-B8DD-876A-9AD82DA4CB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BCE4E-3A66-0957-3B16-DBBC18E07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27" y="-106376"/>
            <a:ext cx="10581064" cy="1225875"/>
          </a:xfrm>
        </p:spPr>
        <p:txBody>
          <a:bodyPr/>
          <a:lstStyle/>
          <a:p>
            <a:r>
              <a:rPr lang="en-US" sz="2800" dirty="0"/>
              <a:t>Appendix:</a:t>
            </a:r>
            <a:br>
              <a:rPr lang="en-US" sz="2800" dirty="0"/>
            </a:br>
            <a:r>
              <a:rPr lang="en-US" sz="2800" dirty="0"/>
              <a:t>2026-2030 Financial Plan (Operating) – Version 3 Detail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6E2AAB0-93AF-55DF-7E00-EF46F6389A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4045852"/>
              </p:ext>
            </p:extLst>
          </p:nvPr>
        </p:nvGraphicFramePr>
        <p:xfrm>
          <a:off x="862642" y="1406106"/>
          <a:ext cx="9031857" cy="4853086"/>
        </p:xfrm>
        <a:graphic>
          <a:graphicData uri="http://schemas.openxmlformats.org/drawingml/2006/table">
            <a:tbl>
              <a:tblPr/>
              <a:tblGrid>
                <a:gridCol w="2695068">
                  <a:extLst>
                    <a:ext uri="{9D8B030D-6E8A-4147-A177-3AD203B41FA5}">
                      <a16:colId xmlns:a16="http://schemas.microsoft.com/office/drawing/2014/main" val="1674424152"/>
                    </a:ext>
                  </a:extLst>
                </a:gridCol>
                <a:gridCol w="772779">
                  <a:extLst>
                    <a:ext uri="{9D8B030D-6E8A-4147-A177-3AD203B41FA5}">
                      <a16:colId xmlns:a16="http://schemas.microsoft.com/office/drawing/2014/main" val="1303284405"/>
                    </a:ext>
                  </a:extLst>
                </a:gridCol>
                <a:gridCol w="772779">
                  <a:extLst>
                    <a:ext uri="{9D8B030D-6E8A-4147-A177-3AD203B41FA5}">
                      <a16:colId xmlns:a16="http://schemas.microsoft.com/office/drawing/2014/main" val="4289225322"/>
                    </a:ext>
                  </a:extLst>
                </a:gridCol>
                <a:gridCol w="772779">
                  <a:extLst>
                    <a:ext uri="{9D8B030D-6E8A-4147-A177-3AD203B41FA5}">
                      <a16:colId xmlns:a16="http://schemas.microsoft.com/office/drawing/2014/main" val="4132657528"/>
                    </a:ext>
                  </a:extLst>
                </a:gridCol>
                <a:gridCol w="772779">
                  <a:extLst>
                    <a:ext uri="{9D8B030D-6E8A-4147-A177-3AD203B41FA5}">
                      <a16:colId xmlns:a16="http://schemas.microsoft.com/office/drawing/2014/main" val="359727357"/>
                    </a:ext>
                  </a:extLst>
                </a:gridCol>
                <a:gridCol w="772779">
                  <a:extLst>
                    <a:ext uri="{9D8B030D-6E8A-4147-A177-3AD203B41FA5}">
                      <a16:colId xmlns:a16="http://schemas.microsoft.com/office/drawing/2014/main" val="879186626"/>
                    </a:ext>
                  </a:extLst>
                </a:gridCol>
                <a:gridCol w="824298">
                  <a:extLst>
                    <a:ext uri="{9D8B030D-6E8A-4147-A177-3AD203B41FA5}">
                      <a16:colId xmlns:a16="http://schemas.microsoft.com/office/drawing/2014/main" val="2281329319"/>
                    </a:ext>
                  </a:extLst>
                </a:gridCol>
                <a:gridCol w="824298">
                  <a:extLst>
                    <a:ext uri="{9D8B030D-6E8A-4147-A177-3AD203B41FA5}">
                      <a16:colId xmlns:a16="http://schemas.microsoft.com/office/drawing/2014/main" val="4025263215"/>
                    </a:ext>
                  </a:extLst>
                </a:gridCol>
                <a:gridCol w="824298">
                  <a:extLst>
                    <a:ext uri="{9D8B030D-6E8A-4147-A177-3AD203B41FA5}">
                      <a16:colId xmlns:a16="http://schemas.microsoft.com/office/drawing/2014/main" val="2230369577"/>
                    </a:ext>
                  </a:extLst>
                </a:gridCol>
              </a:tblGrid>
              <a:tr h="29967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  Budget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Actual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Projection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2026   Budget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2027   Budget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2028   Budget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2029   Budget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2030 Budget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6063089"/>
                  </a:ext>
                </a:extLst>
              </a:tr>
              <a:tr h="1686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SEWER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0606587"/>
                  </a:ext>
                </a:extLst>
              </a:tr>
              <a:tr h="1686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1961474"/>
                  </a:ext>
                </a:extLst>
              </a:tr>
              <a:tr h="1686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Frontage Tax - Sewer Kelsey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6,032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6,032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6,032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4318224"/>
                  </a:ext>
                </a:extLst>
              </a:tr>
              <a:tr h="1686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Sewer User Fees              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104,506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102,470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102,470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107,619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118,380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125,483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133,012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140,993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0293869"/>
                  </a:ext>
                </a:extLst>
              </a:tr>
              <a:tr h="1686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Sewer Connection Fees   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3934464"/>
                  </a:ext>
                </a:extLst>
              </a:tr>
              <a:tr h="1686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 - Other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1,154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1,160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3,283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318455"/>
                  </a:ext>
                </a:extLst>
              </a:tr>
              <a:tr h="1686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Actuarial Adjustment - Sewer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2,700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4541438"/>
                  </a:ext>
                </a:extLst>
              </a:tr>
              <a:tr h="1686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Transfer from Reserves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10,000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37,000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6099547"/>
                  </a:ext>
                </a:extLst>
              </a:tr>
              <a:tr h="1686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Sewer Revenue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110,539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110,157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122,862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148,402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118,380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125,483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133,012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140,993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8933585"/>
                  </a:ext>
                </a:extLst>
              </a:tr>
              <a:tr h="1686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Expenditure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3680020"/>
                  </a:ext>
                </a:extLst>
              </a:tr>
              <a:tr h="1686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Salaries &amp; Wages - Admin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28,000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18,652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21,863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29,376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31,600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32,232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32,876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33,534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2040713"/>
                  </a:ext>
                </a:extLst>
              </a:tr>
              <a:tr h="1686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Salaries &amp; Wages - Public Works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29,323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17,088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28,950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24,747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36,013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36,733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37,468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38,217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0560007"/>
                  </a:ext>
                </a:extLst>
              </a:tr>
              <a:tr h="1686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Payroll Costs: Admin &amp; PW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12,674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9,681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11,500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11,748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14,582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14,874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15,171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15,474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3806733"/>
                  </a:ext>
                </a:extLst>
              </a:tr>
              <a:tr h="1686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Travel &amp; Education - Sewer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1,000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175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3,500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1,000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1,000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1,000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1,000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1107089"/>
                  </a:ext>
                </a:extLst>
              </a:tr>
              <a:tr h="1686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Dues, Memberships and Subscriptions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350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350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350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350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350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208048"/>
                  </a:ext>
                </a:extLst>
              </a:tr>
              <a:tr h="1686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Insurance - Property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3,374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3,328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3,328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3,450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3,795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4,175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4,592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5,051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537951"/>
                  </a:ext>
                </a:extLst>
              </a:tr>
              <a:tr h="1686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Insurance - Liability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574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488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488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490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539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593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652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717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4596112"/>
                  </a:ext>
                </a:extLst>
              </a:tr>
              <a:tr h="1686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Maintenance &amp; Repairs - Sewer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12,000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19,236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36,303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20,850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20,850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20,850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20,850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20,850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1555199"/>
                  </a:ext>
                </a:extLst>
              </a:tr>
              <a:tr h="1686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Sewer Connection Costs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5069941"/>
                  </a:ext>
                </a:extLst>
              </a:tr>
              <a:tr h="1686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Equipment - Sewer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1,750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581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1,781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1,750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1,750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1,750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1,750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1,750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3339081"/>
                  </a:ext>
                </a:extLst>
              </a:tr>
              <a:tr h="1686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Contract Labour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3,500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3,891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3,500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9,000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5,000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5,000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5,000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5,000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1246918"/>
                  </a:ext>
                </a:extLst>
              </a:tr>
              <a:tr h="1686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Sewer Lease Fees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480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118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118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480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480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480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480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480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6101084"/>
                  </a:ext>
                </a:extLst>
              </a:tr>
              <a:tr h="1686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Utilities - Agitator, Lift Stations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10,411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7,767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8,385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10,619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10,831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11,048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11,269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11,494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4976909"/>
                  </a:ext>
                </a:extLst>
              </a:tr>
              <a:tr h="1686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Sewer Principal B/L #338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4,931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4,931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4,931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7118214"/>
                  </a:ext>
                </a:extLst>
              </a:tr>
              <a:tr h="1686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de-DE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Sewer Interest B/L # 338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1,101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1,101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1,101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5746452"/>
                  </a:ext>
                </a:extLst>
              </a:tr>
              <a:tr h="1686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Sewer Expenditure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109,118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87,038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122,548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116,360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126,790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129,083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131,458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133,918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4363552"/>
                  </a:ext>
                </a:extLst>
              </a:tr>
              <a:tr h="1686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Net Sewer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1,420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23,119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314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32,042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(8,409)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(3,600)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1,554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7,075 </a:t>
                      </a:r>
                    </a:p>
                  </a:txBody>
                  <a:tcPr marL="6035" marR="6035" marT="6035" marB="2896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56144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5793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E3B49DB1-2162-5562-2D55-62A850F838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1C380-01C9-9920-4353-11694A5C3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27" y="-106376"/>
            <a:ext cx="10581064" cy="1225875"/>
          </a:xfrm>
        </p:spPr>
        <p:txBody>
          <a:bodyPr/>
          <a:lstStyle/>
          <a:p>
            <a:r>
              <a:rPr lang="en-US" sz="2800" dirty="0"/>
              <a:t>Appendix:</a:t>
            </a:r>
            <a:br>
              <a:rPr lang="en-US" sz="2800" dirty="0"/>
            </a:br>
            <a:r>
              <a:rPr lang="en-US" sz="2800" dirty="0"/>
              <a:t>2026-2030 Financial Plan (Operating) – Version 3 Detail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DE112C4-E689-8DB7-BDA0-BA2EAEDB29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2307747"/>
              </p:ext>
            </p:extLst>
          </p:nvPr>
        </p:nvGraphicFramePr>
        <p:xfrm>
          <a:off x="668827" y="1328468"/>
          <a:ext cx="9079024" cy="5022144"/>
        </p:xfrm>
        <a:graphic>
          <a:graphicData uri="http://schemas.openxmlformats.org/drawingml/2006/table">
            <a:tbl>
              <a:tblPr/>
              <a:tblGrid>
                <a:gridCol w="2169570">
                  <a:extLst>
                    <a:ext uri="{9D8B030D-6E8A-4147-A177-3AD203B41FA5}">
                      <a16:colId xmlns:a16="http://schemas.microsoft.com/office/drawing/2014/main" val="3559035340"/>
                    </a:ext>
                  </a:extLst>
                </a:gridCol>
                <a:gridCol w="870591">
                  <a:extLst>
                    <a:ext uri="{9D8B030D-6E8A-4147-A177-3AD203B41FA5}">
                      <a16:colId xmlns:a16="http://schemas.microsoft.com/office/drawing/2014/main" val="338050446"/>
                    </a:ext>
                  </a:extLst>
                </a:gridCol>
                <a:gridCol w="870591">
                  <a:extLst>
                    <a:ext uri="{9D8B030D-6E8A-4147-A177-3AD203B41FA5}">
                      <a16:colId xmlns:a16="http://schemas.microsoft.com/office/drawing/2014/main" val="1109111500"/>
                    </a:ext>
                  </a:extLst>
                </a:gridCol>
                <a:gridCol w="870591">
                  <a:extLst>
                    <a:ext uri="{9D8B030D-6E8A-4147-A177-3AD203B41FA5}">
                      <a16:colId xmlns:a16="http://schemas.microsoft.com/office/drawing/2014/main" val="2538060665"/>
                    </a:ext>
                  </a:extLst>
                </a:gridCol>
                <a:gridCol w="870591">
                  <a:extLst>
                    <a:ext uri="{9D8B030D-6E8A-4147-A177-3AD203B41FA5}">
                      <a16:colId xmlns:a16="http://schemas.microsoft.com/office/drawing/2014/main" val="4204842110"/>
                    </a:ext>
                  </a:extLst>
                </a:gridCol>
                <a:gridCol w="870591">
                  <a:extLst>
                    <a:ext uri="{9D8B030D-6E8A-4147-A177-3AD203B41FA5}">
                      <a16:colId xmlns:a16="http://schemas.microsoft.com/office/drawing/2014/main" val="2978975111"/>
                    </a:ext>
                  </a:extLst>
                </a:gridCol>
                <a:gridCol w="870591">
                  <a:extLst>
                    <a:ext uri="{9D8B030D-6E8A-4147-A177-3AD203B41FA5}">
                      <a16:colId xmlns:a16="http://schemas.microsoft.com/office/drawing/2014/main" val="1690445825"/>
                    </a:ext>
                  </a:extLst>
                </a:gridCol>
                <a:gridCol w="842954">
                  <a:extLst>
                    <a:ext uri="{9D8B030D-6E8A-4147-A177-3AD203B41FA5}">
                      <a16:colId xmlns:a16="http://schemas.microsoft.com/office/drawing/2014/main" val="1191260534"/>
                    </a:ext>
                  </a:extLst>
                </a:gridCol>
                <a:gridCol w="842954">
                  <a:extLst>
                    <a:ext uri="{9D8B030D-6E8A-4147-A177-3AD203B41FA5}">
                      <a16:colId xmlns:a16="http://schemas.microsoft.com/office/drawing/2014/main" val="2127916299"/>
                    </a:ext>
                  </a:extLst>
                </a:gridCol>
              </a:tblGrid>
              <a:tr h="26781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  Budget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Actual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Projection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2026   Budget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2027   Budget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2028   Budget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2029   Budget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2030 Budget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8872023"/>
                  </a:ext>
                </a:extLst>
              </a:tr>
              <a:tr h="1470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WATER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7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7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7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7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7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7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7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7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6206279"/>
                  </a:ext>
                </a:extLst>
              </a:tr>
              <a:tr h="1470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  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7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7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7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7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7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7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7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7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0210799"/>
                  </a:ext>
                </a:extLst>
              </a:tr>
              <a:tr h="1470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Frontage Tax - Water Kelsey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2,075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2,075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2,075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8820544"/>
                  </a:ext>
                </a:extLst>
              </a:tr>
              <a:tr h="1470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Water User Fees                    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199,076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174,658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174,658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208,717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240,025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264,027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290,430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319,473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6698791"/>
                  </a:ext>
                </a:extLst>
              </a:tr>
              <a:tr h="1470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Water Connection Fees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1398669"/>
                  </a:ext>
                </a:extLst>
              </a:tr>
              <a:tr h="1470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 - Other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958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7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6465094"/>
                  </a:ext>
                </a:extLst>
              </a:tr>
              <a:tr h="1470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Actuarial adjustment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3379414"/>
                  </a:ext>
                </a:extLst>
              </a:tr>
              <a:tr h="2611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Transfer from Reserves/General Surplus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50,000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52,200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4270832"/>
                  </a:ext>
                </a:extLst>
              </a:tr>
              <a:tr h="1470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Water Revenue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201,151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177,634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227,633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261,875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240,025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264,027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290,430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319,473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9461142"/>
                  </a:ext>
                </a:extLst>
              </a:tr>
              <a:tr h="1470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Expenditure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7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7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7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7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7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7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7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7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5483386"/>
                  </a:ext>
                </a:extLst>
              </a:tr>
              <a:tr h="1470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Salaries &amp; Wages - Admin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28,000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18,652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22,000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29,376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31,600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32,232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32,876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33,534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0069228"/>
                  </a:ext>
                </a:extLst>
              </a:tr>
              <a:tr h="2611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Salaries &amp; Wages - Public Works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46,285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41,476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46,285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47,830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81,998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83,638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85,310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87,017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3963719"/>
                  </a:ext>
                </a:extLst>
              </a:tr>
              <a:tr h="1470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Payroll Costs: Admin &amp; PW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15,964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14,368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15,964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17,753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25,724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26,239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26,763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27,299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3032240"/>
                  </a:ext>
                </a:extLst>
              </a:tr>
              <a:tr h="1470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Travel &amp; Education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574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4,500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6115055"/>
                  </a:ext>
                </a:extLst>
              </a:tr>
              <a:tr h="1470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Dues and Subscriptions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0707323"/>
                  </a:ext>
                </a:extLst>
              </a:tr>
              <a:tr h="1470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Insurance - Property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9,918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8,856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8,856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8,950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9,845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10,830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11,912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13,104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14162"/>
                  </a:ext>
                </a:extLst>
              </a:tr>
              <a:tr h="1470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Insurance - Liability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635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586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586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595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655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720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792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871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7542304"/>
                  </a:ext>
                </a:extLst>
              </a:tr>
              <a:tr h="2611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Maintenance &amp; Repairs - Water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8,000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10,681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10,000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12,000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12,000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12,000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12,000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12,000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8329447"/>
                  </a:ext>
                </a:extLst>
              </a:tr>
              <a:tr h="1470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Maintenance &amp; Repairs - Plant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15,000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829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20,000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18,000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18,000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18,000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18,000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18,000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6548629"/>
                  </a:ext>
                </a:extLst>
              </a:tr>
              <a:tr h="1470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Water Connection Costs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448005"/>
                  </a:ext>
                </a:extLst>
              </a:tr>
              <a:tr h="1470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Chemicals - Water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32,000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30,653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35,000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35,000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35,700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36,414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37,142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37,885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5155752"/>
                  </a:ext>
                </a:extLst>
              </a:tr>
              <a:tr h="1470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Equipment - Water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20,000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1,004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20,000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20,000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20,000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20,000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20,000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20,000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3814304"/>
                  </a:ext>
                </a:extLst>
              </a:tr>
              <a:tr h="1470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Contract Labour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24,959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27,500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18,000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12,000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12,000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12,000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12,000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0395869"/>
                  </a:ext>
                </a:extLst>
              </a:tr>
              <a:tr h="1470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Water Lease Fees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2,081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1,900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1,900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2,122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2,165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2,208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2,252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2,297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1742688"/>
                  </a:ext>
                </a:extLst>
              </a:tr>
              <a:tr h="1470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Telephone &amp; Internet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1,041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682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750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765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780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796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812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9609767"/>
                  </a:ext>
                </a:extLst>
              </a:tr>
              <a:tr h="1470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Utilities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13,852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8,935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11,435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12,500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12,750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13,005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13,265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13,530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0662410"/>
                  </a:ext>
                </a:extLst>
              </a:tr>
              <a:tr h="1470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Water Principal B/L #337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1,697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1,697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1,697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4863492"/>
                  </a:ext>
                </a:extLst>
              </a:tr>
              <a:tr h="1470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Water Interest B/L #337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379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379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379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9826817"/>
                  </a:ext>
                </a:extLst>
              </a:tr>
              <a:tr h="1470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Water Expenditures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199,851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166,232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223,402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227,626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265,451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270,315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275,360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280,598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4112794"/>
                  </a:ext>
                </a:extLst>
              </a:tr>
              <a:tr h="1470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Net Water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1,300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11,402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4,231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34,248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(25,426)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(6,287)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15,070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38,875 </a:t>
                      </a:r>
                    </a:p>
                  </a:txBody>
                  <a:tcPr marL="5331" marR="5331" marT="5331" marB="2559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31419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7203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B2AEFBE-DFDB-6650-FFAE-290A3E384C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EC9C6-EEAB-F7F0-E66C-0D38E5121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27" y="-106376"/>
            <a:ext cx="10581064" cy="1225875"/>
          </a:xfrm>
        </p:spPr>
        <p:txBody>
          <a:bodyPr/>
          <a:lstStyle/>
          <a:p>
            <a:r>
              <a:rPr lang="en-US" sz="2800" dirty="0"/>
              <a:t>Appendix:</a:t>
            </a:r>
            <a:br>
              <a:rPr lang="en-US" sz="2800" dirty="0"/>
            </a:br>
            <a:r>
              <a:rPr lang="en-US" sz="2800" dirty="0"/>
              <a:t>2026-2030 Financial Plan (Operating) – Version 3 Detail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53DA6B1-F283-7DFB-35AB-EF7BFA2CD8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3696516"/>
              </p:ext>
            </p:extLst>
          </p:nvPr>
        </p:nvGraphicFramePr>
        <p:xfrm>
          <a:off x="767751" y="1431986"/>
          <a:ext cx="8790316" cy="4766994"/>
        </p:xfrm>
        <a:graphic>
          <a:graphicData uri="http://schemas.openxmlformats.org/drawingml/2006/table">
            <a:tbl>
              <a:tblPr/>
              <a:tblGrid>
                <a:gridCol w="2118623">
                  <a:extLst>
                    <a:ext uri="{9D8B030D-6E8A-4147-A177-3AD203B41FA5}">
                      <a16:colId xmlns:a16="http://schemas.microsoft.com/office/drawing/2014/main" val="677001049"/>
                    </a:ext>
                  </a:extLst>
                </a:gridCol>
                <a:gridCol w="858636">
                  <a:extLst>
                    <a:ext uri="{9D8B030D-6E8A-4147-A177-3AD203B41FA5}">
                      <a16:colId xmlns:a16="http://schemas.microsoft.com/office/drawing/2014/main" val="3818367565"/>
                    </a:ext>
                  </a:extLst>
                </a:gridCol>
                <a:gridCol w="819157">
                  <a:extLst>
                    <a:ext uri="{9D8B030D-6E8A-4147-A177-3AD203B41FA5}">
                      <a16:colId xmlns:a16="http://schemas.microsoft.com/office/drawing/2014/main" val="964328841"/>
                    </a:ext>
                  </a:extLst>
                </a:gridCol>
                <a:gridCol w="819157">
                  <a:extLst>
                    <a:ext uri="{9D8B030D-6E8A-4147-A177-3AD203B41FA5}">
                      <a16:colId xmlns:a16="http://schemas.microsoft.com/office/drawing/2014/main" val="1073746389"/>
                    </a:ext>
                  </a:extLst>
                </a:gridCol>
                <a:gridCol w="858636">
                  <a:extLst>
                    <a:ext uri="{9D8B030D-6E8A-4147-A177-3AD203B41FA5}">
                      <a16:colId xmlns:a16="http://schemas.microsoft.com/office/drawing/2014/main" val="519562958"/>
                    </a:ext>
                  </a:extLst>
                </a:gridCol>
                <a:gridCol w="858636">
                  <a:extLst>
                    <a:ext uri="{9D8B030D-6E8A-4147-A177-3AD203B41FA5}">
                      <a16:colId xmlns:a16="http://schemas.microsoft.com/office/drawing/2014/main" val="2246282069"/>
                    </a:ext>
                  </a:extLst>
                </a:gridCol>
                <a:gridCol w="819157">
                  <a:extLst>
                    <a:ext uri="{9D8B030D-6E8A-4147-A177-3AD203B41FA5}">
                      <a16:colId xmlns:a16="http://schemas.microsoft.com/office/drawing/2014/main" val="4004612993"/>
                    </a:ext>
                  </a:extLst>
                </a:gridCol>
                <a:gridCol w="819157">
                  <a:extLst>
                    <a:ext uri="{9D8B030D-6E8A-4147-A177-3AD203B41FA5}">
                      <a16:colId xmlns:a16="http://schemas.microsoft.com/office/drawing/2014/main" val="287156215"/>
                    </a:ext>
                  </a:extLst>
                </a:gridCol>
                <a:gridCol w="819157">
                  <a:extLst>
                    <a:ext uri="{9D8B030D-6E8A-4147-A177-3AD203B41FA5}">
                      <a16:colId xmlns:a16="http://schemas.microsoft.com/office/drawing/2014/main" val="2584072225"/>
                    </a:ext>
                  </a:extLst>
                </a:gridCol>
              </a:tblGrid>
              <a:tr h="30388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  Budget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Actual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Projection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2026   Budget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2027   Budget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2028   Budget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2029  Budget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2030 Budget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1494154"/>
                  </a:ext>
                </a:extLst>
              </a:tr>
              <a:tr h="1716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PARKS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7823028"/>
                  </a:ext>
                </a:extLst>
              </a:tr>
              <a:tr h="1716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9450678"/>
                  </a:ext>
                </a:extLst>
              </a:tr>
              <a:tr h="1716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Grants - Parks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0535136"/>
                  </a:ext>
                </a:extLst>
              </a:tr>
              <a:tr h="1716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Camping Revenue              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18,467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12,080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12,000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14,000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14,420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14,853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15,298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15,757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4960897"/>
                  </a:ext>
                </a:extLst>
              </a:tr>
              <a:tr h="1716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 - Other Parks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0984518"/>
                  </a:ext>
                </a:extLst>
              </a:tr>
              <a:tr h="1716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Park Bench Revenue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7323087"/>
                  </a:ext>
                </a:extLst>
              </a:tr>
              <a:tr h="1716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Transfer from Reserves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8337834"/>
                  </a:ext>
                </a:extLst>
              </a:tr>
              <a:tr h="1716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Parks Revenue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19,967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12,080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12,000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14,000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14,420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14,853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15,298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15,757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808851"/>
                  </a:ext>
                </a:extLst>
              </a:tr>
              <a:tr h="1716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Expenditure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0955147"/>
                  </a:ext>
                </a:extLst>
              </a:tr>
              <a:tr h="1716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Wages - Custodian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811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466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466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828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845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861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879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896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584405"/>
                  </a:ext>
                </a:extLst>
              </a:tr>
              <a:tr h="1716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Salaries &amp; Wages - Public Works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18,154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15,766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17,500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24,103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31,766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32,401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33,049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33,710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4622786"/>
                  </a:ext>
                </a:extLst>
              </a:tr>
              <a:tr h="1716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Payroll Costs: Admin &amp; PW             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4,708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1,573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2,100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3,135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4,803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4,899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4,997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5,097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6025631"/>
                  </a:ext>
                </a:extLst>
              </a:tr>
              <a:tr h="1716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Advertising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4235739"/>
                  </a:ext>
                </a:extLst>
              </a:tr>
              <a:tr h="1716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Insurance - Property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954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1,119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1,119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1,150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1,265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1,392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1,531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1,684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3463764"/>
                  </a:ext>
                </a:extLst>
              </a:tr>
              <a:tr h="1716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Insurance - Vehicles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739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911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911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950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969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969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969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969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7911919"/>
                  </a:ext>
                </a:extLst>
              </a:tr>
              <a:tr h="1716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Maintenance &amp; Repairs - Parks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1,664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1,150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3,500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6254009"/>
                  </a:ext>
                </a:extLst>
              </a:tr>
              <a:tr h="1716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Cleaning Supplies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123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180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4089000"/>
                  </a:ext>
                </a:extLst>
              </a:tr>
              <a:tr h="1716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 &amp; R - Equipment          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109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750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095433"/>
                  </a:ext>
                </a:extLst>
              </a:tr>
              <a:tr h="1716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Diesel &amp; Oil - Kubota Mower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653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653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800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816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832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849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866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4771939"/>
                  </a:ext>
                </a:extLst>
              </a:tr>
              <a:tr h="1716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Supplies - Parks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2,100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1,004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1,250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00194"/>
                  </a:ext>
                </a:extLst>
              </a:tr>
              <a:tr h="1716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Equipment - Parks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3,500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6694123"/>
                  </a:ext>
                </a:extLst>
              </a:tr>
              <a:tr h="1716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Contract Labour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1,000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912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950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8779987"/>
                  </a:ext>
                </a:extLst>
              </a:tr>
              <a:tr h="1716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Park Bench Expense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1,400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2302136"/>
                  </a:ext>
                </a:extLst>
              </a:tr>
              <a:tr h="1716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Utilities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2,900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2,689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3,047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2,958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3,017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3,078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3,139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3,202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8170434"/>
                  </a:ext>
                </a:extLst>
              </a:tr>
              <a:tr h="1716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Parks Expenditure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43,216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26,989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30,076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48,374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54,930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55,882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56,862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57,874 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4443095"/>
                  </a:ext>
                </a:extLst>
              </a:tr>
              <a:tr h="1716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Net Parks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(23,248)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(14,908)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(18,076)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(34,374)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(40,510)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(41,029)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(41,564)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(42,117)</a:t>
                      </a:r>
                    </a:p>
                  </a:txBody>
                  <a:tcPr marL="6268" marR="6268" marT="6268" marB="300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61768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3620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28A675-4A9B-8C85-CB14-4FF7803DEC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D34059-A0FE-2096-890A-653C55DD7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6840110" cy="1593507"/>
          </a:xfrm>
        </p:spPr>
        <p:txBody>
          <a:bodyPr/>
          <a:lstStyle/>
          <a:p>
            <a:r>
              <a:rPr kumimoji="0" lang="en-US" sz="3600" b="1" i="0" u="none" strike="noStrike" kern="1200" cap="none" spc="1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Demi"/>
                <a:ea typeface="+mj-ea"/>
                <a:cs typeface="+mj-cs"/>
              </a:rPr>
              <a:t>2026-2030 Financial Plan </a:t>
            </a:r>
            <a:r>
              <a:rPr lang="en-US" sz="3600" spc="100" dirty="0">
                <a:solidFill>
                  <a:srgbClr val="000000"/>
                </a:solidFill>
                <a:latin typeface="Franklin Gothic Demi"/>
              </a:rPr>
              <a:t>Capital</a:t>
            </a:r>
            <a:endParaRPr lang="en-US" sz="3600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713AA472-975D-4FEB-3971-28329F0E13D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CA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60E71A82-C210-5125-4049-E1ED07A4CF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8716054"/>
              </p:ext>
            </p:extLst>
          </p:nvPr>
        </p:nvGraphicFramePr>
        <p:xfrm>
          <a:off x="594359" y="2048669"/>
          <a:ext cx="10902315" cy="4419123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2882830">
                  <a:extLst>
                    <a:ext uri="{9D8B030D-6E8A-4147-A177-3AD203B41FA5}">
                      <a16:colId xmlns:a16="http://schemas.microsoft.com/office/drawing/2014/main" val="2042584261"/>
                    </a:ext>
                  </a:extLst>
                </a:gridCol>
                <a:gridCol w="1069506">
                  <a:extLst>
                    <a:ext uri="{9D8B030D-6E8A-4147-A177-3AD203B41FA5}">
                      <a16:colId xmlns:a16="http://schemas.microsoft.com/office/drawing/2014/main" val="807545058"/>
                    </a:ext>
                  </a:extLst>
                </a:gridCol>
                <a:gridCol w="1069506">
                  <a:extLst>
                    <a:ext uri="{9D8B030D-6E8A-4147-A177-3AD203B41FA5}">
                      <a16:colId xmlns:a16="http://schemas.microsoft.com/office/drawing/2014/main" val="1719147581"/>
                    </a:ext>
                  </a:extLst>
                </a:gridCol>
                <a:gridCol w="1069506">
                  <a:extLst>
                    <a:ext uri="{9D8B030D-6E8A-4147-A177-3AD203B41FA5}">
                      <a16:colId xmlns:a16="http://schemas.microsoft.com/office/drawing/2014/main" val="2945288631"/>
                    </a:ext>
                  </a:extLst>
                </a:gridCol>
                <a:gridCol w="1069506">
                  <a:extLst>
                    <a:ext uri="{9D8B030D-6E8A-4147-A177-3AD203B41FA5}">
                      <a16:colId xmlns:a16="http://schemas.microsoft.com/office/drawing/2014/main" val="15967808"/>
                    </a:ext>
                  </a:extLst>
                </a:gridCol>
                <a:gridCol w="1069506">
                  <a:extLst>
                    <a:ext uri="{9D8B030D-6E8A-4147-A177-3AD203B41FA5}">
                      <a16:colId xmlns:a16="http://schemas.microsoft.com/office/drawing/2014/main" val="2164417789"/>
                    </a:ext>
                  </a:extLst>
                </a:gridCol>
                <a:gridCol w="2671955">
                  <a:extLst>
                    <a:ext uri="{9D8B030D-6E8A-4147-A177-3AD203B41FA5}">
                      <a16:colId xmlns:a16="http://schemas.microsoft.com/office/drawing/2014/main" val="4175150728"/>
                    </a:ext>
                  </a:extLst>
                </a:gridCol>
              </a:tblGrid>
              <a:tr h="14504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Project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2026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2027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2028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2029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2030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Funding Source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extLst>
                  <a:ext uri="{0D108BD9-81ED-4DB2-BD59-A6C34878D82A}">
                    <a16:rowId xmlns:a16="http://schemas.microsoft.com/office/drawing/2014/main" val="2098197048"/>
                  </a:ext>
                </a:extLst>
              </a:tr>
              <a:tr h="29008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 b="0" dirty="0">
                          <a:solidFill>
                            <a:schemeClr val="bg1"/>
                          </a:solidFill>
                          <a:effectLst/>
                        </a:rPr>
                        <a:t>Clinic Building Upgrades Project</a:t>
                      </a:r>
                      <a:endParaRPr lang="en-CA" sz="11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$739,000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TBD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extLst>
                  <a:ext uri="{0D108BD9-81ED-4DB2-BD59-A6C34878D82A}">
                    <a16:rowId xmlns:a16="http://schemas.microsoft.com/office/drawing/2014/main" val="3399236529"/>
                  </a:ext>
                </a:extLst>
              </a:tr>
              <a:tr h="29008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 b="0" dirty="0">
                          <a:solidFill>
                            <a:schemeClr val="bg1"/>
                          </a:solidFill>
                          <a:effectLst/>
                        </a:rPr>
                        <a:t>Playground Apparatus Upgrade Project</a:t>
                      </a:r>
                      <a:endParaRPr lang="en-CA" sz="11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$40,000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TBD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extLst>
                  <a:ext uri="{0D108BD9-81ED-4DB2-BD59-A6C34878D82A}">
                    <a16:rowId xmlns:a16="http://schemas.microsoft.com/office/drawing/2014/main" val="3614655438"/>
                  </a:ext>
                </a:extLst>
              </a:tr>
              <a:tr h="29008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 b="0" dirty="0">
                          <a:solidFill>
                            <a:schemeClr val="bg1"/>
                          </a:solidFill>
                          <a:effectLst/>
                        </a:rPr>
                        <a:t>Fire Capital Contribution to SRD</a:t>
                      </a:r>
                      <a:endParaRPr lang="en-CA" sz="11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$50,000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$50,000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$50,000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$50,000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$50,000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Community Works Fund Reserve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extLst>
                  <a:ext uri="{0D108BD9-81ED-4DB2-BD59-A6C34878D82A}">
                    <a16:rowId xmlns:a16="http://schemas.microsoft.com/office/drawing/2014/main" val="873660859"/>
                  </a:ext>
                </a:extLst>
              </a:tr>
              <a:tr h="29008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 b="0" dirty="0">
                          <a:solidFill>
                            <a:schemeClr val="bg1"/>
                          </a:solidFill>
                          <a:effectLst/>
                        </a:rPr>
                        <a:t>Lift station Replacement Project 560 Kelcey Way</a:t>
                      </a:r>
                      <a:endParaRPr lang="en-CA" sz="11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$1,722,100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TBD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extLst>
                  <a:ext uri="{0D108BD9-81ED-4DB2-BD59-A6C34878D82A}">
                    <a16:rowId xmlns:a16="http://schemas.microsoft.com/office/drawing/2014/main" val="2926605626"/>
                  </a:ext>
                </a:extLst>
              </a:tr>
              <a:tr h="72522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 b="0" dirty="0">
                          <a:solidFill>
                            <a:schemeClr val="bg1"/>
                          </a:solidFill>
                          <a:effectLst/>
                        </a:rPr>
                        <a:t>Drainage Improvement Project</a:t>
                      </a:r>
                      <a:endParaRPr lang="en-CA" sz="11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$1,743,076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$1,278,197 Grant, $200,000 Climate Action Reserve, $264,879 Growing Communities Reserve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extLst>
                  <a:ext uri="{0D108BD9-81ED-4DB2-BD59-A6C34878D82A}">
                    <a16:rowId xmlns:a16="http://schemas.microsoft.com/office/drawing/2014/main" val="2338232110"/>
                  </a:ext>
                </a:extLst>
              </a:tr>
              <a:tr h="29008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 b="0" dirty="0">
                          <a:solidFill>
                            <a:schemeClr val="bg1"/>
                          </a:solidFill>
                          <a:effectLst/>
                        </a:rPr>
                        <a:t>Watermain Upgrade Project – MacMillian Dr</a:t>
                      </a:r>
                      <a:endParaRPr lang="en-CA" sz="11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$158,970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TBD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extLst>
                  <a:ext uri="{0D108BD9-81ED-4DB2-BD59-A6C34878D82A}">
                    <a16:rowId xmlns:a16="http://schemas.microsoft.com/office/drawing/2014/main" val="2718669103"/>
                  </a:ext>
                </a:extLst>
              </a:tr>
              <a:tr h="43513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 b="0" dirty="0">
                          <a:solidFill>
                            <a:schemeClr val="bg1"/>
                          </a:solidFill>
                          <a:effectLst/>
                        </a:rPr>
                        <a:t>Sanitary Sewer Replacement Project – Sayward Rd to Spar St.</a:t>
                      </a:r>
                      <a:endParaRPr lang="en-CA" sz="11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$296,918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TBD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extLst>
                  <a:ext uri="{0D108BD9-81ED-4DB2-BD59-A6C34878D82A}">
                    <a16:rowId xmlns:a16="http://schemas.microsoft.com/office/drawing/2014/main" val="2283778681"/>
                  </a:ext>
                </a:extLst>
              </a:tr>
              <a:tr h="43513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 b="0" dirty="0">
                          <a:solidFill>
                            <a:schemeClr val="bg1"/>
                          </a:solidFill>
                          <a:effectLst/>
                        </a:rPr>
                        <a:t>Sanitary Sewer Replacement Project – MacMillian Dr.</a:t>
                      </a:r>
                      <a:endParaRPr lang="en-CA" sz="11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$733,070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TBD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extLst>
                  <a:ext uri="{0D108BD9-81ED-4DB2-BD59-A6C34878D82A}">
                    <a16:rowId xmlns:a16="http://schemas.microsoft.com/office/drawing/2014/main" val="3887648092"/>
                  </a:ext>
                </a:extLst>
              </a:tr>
              <a:tr h="29008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 b="0" dirty="0">
                          <a:solidFill>
                            <a:schemeClr val="bg1"/>
                          </a:solidFill>
                          <a:effectLst/>
                        </a:rPr>
                        <a:t>Watermain Upgrade Project – Sayward Rd</a:t>
                      </a:r>
                      <a:endParaRPr lang="en-CA" sz="11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$689,210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TBD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extLst>
                  <a:ext uri="{0D108BD9-81ED-4DB2-BD59-A6C34878D82A}">
                    <a16:rowId xmlns:a16="http://schemas.microsoft.com/office/drawing/2014/main" val="707531867"/>
                  </a:ext>
                </a:extLst>
              </a:tr>
              <a:tr h="29008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 b="0" dirty="0">
                          <a:solidFill>
                            <a:schemeClr val="bg1"/>
                          </a:solidFill>
                          <a:effectLst/>
                        </a:rPr>
                        <a:t>WTP – Chlorine Analyzer</a:t>
                      </a:r>
                      <a:endParaRPr lang="en-CA" sz="11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$16,000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Community Works Fund Reserve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extLst>
                  <a:ext uri="{0D108BD9-81ED-4DB2-BD59-A6C34878D82A}">
                    <a16:rowId xmlns:a16="http://schemas.microsoft.com/office/drawing/2014/main" val="1326821824"/>
                  </a:ext>
                </a:extLst>
              </a:tr>
              <a:tr h="29008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 b="0" dirty="0">
                          <a:solidFill>
                            <a:schemeClr val="bg1"/>
                          </a:solidFill>
                          <a:effectLst/>
                        </a:rPr>
                        <a:t>Lagoon Flow Meter Replacement</a:t>
                      </a:r>
                      <a:endParaRPr lang="en-CA" sz="11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$11,600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Community Works Fund Reserve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extLst>
                  <a:ext uri="{0D108BD9-81ED-4DB2-BD59-A6C34878D82A}">
                    <a16:rowId xmlns:a16="http://schemas.microsoft.com/office/drawing/2014/main" val="1476510652"/>
                  </a:ext>
                </a:extLst>
              </a:tr>
              <a:tr h="29008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 b="0" dirty="0">
                          <a:solidFill>
                            <a:schemeClr val="bg1"/>
                          </a:solidFill>
                          <a:effectLst/>
                        </a:rPr>
                        <a:t>Lagoon Datalogger</a:t>
                      </a:r>
                      <a:endParaRPr lang="en-CA" sz="11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$5,725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Community Works Fund Reserve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extLst>
                  <a:ext uri="{0D108BD9-81ED-4DB2-BD59-A6C34878D82A}">
                    <a16:rowId xmlns:a16="http://schemas.microsoft.com/office/drawing/2014/main" val="25515051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50830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46B7CDE0-BEFD-DAD1-44F4-702AD804A6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05A32-C314-1907-B686-153024A3B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27" y="-106376"/>
            <a:ext cx="10581064" cy="1225875"/>
          </a:xfrm>
        </p:spPr>
        <p:txBody>
          <a:bodyPr/>
          <a:lstStyle/>
          <a:p>
            <a:r>
              <a:rPr lang="en-US" sz="2800" dirty="0"/>
              <a:t>Appendix:</a:t>
            </a:r>
            <a:br>
              <a:rPr lang="en-US" sz="2800" dirty="0"/>
            </a:br>
            <a:r>
              <a:rPr lang="en-US" sz="2800" dirty="0"/>
              <a:t>2026-2030 Financial Plan (Operating) – Version 3 Detail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E72876A-42E8-02F0-6FD7-BB1EBBBEE4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7820048"/>
              </p:ext>
            </p:extLst>
          </p:nvPr>
        </p:nvGraphicFramePr>
        <p:xfrm>
          <a:off x="1562101" y="2123916"/>
          <a:ext cx="8445498" cy="3754755"/>
        </p:xfrm>
        <a:graphic>
          <a:graphicData uri="http://schemas.openxmlformats.org/drawingml/2006/table">
            <a:tbl>
              <a:tblPr/>
              <a:tblGrid>
                <a:gridCol w="2362466">
                  <a:extLst>
                    <a:ext uri="{9D8B030D-6E8A-4147-A177-3AD203B41FA5}">
                      <a16:colId xmlns:a16="http://schemas.microsoft.com/office/drawing/2014/main" val="1716097889"/>
                    </a:ext>
                  </a:extLst>
                </a:gridCol>
                <a:gridCol w="783277">
                  <a:extLst>
                    <a:ext uri="{9D8B030D-6E8A-4147-A177-3AD203B41FA5}">
                      <a16:colId xmlns:a16="http://schemas.microsoft.com/office/drawing/2014/main" val="4028510751"/>
                    </a:ext>
                  </a:extLst>
                </a:gridCol>
                <a:gridCol w="783277">
                  <a:extLst>
                    <a:ext uri="{9D8B030D-6E8A-4147-A177-3AD203B41FA5}">
                      <a16:colId xmlns:a16="http://schemas.microsoft.com/office/drawing/2014/main" val="3980611990"/>
                    </a:ext>
                  </a:extLst>
                </a:gridCol>
                <a:gridCol w="783277">
                  <a:extLst>
                    <a:ext uri="{9D8B030D-6E8A-4147-A177-3AD203B41FA5}">
                      <a16:colId xmlns:a16="http://schemas.microsoft.com/office/drawing/2014/main" val="2184632520"/>
                    </a:ext>
                  </a:extLst>
                </a:gridCol>
                <a:gridCol w="783277">
                  <a:extLst>
                    <a:ext uri="{9D8B030D-6E8A-4147-A177-3AD203B41FA5}">
                      <a16:colId xmlns:a16="http://schemas.microsoft.com/office/drawing/2014/main" val="2823833562"/>
                    </a:ext>
                  </a:extLst>
                </a:gridCol>
                <a:gridCol w="783277">
                  <a:extLst>
                    <a:ext uri="{9D8B030D-6E8A-4147-A177-3AD203B41FA5}">
                      <a16:colId xmlns:a16="http://schemas.microsoft.com/office/drawing/2014/main" val="422181438"/>
                    </a:ext>
                  </a:extLst>
                </a:gridCol>
                <a:gridCol w="745377">
                  <a:extLst>
                    <a:ext uri="{9D8B030D-6E8A-4147-A177-3AD203B41FA5}">
                      <a16:colId xmlns:a16="http://schemas.microsoft.com/office/drawing/2014/main" val="814902940"/>
                    </a:ext>
                  </a:extLst>
                </a:gridCol>
                <a:gridCol w="710635">
                  <a:extLst>
                    <a:ext uri="{9D8B030D-6E8A-4147-A177-3AD203B41FA5}">
                      <a16:colId xmlns:a16="http://schemas.microsoft.com/office/drawing/2014/main" val="1580451809"/>
                    </a:ext>
                  </a:extLst>
                </a:gridCol>
                <a:gridCol w="710635">
                  <a:extLst>
                    <a:ext uri="{9D8B030D-6E8A-4147-A177-3AD203B41FA5}">
                      <a16:colId xmlns:a16="http://schemas.microsoft.com/office/drawing/2014/main" val="1981414808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 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Actual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Projection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2026  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2027  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2028  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2029  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2030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02341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SOLID WASTE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35466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84028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Solid Waste User Fees    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53,407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53,094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53,094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53,407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54,475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55,565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56,676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57,809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595712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Recycling Revenue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1,210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14516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 - Other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4,200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4,200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4,200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4,200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4,200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4,200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4,200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14209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Transfer from Reserves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570493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Solid Waste Revenue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58,107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54,328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58,494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58,107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59,175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60,265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61,376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62,509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18491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Expenditure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778892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Insurance - Property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36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36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46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47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48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49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0329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Maintenance &amp; Repairs - Solid Waste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351823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Contract Labour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2,600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2,600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2,600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2,600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2,600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2,600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81439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Waste Disposal &amp; Tipping Fees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49,000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40,176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47,750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51,200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52,224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53,268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54,334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55,421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34409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Solid Waste Expenditure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52,100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40,235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47,810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54,345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55,370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56,415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57,482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58,569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06846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Net Solid Waste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6,007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14,094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10,684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3,762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3,805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3,849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3,894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3,940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14081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38464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80158647-3590-4A0D-86AE-FDF680FA7C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2CA7B-F57C-2F85-93DC-D6D8051B4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27" y="-106376"/>
            <a:ext cx="10581064" cy="1225875"/>
          </a:xfrm>
        </p:spPr>
        <p:txBody>
          <a:bodyPr/>
          <a:lstStyle/>
          <a:p>
            <a:r>
              <a:rPr lang="en-US" sz="2800" dirty="0"/>
              <a:t>Appendix:</a:t>
            </a:r>
            <a:br>
              <a:rPr lang="en-US" sz="2800" dirty="0"/>
            </a:br>
            <a:r>
              <a:rPr lang="en-US" sz="2800" dirty="0"/>
              <a:t>2026-2030 Financial Plan (Operating) – Version 3 Detail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77C9740-1DB1-CAD5-60E9-8B3C4EDD7C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0233741"/>
              </p:ext>
            </p:extLst>
          </p:nvPr>
        </p:nvGraphicFramePr>
        <p:xfrm>
          <a:off x="668827" y="1276709"/>
          <a:ext cx="9113527" cy="4977369"/>
        </p:xfrm>
        <a:graphic>
          <a:graphicData uri="http://schemas.openxmlformats.org/drawingml/2006/table">
            <a:tbl>
              <a:tblPr/>
              <a:tblGrid>
                <a:gridCol w="2572147">
                  <a:extLst>
                    <a:ext uri="{9D8B030D-6E8A-4147-A177-3AD203B41FA5}">
                      <a16:colId xmlns:a16="http://schemas.microsoft.com/office/drawing/2014/main" val="1826882403"/>
                    </a:ext>
                  </a:extLst>
                </a:gridCol>
                <a:gridCol w="847134">
                  <a:extLst>
                    <a:ext uri="{9D8B030D-6E8A-4147-A177-3AD203B41FA5}">
                      <a16:colId xmlns:a16="http://schemas.microsoft.com/office/drawing/2014/main" val="1409280185"/>
                    </a:ext>
                  </a:extLst>
                </a:gridCol>
                <a:gridCol w="847134">
                  <a:extLst>
                    <a:ext uri="{9D8B030D-6E8A-4147-A177-3AD203B41FA5}">
                      <a16:colId xmlns:a16="http://schemas.microsoft.com/office/drawing/2014/main" val="2910835049"/>
                    </a:ext>
                  </a:extLst>
                </a:gridCol>
                <a:gridCol w="847134">
                  <a:extLst>
                    <a:ext uri="{9D8B030D-6E8A-4147-A177-3AD203B41FA5}">
                      <a16:colId xmlns:a16="http://schemas.microsoft.com/office/drawing/2014/main" val="180848378"/>
                    </a:ext>
                  </a:extLst>
                </a:gridCol>
                <a:gridCol w="847134">
                  <a:extLst>
                    <a:ext uri="{9D8B030D-6E8A-4147-A177-3AD203B41FA5}">
                      <a16:colId xmlns:a16="http://schemas.microsoft.com/office/drawing/2014/main" val="2426149557"/>
                    </a:ext>
                  </a:extLst>
                </a:gridCol>
                <a:gridCol w="847134">
                  <a:extLst>
                    <a:ext uri="{9D8B030D-6E8A-4147-A177-3AD203B41FA5}">
                      <a16:colId xmlns:a16="http://schemas.microsoft.com/office/drawing/2014/main" val="2596172369"/>
                    </a:ext>
                  </a:extLst>
                </a:gridCol>
                <a:gridCol w="768570">
                  <a:extLst>
                    <a:ext uri="{9D8B030D-6E8A-4147-A177-3AD203B41FA5}">
                      <a16:colId xmlns:a16="http://schemas.microsoft.com/office/drawing/2014/main" val="365290490"/>
                    </a:ext>
                  </a:extLst>
                </a:gridCol>
                <a:gridCol w="768570">
                  <a:extLst>
                    <a:ext uri="{9D8B030D-6E8A-4147-A177-3AD203B41FA5}">
                      <a16:colId xmlns:a16="http://schemas.microsoft.com/office/drawing/2014/main" val="555386646"/>
                    </a:ext>
                  </a:extLst>
                </a:gridCol>
                <a:gridCol w="768570">
                  <a:extLst>
                    <a:ext uri="{9D8B030D-6E8A-4147-A177-3AD203B41FA5}">
                      <a16:colId xmlns:a16="http://schemas.microsoft.com/office/drawing/2014/main" val="2308151802"/>
                    </a:ext>
                  </a:extLst>
                </a:gridCol>
              </a:tblGrid>
              <a:tr h="27080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  Budget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Actual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Projection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2026   Budget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2027   Budget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2028   Budget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2029   Budget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2030 Budget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0390780"/>
                  </a:ext>
                </a:extLst>
              </a:tr>
              <a:tr h="1529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PUBLIC WORKS  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7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7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7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7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7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CA" sz="7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CA" sz="7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CA" sz="7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1205701"/>
                  </a:ext>
                </a:extLst>
              </a:tr>
              <a:tr h="1529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7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7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7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7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7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7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7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7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6808538"/>
                  </a:ext>
                </a:extLst>
              </a:tr>
              <a:tr h="1529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 - Other Public Works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427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427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0605098"/>
                  </a:ext>
                </a:extLst>
              </a:tr>
              <a:tr h="1529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Transfer from Reserves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0578856"/>
                  </a:ext>
                </a:extLst>
              </a:tr>
              <a:tr h="1529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Public Works Revenue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427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427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8883727"/>
                  </a:ext>
                </a:extLst>
              </a:tr>
              <a:tr h="1529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Expenditure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7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7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7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7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7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7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7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7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8721676"/>
                  </a:ext>
                </a:extLst>
              </a:tr>
              <a:tr h="1529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Salaries &amp; Wages - Public Works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55,364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37,875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48,000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55,129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88,097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89,859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91,656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93,489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5385875"/>
                  </a:ext>
                </a:extLst>
              </a:tr>
              <a:tr h="1529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Payroll Costs: Admin &amp; PW             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10,557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11,511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10,500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9,182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16,490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16,819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17,156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17,499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0249303"/>
                  </a:ext>
                </a:extLst>
              </a:tr>
              <a:tr h="1529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Travel &amp; Education - Public Works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1,839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4046336"/>
                  </a:ext>
                </a:extLst>
              </a:tr>
              <a:tr h="1529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PPE &amp; OHS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20,000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20,400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20,808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21,224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21,649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4854395"/>
                  </a:ext>
                </a:extLst>
              </a:tr>
              <a:tr h="1529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Dues, Memberships &amp; Subscriptions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833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845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862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879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897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915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9694375"/>
                  </a:ext>
                </a:extLst>
              </a:tr>
              <a:tr h="1529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Insurance - Property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1,541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1,766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1,766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1,800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1,980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2,178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2,396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2,635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3913351"/>
                  </a:ext>
                </a:extLst>
              </a:tr>
              <a:tr h="1529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Insurance - Liability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2,748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2,540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2,540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2,625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2,888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3,176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3,494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3,843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4408436"/>
                  </a:ext>
                </a:extLst>
              </a:tr>
              <a:tr h="1529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Insurance &amp; Licenses - Vehicles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4,701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4,752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4,752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4,812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4,908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5,006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5,107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5,209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9900454"/>
                  </a:ext>
                </a:extLst>
              </a:tr>
              <a:tr h="1529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 &amp; R - Public Works  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1,920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1,900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8179281"/>
                  </a:ext>
                </a:extLst>
              </a:tr>
              <a:tr h="1529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 &amp; R - Tractor and Dump Truck 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34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4654943"/>
                  </a:ext>
                </a:extLst>
              </a:tr>
              <a:tr h="27080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Diesel &amp; Oil - Tractor and Dump Truck      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750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778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750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816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832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849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866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2348537"/>
                  </a:ext>
                </a:extLst>
              </a:tr>
              <a:tr h="1529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Gas &amp; Oil - Public Works Trucks       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5,800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3,099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3,650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4,200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4,284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4,370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4,457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4,546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9740919"/>
                  </a:ext>
                </a:extLst>
              </a:tr>
              <a:tr h="1529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 &amp; R - Public Works Trucks           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5,500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142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750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2,750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2,750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2,750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2,750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2,750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3365606"/>
                  </a:ext>
                </a:extLst>
              </a:tr>
              <a:tr h="1529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Office Supplies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752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1922857"/>
                  </a:ext>
                </a:extLst>
              </a:tr>
              <a:tr h="1529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General Supplies           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2,263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2,300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7236780"/>
                  </a:ext>
                </a:extLst>
              </a:tr>
              <a:tr h="1529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Business Travel/Meetings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059269"/>
                  </a:ext>
                </a:extLst>
              </a:tr>
              <a:tr h="1529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Equipment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1,890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2,100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034653"/>
                  </a:ext>
                </a:extLst>
              </a:tr>
              <a:tr h="1529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Contract Labour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357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2872504"/>
                  </a:ext>
                </a:extLst>
              </a:tr>
              <a:tr h="1529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Telephone &amp; Internet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2,650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4,137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4,394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4,500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4,590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4,682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4,775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4,871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3272093"/>
                  </a:ext>
                </a:extLst>
              </a:tr>
              <a:tr h="1529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Utilities                    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2,300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1,796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2,195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1,950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1,989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2,029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2,069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2,111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2710948"/>
                  </a:ext>
                </a:extLst>
              </a:tr>
              <a:tr h="1529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MFA Principal - Truck Loan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1,573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1,573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1,573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1896151"/>
                  </a:ext>
                </a:extLst>
              </a:tr>
              <a:tr h="1529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MFA Interest - Truck Loan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9780083"/>
                  </a:ext>
                </a:extLst>
              </a:tr>
              <a:tr h="1529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Public Works Expenditure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107,791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79,865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92,626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121,893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163,353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166,688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170,129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173,682 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8600267"/>
                  </a:ext>
                </a:extLst>
              </a:tr>
              <a:tr h="1529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Net Public Works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(107,541)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(79,438)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(92,199)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(121,643)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(163,103)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(166,438)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(169,879)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(173,432)</a:t>
                      </a:r>
                    </a:p>
                  </a:txBody>
                  <a:tcPr marL="5479" marR="5479" marT="5479" marB="2629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61184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98727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1920F046-6A85-155D-8D49-46CCBA0A55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A4499-2CF9-3F59-0530-19FDCADFA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27" y="-106376"/>
            <a:ext cx="10581064" cy="1225875"/>
          </a:xfrm>
        </p:spPr>
        <p:txBody>
          <a:bodyPr/>
          <a:lstStyle/>
          <a:p>
            <a:r>
              <a:rPr lang="en-US" sz="2800" dirty="0"/>
              <a:t>Appendix:</a:t>
            </a:r>
            <a:br>
              <a:rPr lang="en-US" sz="2800" dirty="0"/>
            </a:br>
            <a:r>
              <a:rPr lang="en-US" sz="2800" dirty="0"/>
              <a:t>2026-2030 Financial Plan (Operating) – Version 3 Detail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132C814-54D5-FDC2-BE5A-72327313C8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8793896"/>
              </p:ext>
            </p:extLst>
          </p:nvPr>
        </p:nvGraphicFramePr>
        <p:xfrm>
          <a:off x="1695449" y="2362041"/>
          <a:ext cx="8178802" cy="3278505"/>
        </p:xfrm>
        <a:graphic>
          <a:graphicData uri="http://schemas.openxmlformats.org/drawingml/2006/table">
            <a:tbl>
              <a:tblPr/>
              <a:tblGrid>
                <a:gridCol w="2466018">
                  <a:extLst>
                    <a:ext uri="{9D8B030D-6E8A-4147-A177-3AD203B41FA5}">
                      <a16:colId xmlns:a16="http://schemas.microsoft.com/office/drawing/2014/main" val="2951700267"/>
                    </a:ext>
                  </a:extLst>
                </a:gridCol>
                <a:gridCol w="714098">
                  <a:extLst>
                    <a:ext uri="{9D8B030D-6E8A-4147-A177-3AD203B41FA5}">
                      <a16:colId xmlns:a16="http://schemas.microsoft.com/office/drawing/2014/main" val="1346592386"/>
                    </a:ext>
                  </a:extLst>
                </a:gridCol>
                <a:gridCol w="714098">
                  <a:extLst>
                    <a:ext uri="{9D8B030D-6E8A-4147-A177-3AD203B41FA5}">
                      <a16:colId xmlns:a16="http://schemas.microsoft.com/office/drawing/2014/main" val="3485675173"/>
                    </a:ext>
                  </a:extLst>
                </a:gridCol>
                <a:gridCol w="714098">
                  <a:extLst>
                    <a:ext uri="{9D8B030D-6E8A-4147-A177-3AD203B41FA5}">
                      <a16:colId xmlns:a16="http://schemas.microsoft.com/office/drawing/2014/main" val="1796001063"/>
                    </a:ext>
                  </a:extLst>
                </a:gridCol>
                <a:gridCol w="714098">
                  <a:extLst>
                    <a:ext uri="{9D8B030D-6E8A-4147-A177-3AD203B41FA5}">
                      <a16:colId xmlns:a16="http://schemas.microsoft.com/office/drawing/2014/main" val="1085550415"/>
                    </a:ext>
                  </a:extLst>
                </a:gridCol>
                <a:gridCol w="714098">
                  <a:extLst>
                    <a:ext uri="{9D8B030D-6E8A-4147-A177-3AD203B41FA5}">
                      <a16:colId xmlns:a16="http://schemas.microsoft.com/office/drawing/2014/main" val="536134310"/>
                    </a:ext>
                  </a:extLst>
                </a:gridCol>
                <a:gridCol w="714098">
                  <a:extLst>
                    <a:ext uri="{9D8B030D-6E8A-4147-A177-3AD203B41FA5}">
                      <a16:colId xmlns:a16="http://schemas.microsoft.com/office/drawing/2014/main" val="425183590"/>
                    </a:ext>
                  </a:extLst>
                </a:gridCol>
                <a:gridCol w="714098">
                  <a:extLst>
                    <a:ext uri="{9D8B030D-6E8A-4147-A177-3AD203B41FA5}">
                      <a16:colId xmlns:a16="http://schemas.microsoft.com/office/drawing/2014/main" val="4271537941"/>
                    </a:ext>
                  </a:extLst>
                </a:gridCol>
                <a:gridCol w="714098">
                  <a:extLst>
                    <a:ext uri="{9D8B030D-6E8A-4147-A177-3AD203B41FA5}">
                      <a16:colId xmlns:a16="http://schemas.microsoft.com/office/drawing/2014/main" val="2234443785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 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Actual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Projection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2026  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2027  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2028  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2029  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2030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588706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PLANNING &amp; BUILDING INSPECTION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396553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296357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Building Permits                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8,250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1,782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1,782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881024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Planning Revenue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754119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Planning Revenue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18,250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7,782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7,782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7,700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7,700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7,700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7,700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7,700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8072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Expenditure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302747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Building Inspections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3,750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5,611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4,100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280798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Planning &amp; Rezoning Costs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11,236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236155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Contract Labour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18,000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20,261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23,000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23,500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23,500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23,500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23,500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23,500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234723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Payroll Costs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4,610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4,800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1,224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1,248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1,273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1,299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1,325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727242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Planning Expenditure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32,950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41,718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43,900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42,224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42,248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42,273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42,299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42,325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092013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Net Planning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(14,700)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(33,937)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(36,118)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(34,524)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(34,548)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(34,573)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(34,599)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(34,625)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8408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53079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BBFAA140-C520-9E44-62DD-34E1653A08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6B973-C711-9CFD-6EBD-2E13A4153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27" y="-106376"/>
            <a:ext cx="10581064" cy="1225875"/>
          </a:xfrm>
        </p:spPr>
        <p:txBody>
          <a:bodyPr/>
          <a:lstStyle/>
          <a:p>
            <a:r>
              <a:rPr lang="en-US" sz="2800" dirty="0"/>
              <a:t>Appendix:</a:t>
            </a:r>
            <a:br>
              <a:rPr lang="en-US" sz="2800" dirty="0"/>
            </a:br>
            <a:r>
              <a:rPr lang="en-US" sz="2800" dirty="0"/>
              <a:t>2026-2030 Financial Plan (Operating) – Version 3 Detail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0DDE9AC-7C82-5448-60B7-E6E05C1862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1796494"/>
              </p:ext>
            </p:extLst>
          </p:nvPr>
        </p:nvGraphicFramePr>
        <p:xfrm>
          <a:off x="1358900" y="1867694"/>
          <a:ext cx="8851900" cy="4267200"/>
        </p:xfrm>
        <a:graphic>
          <a:graphicData uri="http://schemas.openxmlformats.org/drawingml/2006/table">
            <a:tbl>
              <a:tblPr/>
              <a:tblGrid>
                <a:gridCol w="2815361">
                  <a:extLst>
                    <a:ext uri="{9D8B030D-6E8A-4147-A177-3AD203B41FA5}">
                      <a16:colId xmlns:a16="http://schemas.microsoft.com/office/drawing/2014/main" val="2069207749"/>
                    </a:ext>
                  </a:extLst>
                </a:gridCol>
                <a:gridCol w="773590">
                  <a:extLst>
                    <a:ext uri="{9D8B030D-6E8A-4147-A177-3AD203B41FA5}">
                      <a16:colId xmlns:a16="http://schemas.microsoft.com/office/drawing/2014/main" val="3943032815"/>
                    </a:ext>
                  </a:extLst>
                </a:gridCol>
                <a:gridCol w="773590">
                  <a:extLst>
                    <a:ext uri="{9D8B030D-6E8A-4147-A177-3AD203B41FA5}">
                      <a16:colId xmlns:a16="http://schemas.microsoft.com/office/drawing/2014/main" val="761388288"/>
                    </a:ext>
                  </a:extLst>
                </a:gridCol>
                <a:gridCol w="773590">
                  <a:extLst>
                    <a:ext uri="{9D8B030D-6E8A-4147-A177-3AD203B41FA5}">
                      <a16:colId xmlns:a16="http://schemas.microsoft.com/office/drawing/2014/main" val="808412021"/>
                    </a:ext>
                  </a:extLst>
                </a:gridCol>
                <a:gridCol w="773590">
                  <a:extLst>
                    <a:ext uri="{9D8B030D-6E8A-4147-A177-3AD203B41FA5}">
                      <a16:colId xmlns:a16="http://schemas.microsoft.com/office/drawing/2014/main" val="1134404126"/>
                    </a:ext>
                  </a:extLst>
                </a:gridCol>
                <a:gridCol w="773590">
                  <a:extLst>
                    <a:ext uri="{9D8B030D-6E8A-4147-A177-3AD203B41FA5}">
                      <a16:colId xmlns:a16="http://schemas.microsoft.com/office/drawing/2014/main" val="2533176654"/>
                    </a:ext>
                  </a:extLst>
                </a:gridCol>
                <a:gridCol w="722863">
                  <a:extLst>
                    <a:ext uri="{9D8B030D-6E8A-4147-A177-3AD203B41FA5}">
                      <a16:colId xmlns:a16="http://schemas.microsoft.com/office/drawing/2014/main" val="2604667705"/>
                    </a:ext>
                  </a:extLst>
                </a:gridCol>
                <a:gridCol w="722863">
                  <a:extLst>
                    <a:ext uri="{9D8B030D-6E8A-4147-A177-3AD203B41FA5}">
                      <a16:colId xmlns:a16="http://schemas.microsoft.com/office/drawing/2014/main" val="3953697669"/>
                    </a:ext>
                  </a:extLst>
                </a:gridCol>
                <a:gridCol w="722863">
                  <a:extLst>
                    <a:ext uri="{9D8B030D-6E8A-4147-A177-3AD203B41FA5}">
                      <a16:colId xmlns:a16="http://schemas.microsoft.com/office/drawing/2014/main" val="147879027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 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Actual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Projection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2026  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2027  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2028  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2029  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2030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660981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EMERGENCY PLANNING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40105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155424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Grants - Emergency Program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583997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 - Other Emergency Program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95666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Emergency Planning Revenue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316176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Expenditure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596187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Stipend - Municipal Emergency Program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3,600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733853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Payroll Costs - Emergency Program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95099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Travel &amp; Education - Emergency Program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518014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Insurance - Property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750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751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751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755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793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832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874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918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42043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Insurance - Liability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1,248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535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535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555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583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612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642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675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471107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Municipal Emergency Program Expenses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846155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Equipment - Emergency Program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842572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Emergency Program Projects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007313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Emergency Planning Expenditure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9,218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1,286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1,286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2,810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2,876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2,944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3,016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3,092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37780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Net Emergency Planning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(6,718)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(1,286)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1,214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(2,810)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(2,876)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(2,944)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(3,016)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(3,092)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08383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90333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F51FDF9B-82CB-FAB2-E02E-76EE624C4D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07534-94C3-2991-9856-09E40EC0F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27" y="-106376"/>
            <a:ext cx="10581064" cy="1225875"/>
          </a:xfrm>
        </p:spPr>
        <p:txBody>
          <a:bodyPr/>
          <a:lstStyle/>
          <a:p>
            <a:r>
              <a:rPr lang="en-US" sz="2800" dirty="0"/>
              <a:t>Appendix:</a:t>
            </a:r>
            <a:br>
              <a:rPr lang="en-US" sz="2800" dirty="0"/>
            </a:br>
            <a:r>
              <a:rPr lang="en-US" sz="2800" dirty="0"/>
              <a:t>2026-2030 Financial Plan (Operating) – Version 3 Detail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67E651E-1548-6627-684D-E992AF9C12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3883527"/>
              </p:ext>
            </p:extLst>
          </p:nvPr>
        </p:nvGraphicFramePr>
        <p:xfrm>
          <a:off x="1771650" y="2719229"/>
          <a:ext cx="8026400" cy="2564130"/>
        </p:xfrm>
        <a:graphic>
          <a:graphicData uri="http://schemas.openxmlformats.org/drawingml/2006/table">
            <a:tbl>
              <a:tblPr/>
              <a:tblGrid>
                <a:gridCol w="2584666">
                  <a:extLst>
                    <a:ext uri="{9D8B030D-6E8A-4147-A177-3AD203B41FA5}">
                      <a16:colId xmlns:a16="http://schemas.microsoft.com/office/drawing/2014/main" val="4036667650"/>
                    </a:ext>
                  </a:extLst>
                </a:gridCol>
                <a:gridCol w="712684">
                  <a:extLst>
                    <a:ext uri="{9D8B030D-6E8A-4147-A177-3AD203B41FA5}">
                      <a16:colId xmlns:a16="http://schemas.microsoft.com/office/drawing/2014/main" val="806087716"/>
                    </a:ext>
                  </a:extLst>
                </a:gridCol>
                <a:gridCol w="696846">
                  <a:extLst>
                    <a:ext uri="{9D8B030D-6E8A-4147-A177-3AD203B41FA5}">
                      <a16:colId xmlns:a16="http://schemas.microsoft.com/office/drawing/2014/main" val="2195394115"/>
                    </a:ext>
                  </a:extLst>
                </a:gridCol>
                <a:gridCol w="760196">
                  <a:extLst>
                    <a:ext uri="{9D8B030D-6E8A-4147-A177-3AD203B41FA5}">
                      <a16:colId xmlns:a16="http://schemas.microsoft.com/office/drawing/2014/main" val="538660151"/>
                    </a:ext>
                  </a:extLst>
                </a:gridCol>
                <a:gridCol w="674674">
                  <a:extLst>
                    <a:ext uri="{9D8B030D-6E8A-4147-A177-3AD203B41FA5}">
                      <a16:colId xmlns:a16="http://schemas.microsoft.com/office/drawing/2014/main" val="1490979381"/>
                    </a:ext>
                  </a:extLst>
                </a:gridCol>
                <a:gridCol w="658836">
                  <a:extLst>
                    <a:ext uri="{9D8B030D-6E8A-4147-A177-3AD203B41FA5}">
                      <a16:colId xmlns:a16="http://schemas.microsoft.com/office/drawing/2014/main" val="3123860865"/>
                    </a:ext>
                  </a:extLst>
                </a:gridCol>
                <a:gridCol w="671506">
                  <a:extLst>
                    <a:ext uri="{9D8B030D-6E8A-4147-A177-3AD203B41FA5}">
                      <a16:colId xmlns:a16="http://schemas.microsoft.com/office/drawing/2014/main" val="3213643776"/>
                    </a:ext>
                  </a:extLst>
                </a:gridCol>
                <a:gridCol w="633496">
                  <a:extLst>
                    <a:ext uri="{9D8B030D-6E8A-4147-A177-3AD203B41FA5}">
                      <a16:colId xmlns:a16="http://schemas.microsoft.com/office/drawing/2014/main" val="4111428752"/>
                    </a:ext>
                  </a:extLst>
                </a:gridCol>
                <a:gridCol w="633496">
                  <a:extLst>
                    <a:ext uri="{9D8B030D-6E8A-4147-A177-3AD203B41FA5}">
                      <a16:colId xmlns:a16="http://schemas.microsoft.com/office/drawing/2014/main" val="1668262107"/>
                    </a:ext>
                  </a:extLst>
                </a:gridCol>
              </a:tblGrid>
              <a:tr h="3619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 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Actual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Projection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2026  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2027  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2028  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2029  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2030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760723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HEALTH CLINIC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320766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962359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 - Other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371554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Health Clinic Revenue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295394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Expenditure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778262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Insurance - Building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320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975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995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1,014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1,035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1,055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56130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Maintenance and Repairs - Health Clinic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263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750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750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750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750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750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30468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Health Clinic Expenditure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583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350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1,725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1,745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1,764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1,785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1,805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96436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Net Health Clinic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(1,000)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(583)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(350)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(1,725)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(1,745)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(1,764)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(1,785)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(1,805)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46137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1869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157C1AF0-7C4D-7B88-8304-E4986DD012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016AF-44FF-F385-83AB-942E555FB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27" y="-106375"/>
            <a:ext cx="10581064" cy="946884"/>
          </a:xfrm>
        </p:spPr>
        <p:txBody>
          <a:bodyPr/>
          <a:lstStyle/>
          <a:p>
            <a:r>
              <a:rPr lang="en-US" sz="2800" dirty="0"/>
              <a:t>2026-2030 Financial Plan (Operating) – Version 3 Summary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122213D-D7F4-E5B2-20F0-B0757C1BF1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2997379"/>
              </p:ext>
            </p:extLst>
          </p:nvPr>
        </p:nvGraphicFramePr>
        <p:xfrm>
          <a:off x="1173192" y="1069675"/>
          <a:ext cx="8760142" cy="5173874"/>
        </p:xfrm>
        <a:graphic>
          <a:graphicData uri="http://schemas.openxmlformats.org/drawingml/2006/table">
            <a:tbl>
              <a:tblPr/>
              <a:tblGrid>
                <a:gridCol w="3364342">
                  <a:extLst>
                    <a:ext uri="{9D8B030D-6E8A-4147-A177-3AD203B41FA5}">
                      <a16:colId xmlns:a16="http://schemas.microsoft.com/office/drawing/2014/main" val="2205832407"/>
                    </a:ext>
                  </a:extLst>
                </a:gridCol>
                <a:gridCol w="674475">
                  <a:extLst>
                    <a:ext uri="{9D8B030D-6E8A-4147-A177-3AD203B41FA5}">
                      <a16:colId xmlns:a16="http://schemas.microsoft.com/office/drawing/2014/main" val="2920638047"/>
                    </a:ext>
                  </a:extLst>
                </a:gridCol>
                <a:gridCol w="674475">
                  <a:extLst>
                    <a:ext uri="{9D8B030D-6E8A-4147-A177-3AD203B41FA5}">
                      <a16:colId xmlns:a16="http://schemas.microsoft.com/office/drawing/2014/main" val="26350644"/>
                    </a:ext>
                  </a:extLst>
                </a:gridCol>
                <a:gridCol w="674475">
                  <a:extLst>
                    <a:ext uri="{9D8B030D-6E8A-4147-A177-3AD203B41FA5}">
                      <a16:colId xmlns:a16="http://schemas.microsoft.com/office/drawing/2014/main" val="1960316933"/>
                    </a:ext>
                  </a:extLst>
                </a:gridCol>
                <a:gridCol w="674475">
                  <a:extLst>
                    <a:ext uri="{9D8B030D-6E8A-4147-A177-3AD203B41FA5}">
                      <a16:colId xmlns:a16="http://schemas.microsoft.com/office/drawing/2014/main" val="3295094304"/>
                    </a:ext>
                  </a:extLst>
                </a:gridCol>
                <a:gridCol w="674475">
                  <a:extLst>
                    <a:ext uri="{9D8B030D-6E8A-4147-A177-3AD203B41FA5}">
                      <a16:colId xmlns:a16="http://schemas.microsoft.com/office/drawing/2014/main" val="1663315555"/>
                    </a:ext>
                  </a:extLst>
                </a:gridCol>
                <a:gridCol w="674475">
                  <a:extLst>
                    <a:ext uri="{9D8B030D-6E8A-4147-A177-3AD203B41FA5}">
                      <a16:colId xmlns:a16="http://schemas.microsoft.com/office/drawing/2014/main" val="3201712612"/>
                    </a:ext>
                  </a:extLst>
                </a:gridCol>
                <a:gridCol w="674475">
                  <a:extLst>
                    <a:ext uri="{9D8B030D-6E8A-4147-A177-3AD203B41FA5}">
                      <a16:colId xmlns:a16="http://schemas.microsoft.com/office/drawing/2014/main" val="2707738096"/>
                    </a:ext>
                  </a:extLst>
                </a:gridCol>
                <a:gridCol w="674475">
                  <a:extLst>
                    <a:ext uri="{9D8B030D-6E8A-4147-A177-3AD203B41FA5}">
                      <a16:colId xmlns:a16="http://schemas.microsoft.com/office/drawing/2014/main" val="3567001837"/>
                    </a:ext>
                  </a:extLst>
                </a:gridCol>
              </a:tblGrid>
              <a:tr h="41250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V1 Summary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 Budget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Actual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Projection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2026  Budget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2027 Budget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2028 Budget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2029 Budget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2030 Budget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0565930"/>
                  </a:ext>
                </a:extLst>
              </a:tr>
              <a:tr h="22673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OPERATING REVENUE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0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0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0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0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0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0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0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0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0612036"/>
                  </a:ext>
                </a:extLst>
              </a:tr>
              <a:tr h="22673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Taxation - General Municipal Purpose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625,395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627,642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627,642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853,593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981,632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1,040,530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1,102,962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1,169,140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1741484"/>
                  </a:ext>
                </a:extLst>
              </a:tr>
              <a:tr h="22673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Other taxes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14,349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14,312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14,312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14,086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14,457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14,837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15,228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15,630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1568452"/>
                  </a:ext>
                </a:extLst>
              </a:tr>
              <a:tr h="22673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Federal Community Works Fund Grant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78,620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39,310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78,620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78,620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78,620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81,765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81,765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81,765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1298799"/>
                  </a:ext>
                </a:extLst>
              </a:tr>
              <a:tr h="22673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Provincial Gov't Grant - Small Community           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368,500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335,000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335,000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330,000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330,000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330,000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330,000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330,000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1730104"/>
                  </a:ext>
                </a:extLst>
              </a:tr>
              <a:tr h="22673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LGCAP Grant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120,373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120,373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9719517"/>
                  </a:ext>
                </a:extLst>
              </a:tr>
              <a:tr h="22673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Interest &amp; Tax Penalties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11,300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9,011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9,012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8,925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8,925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8,925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8,925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8,925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748555"/>
                  </a:ext>
                </a:extLst>
              </a:tr>
              <a:tr h="22673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General Investment Income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85,750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50,485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49,539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50,000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50,000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50,000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50,000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50,000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6682623"/>
                  </a:ext>
                </a:extLst>
              </a:tr>
              <a:tr h="22673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Other Revenue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5,450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4,807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5,455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4,800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4,800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4,800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4,800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4,800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8982827"/>
                  </a:ext>
                </a:extLst>
              </a:tr>
              <a:tr h="22673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Licences, Permits &amp; Fines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13,310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5,220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5,642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5,170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5,239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5,310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5,382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5,456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5771381"/>
                  </a:ext>
                </a:extLst>
              </a:tr>
              <a:tr h="22673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General Operating Grants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171,500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33,055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60,555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1929543"/>
                  </a:ext>
                </a:extLst>
              </a:tr>
              <a:tr h="22673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Sale of Service - Recreation Centre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22,528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9,052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9,773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1,865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1,865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1,865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1,865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1,865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3699784"/>
                  </a:ext>
                </a:extLst>
              </a:tr>
              <a:tr h="22673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Donations - Recreation Centre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13,950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1,793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3,874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4,200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4,284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4,370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4,457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4,546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9325199"/>
                  </a:ext>
                </a:extLst>
              </a:tr>
              <a:tr h="22673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Sale of Service - Other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37,407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20,106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24,950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20,100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20,520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20,953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21,398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21,857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1009407"/>
                  </a:ext>
                </a:extLst>
              </a:tr>
              <a:tr h="22673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Fire Rescue Revenue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5942473"/>
                  </a:ext>
                </a:extLst>
              </a:tr>
              <a:tr h="22673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RCMP Rent           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25,000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23,000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25,000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25,200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25,200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25,200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25,200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25,200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582216"/>
                  </a:ext>
                </a:extLst>
              </a:tr>
              <a:tr h="22673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RCMP Maintenance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9,748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8,936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6,785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12,503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10,965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11,428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11,922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12,450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9208589"/>
                  </a:ext>
                </a:extLst>
              </a:tr>
              <a:tr h="22673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Sewer Revenue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110,539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110,157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112,862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111,402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118,380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125,483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133,012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140,993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1010811"/>
                  </a:ext>
                </a:extLst>
              </a:tr>
              <a:tr h="22673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Water Revenue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201,151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177,634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177,633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209,675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240,025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264,027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290,430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319,473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0254488"/>
                  </a:ext>
                </a:extLst>
              </a:tr>
              <a:tr h="22673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Solid Waste Revenue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58,107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54,328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58,494 </a:t>
                      </a:r>
                    </a:p>
                  </a:txBody>
                  <a:tcPr marL="7607" marR="7607" marT="7607" marB="365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58,107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59,175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60,265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61,376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62,509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0171455"/>
                  </a:ext>
                </a:extLst>
              </a:tr>
              <a:tr h="22673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Operating Revenue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1,852,604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1,523,848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1,605,148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1,790,745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2,076,960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2,052,258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2,151,223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2,377,482 </a:t>
                      </a:r>
                    </a:p>
                  </a:txBody>
                  <a:tcPr marL="7607" marR="7607" marT="7607" marB="36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90439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6932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7DC3D353-5C2A-837A-C99E-E39DEA4ABA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68CD9-7517-416B-7FC5-C998F49C3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27" y="-106375"/>
            <a:ext cx="10581064" cy="946884"/>
          </a:xfrm>
        </p:spPr>
        <p:txBody>
          <a:bodyPr/>
          <a:lstStyle/>
          <a:p>
            <a:r>
              <a:rPr lang="en-US" sz="2800" dirty="0"/>
              <a:t>2026-2030 Financial Plan (Operating) – Version 3 Summary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AE643FD-BF04-C037-2824-D4B904E2E4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7706019"/>
              </p:ext>
            </p:extLst>
          </p:nvPr>
        </p:nvGraphicFramePr>
        <p:xfrm>
          <a:off x="776377" y="1268083"/>
          <a:ext cx="9810034" cy="4908870"/>
        </p:xfrm>
        <a:graphic>
          <a:graphicData uri="http://schemas.openxmlformats.org/drawingml/2006/table">
            <a:tbl>
              <a:tblPr/>
              <a:tblGrid>
                <a:gridCol w="3767554">
                  <a:extLst>
                    <a:ext uri="{9D8B030D-6E8A-4147-A177-3AD203B41FA5}">
                      <a16:colId xmlns:a16="http://schemas.microsoft.com/office/drawing/2014/main" val="2763479005"/>
                    </a:ext>
                  </a:extLst>
                </a:gridCol>
                <a:gridCol w="755310">
                  <a:extLst>
                    <a:ext uri="{9D8B030D-6E8A-4147-A177-3AD203B41FA5}">
                      <a16:colId xmlns:a16="http://schemas.microsoft.com/office/drawing/2014/main" val="3478421400"/>
                    </a:ext>
                  </a:extLst>
                </a:gridCol>
                <a:gridCol w="755310">
                  <a:extLst>
                    <a:ext uri="{9D8B030D-6E8A-4147-A177-3AD203B41FA5}">
                      <a16:colId xmlns:a16="http://schemas.microsoft.com/office/drawing/2014/main" val="3612694532"/>
                    </a:ext>
                  </a:extLst>
                </a:gridCol>
                <a:gridCol w="755310">
                  <a:extLst>
                    <a:ext uri="{9D8B030D-6E8A-4147-A177-3AD203B41FA5}">
                      <a16:colId xmlns:a16="http://schemas.microsoft.com/office/drawing/2014/main" val="2406227655"/>
                    </a:ext>
                  </a:extLst>
                </a:gridCol>
                <a:gridCol w="755310">
                  <a:extLst>
                    <a:ext uri="{9D8B030D-6E8A-4147-A177-3AD203B41FA5}">
                      <a16:colId xmlns:a16="http://schemas.microsoft.com/office/drawing/2014/main" val="1518321598"/>
                    </a:ext>
                  </a:extLst>
                </a:gridCol>
                <a:gridCol w="755310">
                  <a:extLst>
                    <a:ext uri="{9D8B030D-6E8A-4147-A177-3AD203B41FA5}">
                      <a16:colId xmlns:a16="http://schemas.microsoft.com/office/drawing/2014/main" val="1208958680"/>
                    </a:ext>
                  </a:extLst>
                </a:gridCol>
                <a:gridCol w="755310">
                  <a:extLst>
                    <a:ext uri="{9D8B030D-6E8A-4147-A177-3AD203B41FA5}">
                      <a16:colId xmlns:a16="http://schemas.microsoft.com/office/drawing/2014/main" val="2327403018"/>
                    </a:ext>
                  </a:extLst>
                </a:gridCol>
                <a:gridCol w="755310">
                  <a:extLst>
                    <a:ext uri="{9D8B030D-6E8A-4147-A177-3AD203B41FA5}">
                      <a16:colId xmlns:a16="http://schemas.microsoft.com/office/drawing/2014/main" val="2348674842"/>
                    </a:ext>
                  </a:extLst>
                </a:gridCol>
                <a:gridCol w="755310">
                  <a:extLst>
                    <a:ext uri="{9D8B030D-6E8A-4147-A177-3AD203B41FA5}">
                      <a16:colId xmlns:a16="http://schemas.microsoft.com/office/drawing/2014/main" val="1650217921"/>
                    </a:ext>
                  </a:extLst>
                </a:gridCol>
              </a:tblGrid>
              <a:tr h="43903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5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V1 Summary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 Budget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Actual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Projection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2026  Budget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2027 Budget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2028 Budget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2029 Budget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2030 Budget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1670034"/>
                  </a:ext>
                </a:extLst>
              </a:tr>
              <a:tr h="24832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OPERATING EXPENDITURES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1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1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1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1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1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1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1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1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5913365"/>
                  </a:ext>
                </a:extLst>
              </a:tr>
              <a:tr h="24832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Legislative Services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57,400 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53,044 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57,216 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72,200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86,025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89,094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92,296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95,639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9252142"/>
                  </a:ext>
                </a:extLst>
              </a:tr>
              <a:tr h="24832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Administration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659,540 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804,647 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906,851 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830,485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769,624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781,829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794,449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807,503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5288764"/>
                  </a:ext>
                </a:extLst>
              </a:tr>
              <a:tr h="24832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Election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10,090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4,000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4,000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4,000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12,000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4541015"/>
                  </a:ext>
                </a:extLst>
              </a:tr>
              <a:tr h="24832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Recreation Centre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231,102 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129,666 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130,267 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77,643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82,441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85,636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89,046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92,689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6796299"/>
                  </a:ext>
                </a:extLst>
              </a:tr>
              <a:tr h="24832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Parks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43,216 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26,989 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30,076 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48,374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54,930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55,882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56,862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57,874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4931037"/>
                  </a:ext>
                </a:extLst>
              </a:tr>
              <a:tr h="24832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Public Works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107,791 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79,865 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92,626 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121,893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163,353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166,688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170,129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173,682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0258780"/>
                  </a:ext>
                </a:extLst>
              </a:tr>
              <a:tr h="24832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Roads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47,620 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27,986 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35,533 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46,027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47,726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48,361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49,008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49,668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5620273"/>
                  </a:ext>
                </a:extLst>
              </a:tr>
              <a:tr h="24832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Drainage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15,461 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3,464 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4,900 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9,691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15,374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15,481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15,591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15,703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4661681"/>
                  </a:ext>
                </a:extLst>
              </a:tr>
              <a:tr h="24832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Planning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32,950 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41,718 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43,900 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42,224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42,248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42,273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42,299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42,325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861341"/>
                  </a:ext>
                </a:extLst>
              </a:tr>
              <a:tr h="24832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Police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10,492 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6,508 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6,785 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12,503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10,965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11,428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11,922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12,450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660634"/>
                  </a:ext>
                </a:extLst>
              </a:tr>
              <a:tr h="24832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Emergency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9,218 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1,286 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1,286 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2,810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2,876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2,944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3,016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3,092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4371783"/>
                  </a:ext>
                </a:extLst>
              </a:tr>
              <a:tr h="24832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Health Clinic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1,000 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583 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350 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1,725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1,745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1,764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1,785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1,805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5041241"/>
                  </a:ext>
                </a:extLst>
              </a:tr>
              <a:tr h="24832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Solid Waste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52,100 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40,235 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47,810 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54,345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55,370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56,415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57,482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58,569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4699918"/>
                  </a:ext>
                </a:extLst>
              </a:tr>
              <a:tr h="24832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Sewer Operations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109,118 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87,038 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122,548 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116,360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126,790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129,083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131,458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133,918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3602902"/>
                  </a:ext>
                </a:extLst>
              </a:tr>
              <a:tr h="24832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Water Operations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199,851 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166,232 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223,402 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227,626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265,451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270,315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275,360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280,598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9791296"/>
                  </a:ext>
                </a:extLst>
              </a:tr>
              <a:tr h="24832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Departmental Expenditures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1,620,859 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1,472,781 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1,705,900 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1,679,095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1,734,119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1,766,501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1,800,116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1,843,037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941762"/>
                  </a:ext>
                </a:extLst>
              </a:tr>
              <a:tr h="24832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Surplus/(Deficit) Before Amortization &amp; Reserve Transfers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231,745 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51,066 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(100,752)</a:t>
                      </a:r>
                    </a:p>
                  </a:txBody>
                  <a:tcPr marL="8805" marR="8805" marT="8805" marB="4226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111,650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342,842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285,757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351,107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534,445 </a:t>
                      </a:r>
                    </a:p>
                  </a:txBody>
                  <a:tcPr marL="8805" marR="8805" marT="8805" marB="42263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63206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0365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40804DFB-E4CB-2A9B-56B8-8D4E759DDE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8358A-4376-44F0-4922-2BBDB61B2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27" y="-106375"/>
            <a:ext cx="10581064" cy="946884"/>
          </a:xfrm>
        </p:spPr>
        <p:txBody>
          <a:bodyPr/>
          <a:lstStyle/>
          <a:p>
            <a:r>
              <a:rPr lang="en-US" sz="2800" dirty="0"/>
              <a:t>2026-2030 Financial Plan (Operating) – Version 3 Summary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490477B-BD11-9E79-7C15-14229ABD53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8488200"/>
              </p:ext>
            </p:extLst>
          </p:nvPr>
        </p:nvGraphicFramePr>
        <p:xfrm>
          <a:off x="785005" y="1095556"/>
          <a:ext cx="9428673" cy="5178534"/>
        </p:xfrm>
        <a:graphic>
          <a:graphicData uri="http://schemas.openxmlformats.org/drawingml/2006/table">
            <a:tbl>
              <a:tblPr/>
              <a:tblGrid>
                <a:gridCol w="3621089">
                  <a:extLst>
                    <a:ext uri="{9D8B030D-6E8A-4147-A177-3AD203B41FA5}">
                      <a16:colId xmlns:a16="http://schemas.microsoft.com/office/drawing/2014/main" val="1879899439"/>
                    </a:ext>
                  </a:extLst>
                </a:gridCol>
                <a:gridCol w="725948">
                  <a:extLst>
                    <a:ext uri="{9D8B030D-6E8A-4147-A177-3AD203B41FA5}">
                      <a16:colId xmlns:a16="http://schemas.microsoft.com/office/drawing/2014/main" val="2349346984"/>
                    </a:ext>
                  </a:extLst>
                </a:gridCol>
                <a:gridCol w="725948">
                  <a:extLst>
                    <a:ext uri="{9D8B030D-6E8A-4147-A177-3AD203B41FA5}">
                      <a16:colId xmlns:a16="http://schemas.microsoft.com/office/drawing/2014/main" val="1201484243"/>
                    </a:ext>
                  </a:extLst>
                </a:gridCol>
                <a:gridCol w="725948">
                  <a:extLst>
                    <a:ext uri="{9D8B030D-6E8A-4147-A177-3AD203B41FA5}">
                      <a16:colId xmlns:a16="http://schemas.microsoft.com/office/drawing/2014/main" val="3343198750"/>
                    </a:ext>
                  </a:extLst>
                </a:gridCol>
                <a:gridCol w="725948">
                  <a:extLst>
                    <a:ext uri="{9D8B030D-6E8A-4147-A177-3AD203B41FA5}">
                      <a16:colId xmlns:a16="http://schemas.microsoft.com/office/drawing/2014/main" val="439845914"/>
                    </a:ext>
                  </a:extLst>
                </a:gridCol>
                <a:gridCol w="725948">
                  <a:extLst>
                    <a:ext uri="{9D8B030D-6E8A-4147-A177-3AD203B41FA5}">
                      <a16:colId xmlns:a16="http://schemas.microsoft.com/office/drawing/2014/main" val="3790180997"/>
                    </a:ext>
                  </a:extLst>
                </a:gridCol>
                <a:gridCol w="725948">
                  <a:extLst>
                    <a:ext uri="{9D8B030D-6E8A-4147-A177-3AD203B41FA5}">
                      <a16:colId xmlns:a16="http://schemas.microsoft.com/office/drawing/2014/main" val="3533729240"/>
                    </a:ext>
                  </a:extLst>
                </a:gridCol>
                <a:gridCol w="725948">
                  <a:extLst>
                    <a:ext uri="{9D8B030D-6E8A-4147-A177-3AD203B41FA5}">
                      <a16:colId xmlns:a16="http://schemas.microsoft.com/office/drawing/2014/main" val="4228042976"/>
                    </a:ext>
                  </a:extLst>
                </a:gridCol>
                <a:gridCol w="725948">
                  <a:extLst>
                    <a:ext uri="{9D8B030D-6E8A-4147-A177-3AD203B41FA5}">
                      <a16:colId xmlns:a16="http://schemas.microsoft.com/office/drawing/2014/main" val="3852334280"/>
                    </a:ext>
                  </a:extLst>
                </a:gridCol>
              </a:tblGrid>
              <a:tr h="357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V1 Summary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 Budget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Actual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Projection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2026  Budget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2027 Budget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2028 Budget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2029 Budget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2030 Budget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9330711"/>
                  </a:ext>
                </a:extLst>
              </a:tr>
              <a:tr h="20089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Amortization Expense - General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114,245 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114,245 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114,245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114,245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114,245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114,245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114,245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3948458"/>
                  </a:ext>
                </a:extLst>
              </a:tr>
              <a:tr h="20089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Amortization Expense - Sewer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54,703 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54,703 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54,703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54,703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54,703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54,703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54,703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211533"/>
                  </a:ext>
                </a:extLst>
              </a:tr>
              <a:tr h="20089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Amortization Expense - Water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121,549 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121,549 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121,549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121,549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121,549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121,549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121,549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0965744"/>
                  </a:ext>
                </a:extLst>
              </a:tr>
              <a:tr h="20089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Annual Operating Surplus/(Deficit)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(58,752)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51,066 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(391,249)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(178,847)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52,345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(4,740)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60,610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243,948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1562347"/>
                  </a:ext>
                </a:extLst>
              </a:tr>
              <a:tr h="20089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Transfers to/from Reserve Accounts: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728462"/>
                  </a:ext>
                </a:extLst>
              </a:tr>
              <a:tr h="20089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 Transfer to LGCAP Reserve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120,373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120,373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0249205"/>
                  </a:ext>
                </a:extLst>
              </a:tr>
              <a:tr h="20089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 Transfer to CWF Reserve (Gas Tax)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78,620 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39,310 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78,620 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78,620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78,620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81,765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81,765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81,765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066653"/>
                  </a:ext>
                </a:extLst>
              </a:tr>
              <a:tr h="20089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 Transfer to Election Reserve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3,363 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3,363 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3,363 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4,000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4,000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4,000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1226487"/>
                  </a:ext>
                </a:extLst>
              </a:tr>
              <a:tr h="20089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Transfer to Water Reserve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30,000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35,000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40,000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50,000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50,000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8100235"/>
                  </a:ext>
                </a:extLst>
              </a:tr>
              <a:tr h="20089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Transfer to Sewer Reserve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30,000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35,000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40,000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50,000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50,000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963540"/>
                  </a:ext>
                </a:extLst>
              </a:tr>
              <a:tr h="20089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Transfer from GCF Reserve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(80,000)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(80,000)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(55,000)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6746264"/>
                  </a:ext>
                </a:extLst>
              </a:tr>
              <a:tr h="20089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Transfer from CWF Reserve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1238409"/>
                  </a:ext>
                </a:extLst>
              </a:tr>
              <a:tr h="20089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Transfer from LGCAP Reserve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1064043"/>
                  </a:ext>
                </a:extLst>
              </a:tr>
              <a:tr h="20089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Transfer from Election Reserve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(10,100)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(12,000)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144441"/>
                  </a:ext>
                </a:extLst>
              </a:tr>
              <a:tr h="20089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Transfer from Water Reserve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(17,200)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5897552"/>
                  </a:ext>
                </a:extLst>
              </a:tr>
              <a:tr h="20089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Transfer from Sewer Reserve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(17,000)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7915420"/>
                  </a:ext>
                </a:extLst>
              </a:tr>
              <a:tr h="20089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Net contributions to (from) Reserves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1,983 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42,673 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1,983 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39,320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272,993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165,765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185,765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290,138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6982032"/>
                  </a:ext>
                </a:extLst>
              </a:tr>
              <a:tr h="20089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Annual Operating Surplus before amortization adjustment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(60,735)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8,393 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(393,232)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(218,167)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(220,648)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(170,505)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(125,155)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(46,190)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1648324"/>
                  </a:ext>
                </a:extLst>
              </a:tr>
              <a:tr h="20089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Adjust for Non-Cash Items (Amortization)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290,497 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290,497 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290,497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290,497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290,497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290,497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290,497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7272890"/>
                  </a:ext>
                </a:extLst>
              </a:tr>
              <a:tr h="20089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Annual Operating Surplus/(Deficit) adjusted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229,762 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8,393 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(102,735)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72,330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69,849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119,992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165,342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244,307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135666"/>
                  </a:ext>
                </a:extLst>
              </a:tr>
              <a:tr h="20089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Transfer to/(from) Unappropriated Sewer Surplus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1,420 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23,119 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314 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32,042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(8,409)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(3,600)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1,554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7,075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3450935"/>
                  </a:ext>
                </a:extLst>
              </a:tr>
              <a:tr h="20089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Transfer to/(from) Unappropriated Water Surplus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1,300 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11,402 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4,231 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34,248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(25,426)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(6,287)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15,070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38,875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7883691"/>
                  </a:ext>
                </a:extLst>
              </a:tr>
              <a:tr h="20089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Transfer to/(from) Unappropriated General Surplus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227,042 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(26,128)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(107,280)</a:t>
                      </a:r>
                    </a:p>
                  </a:txBody>
                  <a:tcPr marL="6755" marR="6755" marT="6755" marB="324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6,040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103,684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129,880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148,718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198,358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251221"/>
                  </a:ext>
                </a:extLst>
              </a:tr>
              <a:tr h="20089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NET  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6755" marR="6755" marT="6755" marB="3242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08469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4258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30E9CC53-004C-D5D8-683B-515F056451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83760-9F89-EDBF-189D-76302512A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27" y="-106376"/>
            <a:ext cx="10581064" cy="1225875"/>
          </a:xfrm>
        </p:spPr>
        <p:txBody>
          <a:bodyPr/>
          <a:lstStyle/>
          <a:p>
            <a:r>
              <a:rPr lang="en-US" sz="2800" dirty="0"/>
              <a:t>Appendix:</a:t>
            </a:r>
            <a:br>
              <a:rPr lang="en-US" sz="2800" dirty="0"/>
            </a:br>
            <a:r>
              <a:rPr lang="en-US" sz="2800" dirty="0"/>
              <a:t>2026-2030 Financial Plan (Operating) – Version 3 Detail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C183157-B3F1-8E3E-56A7-4FAEA1C43E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9034519"/>
              </p:ext>
            </p:extLst>
          </p:nvPr>
        </p:nvGraphicFramePr>
        <p:xfrm>
          <a:off x="793630" y="1406106"/>
          <a:ext cx="9109141" cy="4835510"/>
        </p:xfrm>
        <a:graphic>
          <a:graphicData uri="http://schemas.openxmlformats.org/drawingml/2006/table">
            <a:tbl>
              <a:tblPr/>
              <a:tblGrid>
                <a:gridCol w="3343114">
                  <a:extLst>
                    <a:ext uri="{9D8B030D-6E8A-4147-A177-3AD203B41FA5}">
                      <a16:colId xmlns:a16="http://schemas.microsoft.com/office/drawing/2014/main" val="1428162006"/>
                    </a:ext>
                  </a:extLst>
                </a:gridCol>
                <a:gridCol w="697889">
                  <a:extLst>
                    <a:ext uri="{9D8B030D-6E8A-4147-A177-3AD203B41FA5}">
                      <a16:colId xmlns:a16="http://schemas.microsoft.com/office/drawing/2014/main" val="3638334245"/>
                    </a:ext>
                  </a:extLst>
                </a:gridCol>
                <a:gridCol w="697889">
                  <a:extLst>
                    <a:ext uri="{9D8B030D-6E8A-4147-A177-3AD203B41FA5}">
                      <a16:colId xmlns:a16="http://schemas.microsoft.com/office/drawing/2014/main" val="3718902633"/>
                    </a:ext>
                  </a:extLst>
                </a:gridCol>
                <a:gridCol w="697889">
                  <a:extLst>
                    <a:ext uri="{9D8B030D-6E8A-4147-A177-3AD203B41FA5}">
                      <a16:colId xmlns:a16="http://schemas.microsoft.com/office/drawing/2014/main" val="4037020669"/>
                    </a:ext>
                  </a:extLst>
                </a:gridCol>
                <a:gridCol w="734472">
                  <a:extLst>
                    <a:ext uri="{9D8B030D-6E8A-4147-A177-3AD203B41FA5}">
                      <a16:colId xmlns:a16="http://schemas.microsoft.com/office/drawing/2014/main" val="651499248"/>
                    </a:ext>
                  </a:extLst>
                </a:gridCol>
                <a:gridCol w="734472">
                  <a:extLst>
                    <a:ext uri="{9D8B030D-6E8A-4147-A177-3AD203B41FA5}">
                      <a16:colId xmlns:a16="http://schemas.microsoft.com/office/drawing/2014/main" val="2915473769"/>
                    </a:ext>
                  </a:extLst>
                </a:gridCol>
                <a:gridCol w="734472">
                  <a:extLst>
                    <a:ext uri="{9D8B030D-6E8A-4147-A177-3AD203B41FA5}">
                      <a16:colId xmlns:a16="http://schemas.microsoft.com/office/drawing/2014/main" val="446965569"/>
                    </a:ext>
                  </a:extLst>
                </a:gridCol>
                <a:gridCol w="734472">
                  <a:extLst>
                    <a:ext uri="{9D8B030D-6E8A-4147-A177-3AD203B41FA5}">
                      <a16:colId xmlns:a16="http://schemas.microsoft.com/office/drawing/2014/main" val="873926352"/>
                    </a:ext>
                  </a:extLst>
                </a:gridCol>
                <a:gridCol w="734472">
                  <a:extLst>
                    <a:ext uri="{9D8B030D-6E8A-4147-A177-3AD203B41FA5}">
                      <a16:colId xmlns:a16="http://schemas.microsoft.com/office/drawing/2014/main" val="530665109"/>
                    </a:ext>
                  </a:extLst>
                </a:gridCol>
              </a:tblGrid>
              <a:tr h="37679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Budget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Actual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Projection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2026 Budget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2027 Budget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2028 Budget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2029 Budget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2030 Budget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8356374"/>
                  </a:ext>
                </a:extLst>
              </a:tr>
              <a:tr h="2123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GENERAL REVENUE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0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0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0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0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0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0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0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0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3179251"/>
                  </a:ext>
                </a:extLst>
              </a:tr>
              <a:tr h="2123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0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0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0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0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0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0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0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0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1854361"/>
                  </a:ext>
                </a:extLst>
              </a:tr>
              <a:tr h="2123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Taxation - General Municipal Purpose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625,395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627,642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627,642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853,593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981,632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1,040,530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1,102,962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1,169,140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0284368"/>
                  </a:ext>
                </a:extLst>
              </a:tr>
              <a:tr h="2123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Taxation - NMC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0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0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0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0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0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0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0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0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2526588"/>
                  </a:ext>
                </a:extLst>
              </a:tr>
              <a:tr h="2123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Taxes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625,395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627,642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627,642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853,593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981,632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1,040,530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1,102,962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1,169,140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0421985"/>
                  </a:ext>
                </a:extLst>
              </a:tr>
              <a:tr h="2123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Utilities Tax - B.C. Hydro    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3,880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4,136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4,136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4,023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4,104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4,186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4,270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4,355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6397760"/>
                  </a:ext>
                </a:extLst>
              </a:tr>
              <a:tr h="2123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Utilities Tax - Telus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1,755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1,543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1,543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1,170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1,194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1,217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1,242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1,267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1471065"/>
                  </a:ext>
                </a:extLst>
              </a:tr>
              <a:tr h="2123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Utilities Taxes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5,635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5,679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5,679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5,194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5,297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5,403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5,512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5,622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581421"/>
                  </a:ext>
                </a:extLst>
              </a:tr>
              <a:tr h="2123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Federal Grant in Lieu of Taxes (PILTS)  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8,714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8,633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8,633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8,892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9,159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9,434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9,717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10,008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7849598"/>
                  </a:ext>
                </a:extLst>
              </a:tr>
              <a:tr h="2123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Federal Community Works Fund Grant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78,620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39,310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78,620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78,620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78,620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81,765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81,765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81,765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1045170"/>
                  </a:ext>
                </a:extLst>
              </a:tr>
              <a:tr h="2123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Provincial Gov't Grant - Small Community           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368,500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335,000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335,000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330,000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330,000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330,000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330,000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330,000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0521778"/>
                  </a:ext>
                </a:extLst>
              </a:tr>
              <a:tr h="2123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LGCAP Grant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120,373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120,373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7811431"/>
                  </a:ext>
                </a:extLst>
              </a:tr>
              <a:tr h="2123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HOG Administration Fee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2,100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2,134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2,134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2,100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2,100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2,100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2,100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2,100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9997184"/>
                  </a:ext>
                </a:extLst>
              </a:tr>
              <a:tr h="2123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 - Other General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1,250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1,926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1,925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1,750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1,750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1,750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1,750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1,750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120295"/>
                  </a:ext>
                </a:extLst>
              </a:tr>
              <a:tr h="2123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General Investment Income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85,750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50,485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49,539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50,000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50,000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50,000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50,000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50,000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5435287"/>
                  </a:ext>
                </a:extLst>
              </a:tr>
              <a:tr h="2123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Interest on Arrears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2,600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1,419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1,419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1,600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1,600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1,600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1,600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1,600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8864907"/>
                  </a:ext>
                </a:extLst>
              </a:tr>
              <a:tr h="2123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Interest on Delinquent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1,200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634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634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575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575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575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575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575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9982116"/>
                  </a:ext>
                </a:extLst>
              </a:tr>
              <a:tr h="2123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Penalty on Current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7,500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6,959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6,959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6,750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6,750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6,750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6,750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6,750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9123991"/>
                  </a:ext>
                </a:extLst>
              </a:tr>
              <a:tr h="2123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Tax Sale Revenue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5465398"/>
                  </a:ext>
                </a:extLst>
              </a:tr>
              <a:tr h="2123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Other General Revenue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556,234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446,499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484,863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480,287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600,927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483,974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484,257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604,921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8492430"/>
                  </a:ext>
                </a:extLst>
              </a:tr>
              <a:tr h="2123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General Revenue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1,187,263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1,079,820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1,118,184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1,339,074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1,587,857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1,529,908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1,592,731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1,779,683 </a:t>
                      </a:r>
                    </a:p>
                  </a:txBody>
                  <a:tcPr marL="7645" marR="7645" marT="7645" marB="3669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07919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20995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CDD5BD78-6097-97B9-5B03-0422293549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6010A-B76B-4B3A-8F36-26A7FF08D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27" y="-106376"/>
            <a:ext cx="10581064" cy="1225875"/>
          </a:xfrm>
        </p:spPr>
        <p:txBody>
          <a:bodyPr/>
          <a:lstStyle/>
          <a:p>
            <a:r>
              <a:rPr lang="en-US" sz="2800" dirty="0"/>
              <a:t>Appendix:</a:t>
            </a:r>
            <a:br>
              <a:rPr lang="en-US" sz="2800" dirty="0"/>
            </a:br>
            <a:r>
              <a:rPr lang="en-US" sz="2800" dirty="0"/>
              <a:t>2026-2030 Financial Plan (Operating) – Version 3 Detail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AB66E59-6CAD-8B81-877C-0BF98C73C3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6877155"/>
              </p:ext>
            </p:extLst>
          </p:nvPr>
        </p:nvGraphicFramePr>
        <p:xfrm>
          <a:off x="668827" y="1397480"/>
          <a:ext cx="9527598" cy="4779483"/>
        </p:xfrm>
        <a:graphic>
          <a:graphicData uri="http://schemas.openxmlformats.org/drawingml/2006/table">
            <a:tbl>
              <a:tblPr/>
              <a:tblGrid>
                <a:gridCol w="2728046">
                  <a:extLst>
                    <a:ext uri="{9D8B030D-6E8A-4147-A177-3AD203B41FA5}">
                      <a16:colId xmlns:a16="http://schemas.microsoft.com/office/drawing/2014/main" val="3234773651"/>
                    </a:ext>
                  </a:extLst>
                </a:gridCol>
                <a:gridCol w="849944">
                  <a:extLst>
                    <a:ext uri="{9D8B030D-6E8A-4147-A177-3AD203B41FA5}">
                      <a16:colId xmlns:a16="http://schemas.microsoft.com/office/drawing/2014/main" val="4068260547"/>
                    </a:ext>
                  </a:extLst>
                </a:gridCol>
                <a:gridCol w="849944">
                  <a:extLst>
                    <a:ext uri="{9D8B030D-6E8A-4147-A177-3AD203B41FA5}">
                      <a16:colId xmlns:a16="http://schemas.microsoft.com/office/drawing/2014/main" val="626520667"/>
                    </a:ext>
                  </a:extLst>
                </a:gridCol>
                <a:gridCol w="849944">
                  <a:extLst>
                    <a:ext uri="{9D8B030D-6E8A-4147-A177-3AD203B41FA5}">
                      <a16:colId xmlns:a16="http://schemas.microsoft.com/office/drawing/2014/main" val="1831940591"/>
                    </a:ext>
                  </a:extLst>
                </a:gridCol>
                <a:gridCol w="849944">
                  <a:extLst>
                    <a:ext uri="{9D8B030D-6E8A-4147-A177-3AD203B41FA5}">
                      <a16:colId xmlns:a16="http://schemas.microsoft.com/office/drawing/2014/main" val="2998413531"/>
                    </a:ext>
                  </a:extLst>
                </a:gridCol>
                <a:gridCol w="849944">
                  <a:extLst>
                    <a:ext uri="{9D8B030D-6E8A-4147-A177-3AD203B41FA5}">
                      <a16:colId xmlns:a16="http://schemas.microsoft.com/office/drawing/2014/main" val="735694353"/>
                    </a:ext>
                  </a:extLst>
                </a:gridCol>
                <a:gridCol w="849944">
                  <a:extLst>
                    <a:ext uri="{9D8B030D-6E8A-4147-A177-3AD203B41FA5}">
                      <a16:colId xmlns:a16="http://schemas.microsoft.com/office/drawing/2014/main" val="3379180872"/>
                    </a:ext>
                  </a:extLst>
                </a:gridCol>
                <a:gridCol w="849944">
                  <a:extLst>
                    <a:ext uri="{9D8B030D-6E8A-4147-A177-3AD203B41FA5}">
                      <a16:colId xmlns:a16="http://schemas.microsoft.com/office/drawing/2014/main" val="2584748820"/>
                    </a:ext>
                  </a:extLst>
                </a:gridCol>
                <a:gridCol w="849944">
                  <a:extLst>
                    <a:ext uri="{9D8B030D-6E8A-4147-A177-3AD203B41FA5}">
                      <a16:colId xmlns:a16="http://schemas.microsoft.com/office/drawing/2014/main" val="3752862322"/>
                    </a:ext>
                  </a:extLst>
                </a:gridCol>
              </a:tblGrid>
              <a:tr h="3555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  Budget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Actual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Projection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2026   Budget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2027   Budget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2028   Budget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2029   Budget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2030 Budget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7323428"/>
                  </a:ext>
                </a:extLst>
              </a:tr>
              <a:tr h="2010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OTHER GOVERNMENTS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0103394"/>
                  </a:ext>
                </a:extLst>
              </a:tr>
              <a:tr h="2010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7161827"/>
                  </a:ext>
                </a:extLst>
              </a:tr>
              <a:tr h="2010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Comox Strathcona Waste Management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8,000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8,845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8,845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8,900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8,900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8,900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8,900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8,900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0106787"/>
                  </a:ext>
                </a:extLst>
              </a:tr>
              <a:tr h="2010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School Tax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106,000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113,725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113,725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114,000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114,000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114,000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114,000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114,000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3491720"/>
                  </a:ext>
                </a:extLst>
              </a:tr>
              <a:tr h="2010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Regional Hospital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20,000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20,373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20,373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21,000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21,000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21,000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21,000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21,000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2864509"/>
                  </a:ext>
                </a:extLst>
              </a:tr>
              <a:tr h="2010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BC Assessment Authority    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2,700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2,912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2,912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2,950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2,950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2,950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2,950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2,950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9915839"/>
                  </a:ext>
                </a:extLst>
              </a:tr>
              <a:tr h="2010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Municipal Finance Authority   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3228173"/>
                  </a:ext>
                </a:extLst>
              </a:tr>
              <a:tr h="2010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Regional District            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85,000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80,859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80,859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82,000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82,000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82,000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82,000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82,000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7635034"/>
                  </a:ext>
                </a:extLst>
              </a:tr>
              <a:tr h="2010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Regional Library             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16,768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16,970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16,970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17,100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17,100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17,100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17,100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17,100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392867"/>
                  </a:ext>
                </a:extLst>
              </a:tr>
              <a:tr h="2010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Police Tax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22,000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22,608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22,608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22,700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22,700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22,700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22,700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22,700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5297995"/>
                  </a:ext>
                </a:extLst>
              </a:tr>
              <a:tr h="2010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Other Governments Revenue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260,483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266,308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266,308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268,666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268,666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268,666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268,666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268,666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7863581"/>
                  </a:ext>
                </a:extLst>
              </a:tr>
              <a:tr h="2010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Expenditure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9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2951222"/>
                  </a:ext>
                </a:extLst>
              </a:tr>
              <a:tr h="2010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Requsitions - School Tax               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106,000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111,275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113,725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114,000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114,000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114,000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114,000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114,000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2458583"/>
                  </a:ext>
                </a:extLst>
              </a:tr>
              <a:tr h="2010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Requisitions - Regional Hospital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20,000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20,400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20,373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21,000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21,000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21,000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21,000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21,000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9564360"/>
                  </a:ext>
                </a:extLst>
              </a:tr>
              <a:tr h="2010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B.C. Assessment Authority    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2,700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2,915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2,912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2,950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2,950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2,950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2,950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2,950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3860719"/>
                  </a:ext>
                </a:extLst>
              </a:tr>
              <a:tr h="2010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Municipal Finance Authority  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5887310"/>
                  </a:ext>
                </a:extLst>
              </a:tr>
              <a:tr h="2010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Regional District            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85,000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81,001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80,859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82,000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82,000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82,000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82,000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82,000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7837905"/>
                  </a:ext>
                </a:extLst>
              </a:tr>
              <a:tr h="2010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Regional Library             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16,768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16,768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16,970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17,100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17,100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17,100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17,100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17,100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3979853"/>
                  </a:ext>
                </a:extLst>
              </a:tr>
              <a:tr h="2010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Requisitions - Police Tax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22,000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22,160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22,608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22,700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22,700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22,700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22,700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22,700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7630269"/>
                  </a:ext>
                </a:extLst>
              </a:tr>
              <a:tr h="2010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Comox Strathcona Waste Management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8,000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8,864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8,845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8,900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8,900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8,900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8,900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8,900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8816212"/>
                  </a:ext>
                </a:extLst>
              </a:tr>
              <a:tr h="2010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Other Governments Expenditure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260,483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263,381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266,308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268,666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268,666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268,666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268,666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268,666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5914294"/>
                  </a:ext>
                </a:extLst>
              </a:tr>
              <a:tr h="2010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Net Other Governments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2,927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7323" marR="7323" marT="7323" marB="351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33074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2498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682A360-3A48-2D06-7BDF-63FD8FC8AE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3A8F6E-4835-4711-2F50-355996DCC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27" y="-106376"/>
            <a:ext cx="10581064" cy="1225875"/>
          </a:xfrm>
        </p:spPr>
        <p:txBody>
          <a:bodyPr/>
          <a:lstStyle/>
          <a:p>
            <a:r>
              <a:rPr lang="en-US" sz="2800" dirty="0"/>
              <a:t>Appendix:</a:t>
            </a:r>
            <a:br>
              <a:rPr lang="en-US" sz="2800" dirty="0"/>
            </a:br>
            <a:r>
              <a:rPr lang="en-US" sz="2800" dirty="0"/>
              <a:t>2026-2030 Financial Plan (Operating) – Version 3 Detail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5B15B5E-2C67-B120-1422-5325ABAF66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754583"/>
              </p:ext>
            </p:extLst>
          </p:nvPr>
        </p:nvGraphicFramePr>
        <p:xfrm>
          <a:off x="1487918" y="1779833"/>
          <a:ext cx="8593863" cy="4442922"/>
        </p:xfrm>
        <a:graphic>
          <a:graphicData uri="http://schemas.openxmlformats.org/drawingml/2006/table">
            <a:tbl>
              <a:tblPr/>
              <a:tblGrid>
                <a:gridCol w="2580008">
                  <a:extLst>
                    <a:ext uri="{9D8B030D-6E8A-4147-A177-3AD203B41FA5}">
                      <a16:colId xmlns:a16="http://schemas.microsoft.com/office/drawing/2014/main" val="2877968297"/>
                    </a:ext>
                  </a:extLst>
                </a:gridCol>
                <a:gridCol w="764447">
                  <a:extLst>
                    <a:ext uri="{9D8B030D-6E8A-4147-A177-3AD203B41FA5}">
                      <a16:colId xmlns:a16="http://schemas.microsoft.com/office/drawing/2014/main" val="3535940457"/>
                    </a:ext>
                  </a:extLst>
                </a:gridCol>
                <a:gridCol w="764447">
                  <a:extLst>
                    <a:ext uri="{9D8B030D-6E8A-4147-A177-3AD203B41FA5}">
                      <a16:colId xmlns:a16="http://schemas.microsoft.com/office/drawing/2014/main" val="1914539827"/>
                    </a:ext>
                  </a:extLst>
                </a:gridCol>
                <a:gridCol w="764447">
                  <a:extLst>
                    <a:ext uri="{9D8B030D-6E8A-4147-A177-3AD203B41FA5}">
                      <a16:colId xmlns:a16="http://schemas.microsoft.com/office/drawing/2014/main" val="3415849411"/>
                    </a:ext>
                  </a:extLst>
                </a:gridCol>
                <a:gridCol w="764447">
                  <a:extLst>
                    <a:ext uri="{9D8B030D-6E8A-4147-A177-3AD203B41FA5}">
                      <a16:colId xmlns:a16="http://schemas.microsoft.com/office/drawing/2014/main" val="843570574"/>
                    </a:ext>
                  </a:extLst>
                </a:gridCol>
                <a:gridCol w="764447">
                  <a:extLst>
                    <a:ext uri="{9D8B030D-6E8A-4147-A177-3AD203B41FA5}">
                      <a16:colId xmlns:a16="http://schemas.microsoft.com/office/drawing/2014/main" val="171120299"/>
                    </a:ext>
                  </a:extLst>
                </a:gridCol>
                <a:gridCol w="730540">
                  <a:extLst>
                    <a:ext uri="{9D8B030D-6E8A-4147-A177-3AD203B41FA5}">
                      <a16:colId xmlns:a16="http://schemas.microsoft.com/office/drawing/2014/main" val="2286052061"/>
                    </a:ext>
                  </a:extLst>
                </a:gridCol>
                <a:gridCol w="730540">
                  <a:extLst>
                    <a:ext uri="{9D8B030D-6E8A-4147-A177-3AD203B41FA5}">
                      <a16:colId xmlns:a16="http://schemas.microsoft.com/office/drawing/2014/main" val="3891668303"/>
                    </a:ext>
                  </a:extLst>
                </a:gridCol>
                <a:gridCol w="730540">
                  <a:extLst>
                    <a:ext uri="{9D8B030D-6E8A-4147-A177-3AD203B41FA5}">
                      <a16:colId xmlns:a16="http://schemas.microsoft.com/office/drawing/2014/main" val="2573396884"/>
                    </a:ext>
                  </a:extLst>
                </a:gridCol>
              </a:tblGrid>
              <a:tr h="40990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  Budget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Actual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Projection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2026   Budget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2027 Budget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2028 Budget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2029 Budget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2030 Budget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6820132"/>
                  </a:ext>
                </a:extLst>
              </a:tr>
              <a:tr h="23184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MAYOR &amp; COUNCIL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8298115"/>
                  </a:ext>
                </a:extLst>
              </a:tr>
              <a:tr h="23184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523435"/>
                  </a:ext>
                </a:extLst>
              </a:tr>
              <a:tr h="23184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 - Other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1556164"/>
                  </a:ext>
                </a:extLst>
              </a:tr>
              <a:tr h="23184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Legislative Revenue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0842624"/>
                  </a:ext>
                </a:extLst>
              </a:tr>
              <a:tr h="23184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Expenditure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6868378"/>
                  </a:ext>
                </a:extLst>
              </a:tr>
              <a:tr h="23184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Honorarium - Mayor           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10,640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10,780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11,500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11,080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11,634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12,216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12,826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13,468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8547165"/>
                  </a:ext>
                </a:extLst>
              </a:tr>
              <a:tr h="23184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Honorarium - Councillors     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32,960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32,560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35,720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34,720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36,456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38,279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40,193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42,202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0370766"/>
                  </a:ext>
                </a:extLst>
              </a:tr>
              <a:tr h="23184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Payroll Costs - Mayor &amp; Council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1,200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1,505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1,475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1,505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1,535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1,565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1,597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4162918"/>
                  </a:ext>
                </a:extLst>
              </a:tr>
              <a:tr h="23184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Travel &amp; Education - Council   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518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518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12,000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22,797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23,253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23,718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24,192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5759270"/>
                  </a:ext>
                </a:extLst>
              </a:tr>
              <a:tr h="23184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Information Technology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6,250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5,969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6,000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7,500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7,650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7,803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7,959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8,118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9517763"/>
                  </a:ext>
                </a:extLst>
              </a:tr>
              <a:tr h="23184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Council - Insurance (AD&amp;D)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275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283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292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310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4493237"/>
                  </a:ext>
                </a:extLst>
              </a:tr>
              <a:tr h="23184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Council - Special Projects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78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8169072"/>
                  </a:ext>
                </a:extLst>
              </a:tr>
              <a:tr h="23184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Grants in Aid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1,509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4630525"/>
                  </a:ext>
                </a:extLst>
              </a:tr>
              <a:tr h="23184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Council - Office Supplies/Expenses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203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7478527"/>
                  </a:ext>
                </a:extLst>
              </a:tr>
              <a:tr h="23184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Telephone &amp; Internet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867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884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902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9574536"/>
                  </a:ext>
                </a:extLst>
              </a:tr>
              <a:tr h="23184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Legislative Expenditure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57,400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53,044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57,216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72,200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86,025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89,094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92,296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95,639 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2490082"/>
                  </a:ext>
                </a:extLst>
              </a:tr>
              <a:tr h="23184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Net Legislative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(57,400)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(53,044)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(57,216)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(72,200)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(86,025)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(89,094)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(92,296)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(95,639)</a:t>
                      </a:r>
                    </a:p>
                  </a:txBody>
                  <a:tcPr marL="9274" marR="9274" marT="9274" marB="4451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05007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35949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A3E41B46-936D-0FF4-6FB0-198A61CE44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C3659-F03E-D6B0-1332-9DD821A9B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27" y="-106376"/>
            <a:ext cx="10581064" cy="1225875"/>
          </a:xfrm>
        </p:spPr>
        <p:txBody>
          <a:bodyPr/>
          <a:lstStyle/>
          <a:p>
            <a:r>
              <a:rPr lang="en-US" sz="2800" dirty="0"/>
              <a:t>Appendix:</a:t>
            </a:r>
            <a:br>
              <a:rPr lang="en-US" sz="2800" dirty="0"/>
            </a:br>
            <a:r>
              <a:rPr lang="en-US" sz="2800" dirty="0"/>
              <a:t>2026-2030 Financial Plan (Operating) – Version 3 Detail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8C37DF-C090-E6F0-BB3D-DB282FAB4225}"/>
              </a:ext>
            </a:extLst>
          </p:cNvPr>
          <p:cNvSpPr txBox="1"/>
          <p:nvPr/>
        </p:nvSpPr>
        <p:spPr>
          <a:xfrm>
            <a:off x="8606251" y="5624663"/>
            <a:ext cx="19620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chemeClr val="tx2">
                    <a:lumMod val="75000"/>
                  </a:schemeClr>
                </a:solidFill>
              </a:rPr>
              <a:t>Continued next page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C5A2808-BB45-BFC1-1EE6-EA0C940B3B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3368680"/>
              </p:ext>
            </p:extLst>
          </p:nvPr>
        </p:nvGraphicFramePr>
        <p:xfrm>
          <a:off x="917636" y="1379313"/>
          <a:ext cx="8940800" cy="3947160"/>
        </p:xfrm>
        <a:graphic>
          <a:graphicData uri="http://schemas.openxmlformats.org/drawingml/2006/table">
            <a:tbl>
              <a:tblPr/>
              <a:tblGrid>
                <a:gridCol w="2347000">
                  <a:extLst>
                    <a:ext uri="{9D8B030D-6E8A-4147-A177-3AD203B41FA5}">
                      <a16:colId xmlns:a16="http://schemas.microsoft.com/office/drawing/2014/main" val="3248202116"/>
                    </a:ext>
                  </a:extLst>
                </a:gridCol>
                <a:gridCol w="827793">
                  <a:extLst>
                    <a:ext uri="{9D8B030D-6E8A-4147-A177-3AD203B41FA5}">
                      <a16:colId xmlns:a16="http://schemas.microsoft.com/office/drawing/2014/main" val="1766072458"/>
                    </a:ext>
                  </a:extLst>
                </a:gridCol>
                <a:gridCol w="799249">
                  <a:extLst>
                    <a:ext uri="{9D8B030D-6E8A-4147-A177-3AD203B41FA5}">
                      <a16:colId xmlns:a16="http://schemas.microsoft.com/office/drawing/2014/main" val="3653766096"/>
                    </a:ext>
                  </a:extLst>
                </a:gridCol>
                <a:gridCol w="827793">
                  <a:extLst>
                    <a:ext uri="{9D8B030D-6E8A-4147-A177-3AD203B41FA5}">
                      <a16:colId xmlns:a16="http://schemas.microsoft.com/office/drawing/2014/main" val="2004360719"/>
                    </a:ext>
                  </a:extLst>
                </a:gridCol>
                <a:gridCol w="827793">
                  <a:extLst>
                    <a:ext uri="{9D8B030D-6E8A-4147-A177-3AD203B41FA5}">
                      <a16:colId xmlns:a16="http://schemas.microsoft.com/office/drawing/2014/main" val="3164951930"/>
                    </a:ext>
                  </a:extLst>
                </a:gridCol>
                <a:gridCol w="827793">
                  <a:extLst>
                    <a:ext uri="{9D8B030D-6E8A-4147-A177-3AD203B41FA5}">
                      <a16:colId xmlns:a16="http://schemas.microsoft.com/office/drawing/2014/main" val="2536087391"/>
                    </a:ext>
                  </a:extLst>
                </a:gridCol>
                <a:gridCol w="827793">
                  <a:extLst>
                    <a:ext uri="{9D8B030D-6E8A-4147-A177-3AD203B41FA5}">
                      <a16:colId xmlns:a16="http://schemas.microsoft.com/office/drawing/2014/main" val="1667434050"/>
                    </a:ext>
                  </a:extLst>
                </a:gridCol>
                <a:gridCol w="827793">
                  <a:extLst>
                    <a:ext uri="{9D8B030D-6E8A-4147-A177-3AD203B41FA5}">
                      <a16:colId xmlns:a16="http://schemas.microsoft.com/office/drawing/2014/main" val="641095299"/>
                    </a:ext>
                  </a:extLst>
                </a:gridCol>
                <a:gridCol w="827793">
                  <a:extLst>
                    <a:ext uri="{9D8B030D-6E8A-4147-A177-3AD203B41FA5}">
                      <a16:colId xmlns:a16="http://schemas.microsoft.com/office/drawing/2014/main" val="1587001387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 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Actual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Projection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2026  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2027  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2028 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2029 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2030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821685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ADMINISTRATION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0115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           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824549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Grants - Admin: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448392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Economic Development (ICET Grant)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100" b="0" i="1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13,600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13,600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100" b="0" i="1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100" b="0" i="1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100" b="0" i="1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100" b="0" i="1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100" b="0" i="1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705424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Local Government Housing Grant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19,455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19,455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100" b="0" i="1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100" b="0" i="1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100" b="0" i="1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100" b="0" i="1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100" b="0" i="1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024973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LGMA Governance Grant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100" b="0" i="1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100" b="0" i="1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100" b="0" i="1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100" b="0" i="1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100" b="0" i="1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100" b="0" i="1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187986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Grants - Admin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125,000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33,055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58,055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735798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First Nations Relations Revenue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153678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Business Licenses            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4,290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2,880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3,300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2,900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2,958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3,017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3,078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3,139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585323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Dog Licenses &amp; Fines         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770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558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560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570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581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593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617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666853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Photocopies &amp; Fax            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440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71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980262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Sayward News Revenue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1,955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6,850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568177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 - Other Admin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225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43156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Transfer from Reserves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948301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Administration Revenue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137,600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38,744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69,090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3,670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3,739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3,810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3,882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3,956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87118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081310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Custom 175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78853419_Win32_SL_V5" id="{958D2C9E-948D-4354-BF9D-DF8AE3C2B240}" vid="{22D4A967-05D2-4D72-8594-54CFF341483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F4B194E-8B30-4377-8C59-ECFB902D2A26}">
  <ds:schemaRefs>
    <ds:schemaRef ds:uri="http://schemas.microsoft.com/office/2006/metadata/properties"/>
    <ds:schemaRef ds:uri="16c05727-aa75-4e4a-9b5f-8a80a1165891"/>
    <ds:schemaRef ds:uri="230e9df3-be65-4c73-a93b-d1236ebd677e"/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sharepoint/v3"/>
    <ds:schemaRef ds:uri="http://schemas.microsoft.com/office/infopath/2007/PartnerControls"/>
    <ds:schemaRef ds:uri="71af3243-3dd4-4a8d-8c0d-dd76da1f02a5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C21FFAC0-05A2-416A-B06C-C248395482C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2DB9E12-8AC3-4138-BF4D-720A5525AB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1642</TotalTime>
  <Words>5791</Words>
  <Application>Microsoft Office PowerPoint</Application>
  <PresentationFormat>Widescreen</PresentationFormat>
  <Paragraphs>3880</Paragraphs>
  <Slides>24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Franklin Gothic Book</vt:lpstr>
      <vt:lpstr>Franklin Gothic Demi</vt:lpstr>
      <vt:lpstr>Custom</vt:lpstr>
      <vt:lpstr>2026-2030 Financial Plan </vt:lpstr>
      <vt:lpstr>2026-2030 Financial Plan Capital</vt:lpstr>
      <vt:lpstr>2026-2030 Financial Plan (Operating) – Version 3 Summary</vt:lpstr>
      <vt:lpstr>2026-2030 Financial Plan (Operating) – Version 3 Summary</vt:lpstr>
      <vt:lpstr>2026-2030 Financial Plan (Operating) – Version 3 Summary</vt:lpstr>
      <vt:lpstr>Appendix: 2026-2030 Financial Plan (Operating) – Version 3 Detail</vt:lpstr>
      <vt:lpstr>Appendix: 2026-2030 Financial Plan (Operating) – Version 3 Detail</vt:lpstr>
      <vt:lpstr>Appendix: 2026-2030 Financial Plan (Operating) – Version 3 Detail</vt:lpstr>
      <vt:lpstr>Appendix: 2026-2030 Financial Plan (Operating) – Version 3 Detail</vt:lpstr>
      <vt:lpstr>Appendix: 2026-2030 Financial Plan (Operating) – Version 3 Detail</vt:lpstr>
      <vt:lpstr>Appendix: 2026-2030 Financial Plan (Operating) – Version 3 Detail</vt:lpstr>
      <vt:lpstr>Appendix: 2026-2030 Financial Plan (Operating) – Version 3 Detail</vt:lpstr>
      <vt:lpstr>Appendix: 2026-2030 Financial Plan (Operating) – Version 3 Detail</vt:lpstr>
      <vt:lpstr>Appendix: 2026-2030 Financial Plan (Operating) – Version 3 Detail</vt:lpstr>
      <vt:lpstr>Appendix: 2026-2030 Financial Plan (Operating) – Version 3 Detail</vt:lpstr>
      <vt:lpstr>Appendix: 2026-2030 Financial Plan (Operating) – Version 3 Detail</vt:lpstr>
      <vt:lpstr>Appendix: 2026-2030 Financial Plan (Operating) – Version 3 Detail</vt:lpstr>
      <vt:lpstr>Appendix: 2026-2030 Financial Plan (Operating) – Version 3 Detail</vt:lpstr>
      <vt:lpstr>Appendix: 2026-2030 Financial Plan (Operating) – Version 3 Detail</vt:lpstr>
      <vt:lpstr>Appendix: 2026-2030 Financial Plan (Operating) – Version 3 Detail</vt:lpstr>
      <vt:lpstr>Appendix: 2026-2030 Financial Plan (Operating) – Version 3 Detail</vt:lpstr>
      <vt:lpstr>Appendix: 2026-2030 Financial Plan (Operating) – Version 3 Detail</vt:lpstr>
      <vt:lpstr>Appendix: 2026-2030 Financial Plan (Operating) – Version 3 Detail</vt:lpstr>
      <vt:lpstr>Appendix: 2026-2030 Financial Plan (Operating) – Version 3 Detail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CFO</dc:creator>
  <cp:lastModifiedBy>Sayward Finance-Admin</cp:lastModifiedBy>
  <cp:revision>83</cp:revision>
  <cp:lastPrinted>2026-03-31T22:31:44Z</cp:lastPrinted>
  <dcterms:created xsi:type="dcterms:W3CDTF">2025-01-09T17:13:44Z</dcterms:created>
  <dcterms:modified xsi:type="dcterms:W3CDTF">2026-05-05T18:35:53Z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