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44"/>
  </p:notesMasterIdLst>
  <p:handoutMasterIdLst>
    <p:handoutMasterId r:id="rId45"/>
  </p:handoutMasterIdLst>
  <p:sldIdLst>
    <p:sldId id="410" r:id="rId5"/>
    <p:sldId id="452" r:id="rId6"/>
    <p:sldId id="383" r:id="rId7"/>
    <p:sldId id="412" r:id="rId8"/>
    <p:sldId id="466" r:id="rId9"/>
    <p:sldId id="475" r:id="rId10"/>
    <p:sldId id="484" r:id="rId11"/>
    <p:sldId id="477" r:id="rId12"/>
    <p:sldId id="472" r:id="rId13"/>
    <p:sldId id="453" r:id="rId14"/>
    <p:sldId id="473" r:id="rId15"/>
    <p:sldId id="480" r:id="rId16"/>
    <p:sldId id="481" r:id="rId17"/>
    <p:sldId id="482" r:id="rId18"/>
    <p:sldId id="483" r:id="rId19"/>
    <p:sldId id="455" r:id="rId20"/>
    <p:sldId id="428" r:id="rId21"/>
    <p:sldId id="431" r:id="rId22"/>
    <p:sldId id="432" r:id="rId23"/>
    <p:sldId id="429" r:id="rId24"/>
    <p:sldId id="433" r:id="rId25"/>
    <p:sldId id="434" r:id="rId26"/>
    <p:sldId id="435" r:id="rId27"/>
    <p:sldId id="436" r:id="rId28"/>
    <p:sldId id="437" r:id="rId29"/>
    <p:sldId id="438" r:id="rId30"/>
    <p:sldId id="439" r:id="rId31"/>
    <p:sldId id="440" r:id="rId32"/>
    <p:sldId id="441" r:id="rId33"/>
    <p:sldId id="442" r:id="rId34"/>
    <p:sldId id="443" r:id="rId35"/>
    <p:sldId id="444" r:id="rId36"/>
    <p:sldId id="445" r:id="rId37"/>
    <p:sldId id="446" r:id="rId38"/>
    <p:sldId id="447" r:id="rId39"/>
    <p:sldId id="448" r:id="rId40"/>
    <p:sldId id="449" r:id="rId41"/>
    <p:sldId id="450" r:id="rId42"/>
    <p:sldId id="451" r:id="rId43"/>
  </p:sldIdLst>
  <p:sldSz cx="12192000" cy="6858000"/>
  <p:notesSz cx="7010400" cy="11979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327" autoAdjust="0"/>
  </p:normalViewPr>
  <p:slideViewPr>
    <p:cSldViewPr snapToGrid="0">
      <p:cViewPr varScale="1">
        <p:scale>
          <a:sx n="111" d="100"/>
          <a:sy n="111" d="100"/>
        </p:scale>
        <p:origin x="594"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51" Type="http://schemas.microsoft.com/office/2018/10/relationships/authors" Targe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970938" y="0"/>
            <a:ext cx="3037840" cy="601044"/>
          </a:xfrm>
          <a:prstGeom prst="rect">
            <a:avLst/>
          </a:prstGeom>
        </p:spPr>
        <p:txBody>
          <a:bodyPr vert="horz" lIns="108512" tIns="54256" rIns="108512" bIns="54256" rtlCol="0"/>
          <a:lstStyle>
            <a:lvl1pPr algn="r">
              <a:defRPr sz="1400"/>
            </a:lvl1pPr>
          </a:lstStyle>
          <a:p>
            <a:fld id="{1EBEDD12-BCD5-485B-BCBC-34BB01D7923C}" type="datetimeFigureOut">
              <a:rPr lang="en-US" smtClean="0"/>
              <a:t>3/31/2026</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970938" y="11378233"/>
            <a:ext cx="3037840" cy="601043"/>
          </a:xfrm>
          <a:prstGeom prst="rect">
            <a:avLst/>
          </a:prstGeom>
        </p:spPr>
        <p:txBody>
          <a:bodyPr vert="horz" lIns="108512" tIns="54256" rIns="108512" bIns="54256" rtlCol="0" anchor="b"/>
          <a:lstStyle>
            <a:lvl1pPr algn="r">
              <a:defRPr sz="14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11378233"/>
            <a:ext cx="3037840" cy="601043"/>
          </a:xfrm>
          <a:prstGeom prst="rect">
            <a:avLst/>
          </a:prstGeom>
        </p:spPr>
        <p:txBody>
          <a:bodyPr vert="horz" lIns="108512" tIns="54256" rIns="108512" bIns="54256" rtlCol="0" anchor="b"/>
          <a:lstStyle>
            <a:lvl1pPr algn="l">
              <a:defRPr sz="14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3037840" cy="601044"/>
          </a:xfrm>
          <a:prstGeom prst="rect">
            <a:avLst/>
          </a:prstGeom>
        </p:spPr>
        <p:txBody>
          <a:bodyPr vert="horz" lIns="108512" tIns="54256" rIns="108512" bIns="54256" rtlCol="0"/>
          <a:lstStyle>
            <a:lvl1pPr algn="l">
              <a:defRPr sz="14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601044"/>
          </a:xfrm>
          <a:prstGeom prst="rect">
            <a:avLst/>
          </a:prstGeom>
        </p:spPr>
        <p:txBody>
          <a:bodyPr vert="horz" lIns="108512" tIns="54256" rIns="108512" bIns="54256" rtlCol="0"/>
          <a:lstStyle>
            <a:lvl1pPr algn="l">
              <a:defRPr sz="1400"/>
            </a:lvl1pPr>
          </a:lstStyle>
          <a:p>
            <a:endParaRPr lang="en-US" dirty="0"/>
          </a:p>
        </p:txBody>
      </p:sp>
      <p:sp>
        <p:nvSpPr>
          <p:cNvPr id="3" name="Date Placeholder 2"/>
          <p:cNvSpPr>
            <a:spLocks noGrp="1"/>
          </p:cNvSpPr>
          <p:nvPr>
            <p:ph type="dt" idx="1"/>
          </p:nvPr>
        </p:nvSpPr>
        <p:spPr>
          <a:xfrm>
            <a:off x="3970938" y="0"/>
            <a:ext cx="3037840" cy="601044"/>
          </a:xfrm>
          <a:prstGeom prst="rect">
            <a:avLst/>
          </a:prstGeom>
        </p:spPr>
        <p:txBody>
          <a:bodyPr vert="horz" lIns="108512" tIns="54256" rIns="108512" bIns="54256" rtlCol="0"/>
          <a:lstStyle>
            <a:lvl1pPr algn="r">
              <a:defRPr sz="1400"/>
            </a:lvl1pPr>
          </a:lstStyle>
          <a:p>
            <a:fld id="{6EE7A52F-9D89-7442-A8E9-48D1527B5F6B}" type="datetimeFigureOut">
              <a:rPr lang="en-US" smtClean="0"/>
              <a:t>3/31/2026</a:t>
            </a:fld>
            <a:endParaRPr lang="en-US" dirty="0"/>
          </a:p>
        </p:txBody>
      </p:sp>
      <p:sp>
        <p:nvSpPr>
          <p:cNvPr id="4" name="Slide Image Placeholder 3"/>
          <p:cNvSpPr>
            <a:spLocks noGrp="1" noRot="1" noChangeAspect="1"/>
          </p:cNvSpPr>
          <p:nvPr>
            <p:ph type="sldImg" idx="2"/>
          </p:nvPr>
        </p:nvSpPr>
        <p:spPr>
          <a:xfrm>
            <a:off x="-88900" y="1497013"/>
            <a:ext cx="7188200" cy="4043362"/>
          </a:xfrm>
          <a:prstGeom prst="rect">
            <a:avLst/>
          </a:prstGeom>
          <a:noFill/>
          <a:ln w="12700">
            <a:solidFill>
              <a:prstClr val="black"/>
            </a:solidFill>
          </a:ln>
        </p:spPr>
        <p:txBody>
          <a:bodyPr vert="horz" lIns="108512" tIns="54256" rIns="108512" bIns="54256" rtlCol="0" anchor="ctr"/>
          <a:lstStyle/>
          <a:p>
            <a:endParaRPr lang="en-US" dirty="0"/>
          </a:p>
        </p:txBody>
      </p:sp>
      <p:sp>
        <p:nvSpPr>
          <p:cNvPr id="5" name="Notes Placeholder 4"/>
          <p:cNvSpPr>
            <a:spLocks noGrp="1"/>
          </p:cNvSpPr>
          <p:nvPr>
            <p:ph type="body" sz="quarter" idx="3"/>
          </p:nvPr>
        </p:nvSpPr>
        <p:spPr>
          <a:xfrm>
            <a:off x="701040" y="5765026"/>
            <a:ext cx="5608320" cy="4716840"/>
          </a:xfrm>
          <a:prstGeom prst="rect">
            <a:avLst/>
          </a:prstGeom>
        </p:spPr>
        <p:txBody>
          <a:bodyPr vert="horz" lIns="108512" tIns="54256" rIns="108512" bIns="5425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1378233"/>
            <a:ext cx="3037840" cy="601043"/>
          </a:xfrm>
          <a:prstGeom prst="rect">
            <a:avLst/>
          </a:prstGeom>
        </p:spPr>
        <p:txBody>
          <a:bodyPr vert="horz" lIns="108512" tIns="54256" rIns="108512" bIns="54256" rtlCol="0" anchor="b"/>
          <a:lstStyle>
            <a:lvl1pPr algn="l">
              <a:defRPr sz="1400"/>
            </a:lvl1pPr>
          </a:lstStyle>
          <a:p>
            <a:endParaRPr lang="en-US" dirty="0"/>
          </a:p>
        </p:txBody>
      </p:sp>
      <p:sp>
        <p:nvSpPr>
          <p:cNvPr id="7" name="Slide Number Placeholder 6"/>
          <p:cNvSpPr>
            <a:spLocks noGrp="1"/>
          </p:cNvSpPr>
          <p:nvPr>
            <p:ph type="sldNum" sz="quarter" idx="5"/>
          </p:nvPr>
        </p:nvSpPr>
        <p:spPr>
          <a:xfrm>
            <a:off x="3970938" y="11378233"/>
            <a:ext cx="3037840" cy="601043"/>
          </a:xfrm>
          <a:prstGeom prst="rect">
            <a:avLst/>
          </a:prstGeom>
        </p:spPr>
        <p:txBody>
          <a:bodyPr vert="horz" lIns="108512" tIns="54256" rIns="108512" bIns="54256" rtlCol="0" anchor="b"/>
          <a:lstStyle>
            <a:lvl1pPr algn="r">
              <a:defRPr sz="14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FDC2F-283E-671E-3203-89D990AEA7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1E3737-01C1-DD07-0FE9-AAC711C769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0B82FA-F07C-32F6-0357-5264E53910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00A459-B1EE-2D21-9E27-D8045DD92BC3}"/>
              </a:ext>
            </a:extLst>
          </p:cNvPr>
          <p:cNvSpPr>
            <a:spLocks noGrp="1"/>
          </p:cNvSpPr>
          <p:nvPr>
            <p:ph type="sldNum" sz="quarter" idx="5"/>
          </p:nvPr>
        </p:nvSpPr>
        <p:spPr/>
        <p:txBody>
          <a:bodyPr/>
          <a:lstStyle/>
          <a:p>
            <a:fld id="{A89C7E07-3C67-C64C-8DA0-0404F6303970}" type="slidenum">
              <a:rPr lang="en-US" smtClean="0"/>
              <a:t>12</a:t>
            </a:fld>
            <a:endParaRPr lang="en-US" dirty="0"/>
          </a:p>
        </p:txBody>
      </p:sp>
    </p:spTree>
    <p:extLst>
      <p:ext uri="{BB962C8B-B14F-4D97-AF65-F5344CB8AC3E}">
        <p14:creationId xmlns:p14="http://schemas.microsoft.com/office/powerpoint/2010/main" val="39242539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17D10-B780-0BF7-B940-E78006D5A5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92DC40-DB41-8977-2B32-76F6EFD204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6056A6-57FC-3BA0-16C9-FC4D6E4598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2334C4-2E48-4B8D-0CEC-5BD0D0481946}"/>
              </a:ext>
            </a:extLst>
          </p:cNvPr>
          <p:cNvSpPr>
            <a:spLocks noGrp="1"/>
          </p:cNvSpPr>
          <p:nvPr>
            <p:ph type="sldNum" sz="quarter" idx="5"/>
          </p:nvPr>
        </p:nvSpPr>
        <p:spPr/>
        <p:txBody>
          <a:bodyPr/>
          <a:lstStyle/>
          <a:p>
            <a:fld id="{A89C7E07-3C67-C64C-8DA0-0404F6303970}" type="slidenum">
              <a:rPr lang="en-US" smtClean="0"/>
              <a:t>13</a:t>
            </a:fld>
            <a:endParaRPr lang="en-US" dirty="0"/>
          </a:p>
        </p:txBody>
      </p:sp>
    </p:spTree>
    <p:extLst>
      <p:ext uri="{BB962C8B-B14F-4D97-AF65-F5344CB8AC3E}">
        <p14:creationId xmlns:p14="http://schemas.microsoft.com/office/powerpoint/2010/main" val="18062651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37F1B-99BE-103A-150F-99C2347C00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DDB8B4-C667-20CF-8686-8F60B003E1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455B72-B93E-9EEC-4E08-50628DA06E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2637E0-28DA-41ED-5E48-2FCEE739FFB3}"/>
              </a:ext>
            </a:extLst>
          </p:cNvPr>
          <p:cNvSpPr>
            <a:spLocks noGrp="1"/>
          </p:cNvSpPr>
          <p:nvPr>
            <p:ph type="sldNum" sz="quarter" idx="5"/>
          </p:nvPr>
        </p:nvSpPr>
        <p:spPr/>
        <p:txBody>
          <a:bodyPr/>
          <a:lstStyle/>
          <a:p>
            <a:fld id="{A89C7E07-3C67-C64C-8DA0-0404F6303970}" type="slidenum">
              <a:rPr lang="en-US" smtClean="0"/>
              <a:t>14</a:t>
            </a:fld>
            <a:endParaRPr lang="en-US" dirty="0"/>
          </a:p>
        </p:txBody>
      </p:sp>
    </p:spTree>
    <p:extLst>
      <p:ext uri="{BB962C8B-B14F-4D97-AF65-F5344CB8AC3E}">
        <p14:creationId xmlns:p14="http://schemas.microsoft.com/office/powerpoint/2010/main" val="2814078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43FCD-3E0D-9301-A6BA-35233AE247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8570E9-9B0B-A408-E6D6-1B99C44AF8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91F9CC-0B47-1BE8-4B84-37D8987F44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5D39BC-CB48-8CF5-4288-C17E1B70DE5A}"/>
              </a:ext>
            </a:extLst>
          </p:cNvPr>
          <p:cNvSpPr>
            <a:spLocks noGrp="1"/>
          </p:cNvSpPr>
          <p:nvPr>
            <p:ph type="sldNum" sz="quarter" idx="5"/>
          </p:nvPr>
        </p:nvSpPr>
        <p:spPr/>
        <p:txBody>
          <a:bodyPr/>
          <a:lstStyle/>
          <a:p>
            <a:fld id="{A89C7E07-3C67-C64C-8DA0-0404F6303970}" type="slidenum">
              <a:rPr lang="en-US" smtClean="0"/>
              <a:t>15</a:t>
            </a:fld>
            <a:endParaRPr lang="en-US" dirty="0"/>
          </a:p>
        </p:txBody>
      </p:sp>
    </p:spTree>
    <p:extLst>
      <p:ext uri="{BB962C8B-B14F-4D97-AF65-F5344CB8AC3E}">
        <p14:creationId xmlns:p14="http://schemas.microsoft.com/office/powerpoint/2010/main" val="2264913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A1B83-415A-0169-B918-E73B33B8F2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54E3ED-E371-9186-DEC4-FE46F5CF15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768B72-C22D-C256-A230-0C3163A7B4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05CE98-B2AF-56DE-FFEE-2297EBB3D860}"/>
              </a:ext>
            </a:extLst>
          </p:cNvPr>
          <p:cNvSpPr>
            <a:spLocks noGrp="1"/>
          </p:cNvSpPr>
          <p:nvPr>
            <p:ph type="sldNum" sz="quarter" idx="5"/>
          </p:nvPr>
        </p:nvSpPr>
        <p:spPr/>
        <p:txBody>
          <a:bodyPr/>
          <a:lstStyle/>
          <a:p>
            <a:fld id="{A89C7E07-3C67-C64C-8DA0-0404F6303970}" type="slidenum">
              <a:rPr lang="en-US" smtClean="0"/>
              <a:t>16</a:t>
            </a:fld>
            <a:endParaRPr lang="en-US" dirty="0"/>
          </a:p>
        </p:txBody>
      </p:sp>
    </p:spTree>
    <p:extLst>
      <p:ext uri="{BB962C8B-B14F-4D97-AF65-F5344CB8AC3E}">
        <p14:creationId xmlns:p14="http://schemas.microsoft.com/office/powerpoint/2010/main" val="1077654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3113416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68603-5048-BE09-20A1-1F009E5783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1251AA-CB83-EF10-7C05-1A732DD190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BA845C-43A4-5FBB-8221-750312BAB7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EF572A-76AE-E163-D6FB-0C2FE315412D}"/>
              </a:ext>
            </a:extLst>
          </p:cNvPr>
          <p:cNvSpPr>
            <a:spLocks noGrp="1"/>
          </p:cNvSpPr>
          <p:nvPr>
            <p:ph type="sldNum" sz="quarter" idx="5"/>
          </p:nvPr>
        </p:nvSpPr>
        <p:spPr/>
        <p:txBody>
          <a:bodyPr/>
          <a:lstStyle/>
          <a:p>
            <a:fld id="{A89C7E07-3C67-C64C-8DA0-0404F6303970}" type="slidenum">
              <a:rPr lang="en-US" smtClean="0"/>
              <a:t>4</a:t>
            </a:fld>
            <a:endParaRPr lang="en-US" dirty="0"/>
          </a:p>
        </p:txBody>
      </p:sp>
    </p:spTree>
    <p:extLst>
      <p:ext uri="{BB962C8B-B14F-4D97-AF65-F5344CB8AC3E}">
        <p14:creationId xmlns:p14="http://schemas.microsoft.com/office/powerpoint/2010/main" val="2013362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DCC91-A733-F898-88C8-A1C7B4F078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D30042-9EDB-FF6D-777F-CCF8280548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A861E6-3CB0-F0ED-C490-D7FED150A0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EA71CC-8698-594E-F685-EA6C26CDBD20}"/>
              </a:ext>
            </a:extLst>
          </p:cNvPr>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1398746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E179C-E3F2-1601-5018-3B9C34064F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08FF06-70D7-87E5-A121-FE9AFE66DC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43FB88-2630-89D7-E122-05C6585734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FF43D6-06DF-14E4-C364-A0980200A0B4}"/>
              </a:ext>
            </a:extLst>
          </p:cNvPr>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219125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0DAF9-DAC7-644F-19FA-97CE46F21F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9271F2-B4EC-EE9C-4896-06A45D17B7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4CE273-1973-6FD4-62F2-608638F0B9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A88EFD-D116-91DA-45AD-D966EFA18609}"/>
              </a:ext>
            </a:extLst>
          </p:cNvPr>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1053742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1A5E8-4A56-DE51-A512-F7CE5E053D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9F94D7-090E-FC4D-CF53-1408948D23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B7477A-5138-69CB-9E49-321C895A7C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10E16F-ADA5-F506-C8B2-0DA9E58F2CA4}"/>
              </a:ext>
            </a:extLst>
          </p:cNvPr>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82277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88499-CABD-B8DE-78B8-330E36803A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3234AD-F1A3-3B36-29A1-E50675534C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EEFDB4-6ED8-6251-C8FD-CB5B4037B8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3B865E-4C49-A6F2-A1E3-7B52A79E537F}"/>
              </a:ext>
            </a:extLst>
          </p:cNvPr>
          <p:cNvSpPr>
            <a:spLocks noGrp="1"/>
          </p:cNvSpPr>
          <p:nvPr>
            <p:ph type="sldNum" sz="quarter" idx="5"/>
          </p:nvPr>
        </p:nvSpPr>
        <p:spPr/>
        <p:txBody>
          <a:bodyPr/>
          <a:lstStyle/>
          <a:p>
            <a:fld id="{A89C7E07-3C67-C64C-8DA0-0404F6303970}" type="slidenum">
              <a:rPr lang="en-US" smtClean="0"/>
              <a:t>10</a:t>
            </a:fld>
            <a:endParaRPr lang="en-US" dirty="0"/>
          </a:p>
        </p:txBody>
      </p:sp>
    </p:spTree>
    <p:extLst>
      <p:ext uri="{BB962C8B-B14F-4D97-AF65-F5344CB8AC3E}">
        <p14:creationId xmlns:p14="http://schemas.microsoft.com/office/powerpoint/2010/main" val="41184498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AEE85-F9A3-1FDC-6551-E8BA5EDA2F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F03A31-0EBA-7C81-63F3-F72CBA1FD9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2219E1-FB25-F70A-D65A-3D6F1C8CD3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F8166F-6A6D-5368-C0F5-77283BC9D80F}"/>
              </a:ext>
            </a:extLst>
          </p:cNvPr>
          <p:cNvSpPr>
            <a:spLocks noGrp="1"/>
          </p:cNvSpPr>
          <p:nvPr>
            <p:ph type="sldNum" sz="quarter" idx="5"/>
          </p:nvPr>
        </p:nvSpPr>
        <p:spPr/>
        <p:txBody>
          <a:bodyPr/>
          <a:lstStyle/>
          <a:p>
            <a:fld id="{A89C7E07-3C67-C64C-8DA0-0404F6303970}" type="slidenum">
              <a:rPr lang="en-US" smtClean="0"/>
              <a:t>11</a:t>
            </a:fld>
            <a:endParaRPr lang="en-US" dirty="0"/>
          </a:p>
        </p:txBody>
      </p:sp>
    </p:spTree>
    <p:extLst>
      <p:ext uri="{BB962C8B-B14F-4D97-AF65-F5344CB8AC3E}">
        <p14:creationId xmlns:p14="http://schemas.microsoft.com/office/powerpoint/2010/main" val="4178503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ctrTitle"/>
          </p:nvPr>
        </p:nvSpPr>
        <p:spPr>
          <a:xfrm>
            <a:off x="6309904" y="411479"/>
            <a:ext cx="5486400" cy="3291840"/>
          </a:xfrm>
        </p:spPr>
        <p:txBody>
          <a:bodyPr/>
          <a:lstStyle/>
          <a:p>
            <a:r>
              <a:rPr lang="en-US" dirty="0"/>
              <a:t>2026-2030 Financial Plan V3</a:t>
            </a:r>
          </a:p>
        </p:txBody>
      </p:sp>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1AE46-2683-DC6E-3E71-C5FADA91F2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F7D406-C538-18D7-3163-A154BA38BFA8}"/>
              </a:ext>
            </a:extLst>
          </p:cNvPr>
          <p:cNvSpPr>
            <a:spLocks noGrp="1"/>
          </p:cNvSpPr>
          <p:nvPr>
            <p:ph type="title"/>
          </p:nvPr>
        </p:nvSpPr>
        <p:spPr>
          <a:xfrm>
            <a:off x="594360" y="189572"/>
            <a:ext cx="6787747" cy="1593507"/>
          </a:xfrm>
        </p:spPr>
        <p:txBody>
          <a:bodyPr/>
          <a:lstStyle/>
          <a:p>
            <a:r>
              <a:rPr kumimoji="0" lang="en-US" sz="3600" b="1" i="0" u="none" strike="noStrike" kern="1200" cap="none" spc="100" normalizeH="0" baseline="0" noProof="0" dirty="0">
                <a:ln>
                  <a:noFill/>
                </a:ln>
                <a:solidFill>
                  <a:srgbClr val="000000"/>
                </a:solidFill>
                <a:effectLst/>
                <a:uLnTx/>
                <a:uFillTx/>
                <a:latin typeface="Franklin Gothic Demi"/>
                <a:ea typeface="+mj-ea"/>
                <a:cs typeface="+mj-cs"/>
              </a:rPr>
              <a:t>2026-2030 Financial Plan (Operating) – Version 3</a:t>
            </a:r>
            <a:endParaRPr lang="en-US" sz="3600" dirty="0"/>
          </a:p>
        </p:txBody>
      </p:sp>
      <p:sp>
        <p:nvSpPr>
          <p:cNvPr id="3" name="Text Placeholder 2">
            <a:extLst>
              <a:ext uri="{FF2B5EF4-FFF2-40B4-BE49-F238E27FC236}">
                <a16:creationId xmlns:a16="http://schemas.microsoft.com/office/drawing/2014/main" id="{96014EE3-851A-97D3-8C41-02B9970713F6}"/>
              </a:ext>
            </a:extLst>
          </p:cNvPr>
          <p:cNvSpPr>
            <a:spLocks noGrp="1"/>
          </p:cNvSpPr>
          <p:nvPr>
            <p:ph sz="quarter" idx="13"/>
          </p:nvPr>
        </p:nvSpPr>
        <p:spPr>
          <a:xfrm>
            <a:off x="594360" y="2041955"/>
            <a:ext cx="6788150" cy="4290478"/>
          </a:xfrm>
        </p:spPr>
        <p:txBody>
          <a:bodyPr tIns="457200">
            <a:normAutofit lnSpcReduction="10000"/>
          </a:bodyPr>
          <a:lstStyle/>
          <a:p>
            <a:pPr marL="0" marR="0" indent="0">
              <a:lnSpc>
                <a:spcPct val="107000"/>
              </a:lnSpc>
              <a:spcBef>
                <a:spcPts val="600"/>
              </a:spcBef>
              <a:spcAft>
                <a:spcPts val="800"/>
              </a:spcAft>
              <a:buNone/>
            </a:pPr>
            <a:r>
              <a:rPr lang="en-US" sz="1800" dirty="0">
                <a:ea typeface="Calibri" panose="020F0502020204030204" pitchFamily="34" charset="0"/>
                <a:cs typeface="Times New Roman" panose="02020603050405020304" pitchFamily="18" charset="0"/>
              </a:rPr>
              <a:t>Effect on an average single-family dwelling (estimated)</a:t>
            </a:r>
            <a:r>
              <a:rPr lang="en-US" sz="1800" dirty="0">
                <a:effectLst/>
                <a:ea typeface="Calibri" panose="020F0502020204030204" pitchFamily="34" charset="0"/>
                <a:cs typeface="Times New Roman" panose="02020603050405020304" pitchFamily="18" charset="0"/>
              </a:rPr>
              <a:t>:</a:t>
            </a:r>
          </a:p>
          <a:p>
            <a:pPr marL="342900" indent="-342900">
              <a:lnSpc>
                <a:spcPct val="107000"/>
              </a:lnSpc>
              <a:spcBef>
                <a:spcPts val="600"/>
              </a:spcBef>
              <a:buFont typeface="Symbol" panose="05050102010706020507" pitchFamily="18" charset="2"/>
              <a:buChar char=""/>
            </a:pPr>
            <a:r>
              <a:rPr lang="en-US" sz="1800" dirty="0">
                <a:effectLst/>
                <a:ea typeface="Calibri" panose="020F0502020204030204" pitchFamily="34" charset="0"/>
                <a:cs typeface="Times New Roman" panose="02020603050405020304" pitchFamily="18" charset="0"/>
              </a:rPr>
              <a:t>Municipal tax increase: $614 ($51/month</a:t>
            </a:r>
            <a:r>
              <a:rPr lang="en-US" sz="1800" dirty="0">
                <a:ea typeface="Calibri" panose="020F0502020204030204" pitchFamily="34" charset="0"/>
                <a:cs typeface="Times New Roman" panose="02020603050405020304" pitchFamily="18" charset="0"/>
              </a:rPr>
              <a:t>) increase (estimate) was </a:t>
            </a:r>
            <a:r>
              <a:rPr lang="en-US" sz="1800" dirty="0">
                <a:effectLst/>
                <a:ea typeface="Calibri" panose="020F0502020204030204" pitchFamily="34" charset="0"/>
                <a:cs typeface="Times New Roman" panose="02020603050405020304" pitchFamily="18" charset="0"/>
              </a:rPr>
              <a:t>$725 ($60/month) in V1 and $656 ($55/month) in V2</a:t>
            </a:r>
          </a:p>
          <a:p>
            <a:pPr marL="342900" indent="-342900">
              <a:lnSpc>
                <a:spcPct val="107000"/>
              </a:lnSpc>
              <a:spcBef>
                <a:spcPts val="600"/>
              </a:spcBef>
              <a:buFont typeface="Symbol" panose="05050102010706020507" pitchFamily="18" charset="2"/>
              <a:buChar char=""/>
            </a:pPr>
            <a:r>
              <a:rPr lang="en-US" sz="1800" dirty="0">
                <a:ea typeface="Calibri" panose="020F0502020204030204" pitchFamily="34" charset="0"/>
                <a:cs typeface="Times New Roman" panose="02020603050405020304" pitchFamily="18" charset="0"/>
              </a:rPr>
              <a:t>S</a:t>
            </a:r>
            <a:r>
              <a:rPr lang="en-US" sz="1800" dirty="0">
                <a:effectLst/>
                <a:ea typeface="Calibri" panose="020F0502020204030204" pitchFamily="34" charset="0"/>
                <a:cs typeface="Times New Roman" panose="02020603050405020304" pitchFamily="18" charset="0"/>
              </a:rPr>
              <a:t>ewer user fees: $19 ($2/month) increase (estimate) </a:t>
            </a:r>
          </a:p>
          <a:p>
            <a:pPr marL="342900" indent="-342900">
              <a:lnSpc>
                <a:spcPct val="107000"/>
              </a:lnSpc>
              <a:spcBef>
                <a:spcPts val="600"/>
              </a:spcBef>
              <a:buFont typeface="Symbol" panose="05050102010706020507" pitchFamily="18" charset="2"/>
              <a:buChar char=""/>
            </a:pPr>
            <a:r>
              <a:rPr lang="en-US" sz="1800" dirty="0">
                <a:ea typeface="Calibri" panose="020F0502020204030204" pitchFamily="34" charset="0"/>
                <a:cs typeface="Times New Roman" panose="02020603050405020304" pitchFamily="18" charset="0"/>
              </a:rPr>
              <a:t>W</a:t>
            </a:r>
            <a:r>
              <a:rPr lang="en-US" sz="1800" dirty="0">
                <a:effectLst/>
                <a:ea typeface="Calibri" panose="020F0502020204030204" pitchFamily="34" charset="0"/>
                <a:cs typeface="Times New Roman" panose="02020603050405020304" pitchFamily="18" charset="0"/>
              </a:rPr>
              <a:t>ater user fees: </a:t>
            </a:r>
            <a:r>
              <a:rPr lang="en-US" sz="1800" dirty="0">
                <a:ea typeface="Calibri" panose="020F0502020204030204" pitchFamily="34" charset="0"/>
                <a:cs typeface="Times New Roman" panose="02020603050405020304" pitchFamily="18" charset="0"/>
              </a:rPr>
              <a:t>$97 ($8/month) increase (estimate) was </a:t>
            </a:r>
            <a:r>
              <a:rPr lang="en-US" sz="1800" dirty="0">
                <a:effectLst/>
                <a:ea typeface="Calibri" panose="020F0502020204030204" pitchFamily="34" charset="0"/>
                <a:cs typeface="Times New Roman" panose="02020603050405020304" pitchFamily="18" charset="0"/>
              </a:rPr>
              <a:t>$121 ($10/month) in V1</a:t>
            </a:r>
          </a:p>
          <a:p>
            <a:pPr marL="342900" marR="0" lvl="0" indent="-342900">
              <a:lnSpc>
                <a:spcPct val="107000"/>
              </a:lnSpc>
              <a:spcBef>
                <a:spcPts val="600"/>
              </a:spcBef>
              <a:buFont typeface="Symbol" panose="05050102010706020507" pitchFamily="18" charset="2"/>
              <a:buChar char=""/>
            </a:pPr>
            <a:r>
              <a:rPr lang="en-US" sz="1800" dirty="0">
                <a:ea typeface="Calibri" panose="020F0502020204030204" pitchFamily="34" charset="0"/>
                <a:cs typeface="Times New Roman" panose="02020603050405020304" pitchFamily="18" charset="0"/>
              </a:rPr>
              <a:t>S</a:t>
            </a:r>
            <a:r>
              <a:rPr lang="en-US" sz="1800" dirty="0">
                <a:effectLst/>
                <a:ea typeface="Calibri" panose="020F0502020204030204" pitchFamily="34" charset="0"/>
                <a:cs typeface="Times New Roman" panose="02020603050405020304" pitchFamily="18" charset="0"/>
              </a:rPr>
              <a:t>olid waste user fees: $16 ($1.32/month) was $0 in V1 and V2</a:t>
            </a:r>
          </a:p>
          <a:p>
            <a:pPr marL="342900" marR="0" lvl="0" indent="-342900">
              <a:lnSpc>
                <a:spcPct val="107000"/>
              </a:lnSpc>
              <a:spcBef>
                <a:spcPts val="600"/>
              </a:spcBef>
              <a:buFont typeface="Symbol" panose="05050102010706020507" pitchFamily="18" charset="2"/>
              <a:buChar char=""/>
            </a:pPr>
            <a:r>
              <a:rPr lang="en-US" sz="1800" dirty="0">
                <a:ea typeface="Calibri" panose="020F0502020204030204" pitchFamily="34" charset="0"/>
                <a:cs typeface="Times New Roman" panose="02020603050405020304" pitchFamily="18" charset="0"/>
              </a:rPr>
              <a:t>Total increase (estimated): $746 ($62/month) was $865 ($72/month) in V1 and $772 ($65/month) in V2</a:t>
            </a:r>
          </a:p>
          <a:p>
            <a:pPr marL="342900" marR="0" lvl="0" indent="-342900">
              <a:lnSpc>
                <a:spcPct val="107000"/>
              </a:lnSpc>
              <a:spcBef>
                <a:spcPts val="600"/>
              </a:spcBef>
              <a:buFont typeface="Symbol" panose="05050102010706020507" pitchFamily="18" charset="2"/>
              <a:buChar char=""/>
            </a:pPr>
            <a:endParaRPr lang="en-US" sz="1800" dirty="0">
              <a:effectLst/>
              <a:ea typeface="Calibri" panose="020F0502020204030204" pitchFamily="34" charset="0"/>
              <a:cs typeface="Times New Roman" panose="02020603050405020304" pitchFamily="18" charset="0"/>
            </a:endParaRPr>
          </a:p>
          <a:p>
            <a:pPr marL="342900" marR="0" lvl="0" indent="-342900">
              <a:lnSpc>
                <a:spcPct val="107000"/>
              </a:lnSpc>
              <a:spcBef>
                <a:spcPts val="600"/>
              </a:spcBef>
              <a:buFont typeface="Symbol" panose="05050102010706020507" pitchFamily="18" charset="2"/>
              <a:buChar char=""/>
            </a:pPr>
            <a:r>
              <a:rPr lang="en-US" sz="1800" dirty="0">
                <a:ea typeface="Calibri" panose="020F0502020204030204" pitchFamily="34" charset="0"/>
                <a:cs typeface="Times New Roman" panose="02020603050405020304" pitchFamily="18" charset="0"/>
              </a:rPr>
              <a:t>$2,320 per avg home ($384,114) or $604/$100,000 assessed</a:t>
            </a:r>
            <a:endParaRPr lang="en-US" sz="18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5320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7F819-90DA-8E63-4170-3E2EC1BF4C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3027A0-E015-E5BC-39B8-61CBF97BDD2E}"/>
              </a:ext>
            </a:extLst>
          </p:cNvPr>
          <p:cNvSpPr>
            <a:spLocks noGrp="1"/>
          </p:cNvSpPr>
          <p:nvPr>
            <p:ph type="title"/>
          </p:nvPr>
        </p:nvSpPr>
        <p:spPr>
          <a:xfrm>
            <a:off x="593957" y="655607"/>
            <a:ext cx="6787747" cy="808294"/>
          </a:xfrm>
        </p:spPr>
        <p:txBody>
          <a:bodyPr/>
          <a:lstStyle/>
          <a:p>
            <a:r>
              <a:rPr kumimoji="0" lang="en-US" sz="3600" b="1" i="0" u="none" strike="noStrike" kern="1200" cap="none" spc="100" normalizeH="0" baseline="0" noProof="0" dirty="0">
                <a:ln>
                  <a:noFill/>
                </a:ln>
                <a:solidFill>
                  <a:srgbClr val="000000"/>
                </a:solidFill>
                <a:effectLst/>
                <a:uLnTx/>
                <a:uFillTx/>
                <a:latin typeface="Franklin Gothic Demi"/>
                <a:ea typeface="+mj-ea"/>
                <a:cs typeface="+mj-cs"/>
              </a:rPr>
              <a:t>Council Questions &amp; Answers</a:t>
            </a:r>
            <a:endParaRPr lang="en-US" sz="3600" dirty="0"/>
          </a:p>
        </p:txBody>
      </p:sp>
      <p:sp>
        <p:nvSpPr>
          <p:cNvPr id="3" name="Text Placeholder 2">
            <a:extLst>
              <a:ext uri="{FF2B5EF4-FFF2-40B4-BE49-F238E27FC236}">
                <a16:creationId xmlns:a16="http://schemas.microsoft.com/office/drawing/2014/main" id="{1005FFD3-A8F8-0AF5-0985-1CFB99C4014C}"/>
              </a:ext>
            </a:extLst>
          </p:cNvPr>
          <p:cNvSpPr>
            <a:spLocks noGrp="1"/>
          </p:cNvSpPr>
          <p:nvPr>
            <p:ph sz="quarter" idx="13"/>
          </p:nvPr>
        </p:nvSpPr>
        <p:spPr>
          <a:xfrm>
            <a:off x="593554" y="1946098"/>
            <a:ext cx="6788150" cy="4256295"/>
          </a:xfrm>
        </p:spPr>
        <p:txBody>
          <a:bodyPr tIns="457200">
            <a:normAutofit/>
          </a:bodyPr>
          <a:lstStyle/>
          <a:p>
            <a:pPr marL="0" marR="0" lvl="0" indent="0">
              <a:lnSpc>
                <a:spcPct val="107000"/>
              </a:lnSpc>
              <a:spcBef>
                <a:spcPts val="600"/>
              </a:spcBef>
              <a:buNone/>
            </a:pPr>
            <a:r>
              <a:rPr lang="en-US" sz="1800" dirty="0">
                <a:latin typeface="Calibri" panose="020F0502020204030204" pitchFamily="34" charset="0"/>
                <a:ea typeface="Calibri" panose="020F0502020204030204" pitchFamily="34" charset="0"/>
                <a:cs typeface="Times New Roman" panose="02020603050405020304" pitchFamily="18" charset="0"/>
              </a:rPr>
              <a:t>1. Public Works New Position Title</a:t>
            </a:r>
          </a:p>
          <a:p>
            <a:pPr marL="745236" lvl="1" indent="-342900">
              <a:lnSpc>
                <a:spcPct val="107000"/>
              </a:lnSpc>
              <a:buFont typeface="Symbol" panose="05050102010706020507" pitchFamily="18" charset="2"/>
              <a:buChar char=""/>
            </a:pPr>
            <a:r>
              <a:rPr lang="en-US" sz="1400" dirty="0">
                <a:latin typeface="Calibri" panose="020F0502020204030204" pitchFamily="34" charset="0"/>
                <a:ea typeface="Calibri" panose="020F0502020204030204" pitchFamily="34" charset="0"/>
                <a:cs typeface="Times New Roman" panose="02020603050405020304" pitchFamily="18" charset="0"/>
              </a:rPr>
              <a:t>Supervisor of Public Works – appropriately reflects the scope of the role. Superintendent involves broader responsibilities outside of scope of the position such as strategic planning, budgeting, hiring, training, performance evaluations etc.</a:t>
            </a:r>
          </a:p>
          <a:p>
            <a:pPr marL="0" indent="0">
              <a:lnSpc>
                <a:spcPct val="107000"/>
              </a:lnSpc>
              <a:buNone/>
            </a:pPr>
            <a:r>
              <a:rPr lang="en-US" sz="1800" dirty="0">
                <a:latin typeface="Calibri" panose="020F0502020204030204" pitchFamily="34" charset="0"/>
                <a:ea typeface="Calibri" panose="020F0502020204030204" pitchFamily="34" charset="0"/>
                <a:cs typeface="Times New Roman" panose="02020603050405020304" pitchFamily="18" charset="0"/>
              </a:rPr>
              <a:t>2. Island Coastal Economic Trust (ICET) Grant</a:t>
            </a:r>
          </a:p>
          <a:p>
            <a:pPr marL="745236" lvl="1" indent="-342900">
              <a:lnSpc>
                <a:spcPct val="107000"/>
              </a:lnSpc>
              <a:buFont typeface="Symbol" panose="05050102010706020507" pitchFamily="18" charset="2"/>
              <a:buChar char=""/>
            </a:pPr>
            <a:r>
              <a:rPr lang="en-US" sz="1400" dirty="0">
                <a:latin typeface="Calibri" panose="020F0502020204030204" pitchFamily="34" charset="0"/>
                <a:ea typeface="Calibri" panose="020F0502020204030204" pitchFamily="34" charset="0"/>
                <a:cs typeface="Times New Roman" panose="02020603050405020304" pitchFamily="18" charset="0"/>
              </a:rPr>
              <a:t>Approved $70,000, $41.600 spent and received for Economic Development Coordinator ($18,000) and Business Survey and Website Development ($23,600). No remaining balance to return. </a:t>
            </a:r>
          </a:p>
          <a:p>
            <a:pPr marL="0" marR="0" lvl="0" indent="0">
              <a:lnSpc>
                <a:spcPct val="107000"/>
              </a:lnSpc>
              <a:spcBef>
                <a:spcPts val="600"/>
              </a:spcBef>
              <a:buNone/>
            </a:pPr>
            <a:r>
              <a:rPr lang="en-US" sz="1800" dirty="0">
                <a:latin typeface="Calibri" panose="020F0502020204030204" pitchFamily="34" charset="0"/>
                <a:ea typeface="Calibri" panose="020F0502020204030204" pitchFamily="34" charset="0"/>
                <a:cs typeface="Times New Roman" panose="02020603050405020304" pitchFamily="18" charset="0"/>
              </a:rPr>
              <a:t>3. Grant Writing</a:t>
            </a:r>
          </a:p>
          <a:p>
            <a:pPr marL="745236" lvl="1" indent="-342900">
              <a:lnSpc>
                <a:spcPct val="107000"/>
              </a:lnSpc>
              <a:buFont typeface="Symbol" panose="05050102010706020507" pitchFamily="18" charset="2"/>
              <a:buChar char=""/>
            </a:pPr>
            <a:r>
              <a:rPr lang="en-US" sz="1400" dirty="0">
                <a:latin typeface="Calibri" panose="020F0502020204030204" pitchFamily="34" charset="0"/>
                <a:ea typeface="Calibri" panose="020F0502020204030204" pitchFamily="34" charset="0"/>
                <a:cs typeface="Times New Roman" panose="02020603050405020304" pitchFamily="18" charset="0"/>
              </a:rPr>
              <a:t>No funds expended in 2025</a:t>
            </a:r>
          </a:p>
          <a:p>
            <a:pPr marL="745236" lvl="1" indent="-342900">
              <a:lnSpc>
                <a:spcPct val="107000"/>
              </a:lnSpc>
              <a:buFont typeface="Symbol" panose="05050102010706020507" pitchFamily="18" charset="2"/>
              <a:buChar char=""/>
            </a:pPr>
            <a:r>
              <a:rPr lang="en-US" sz="1400" dirty="0">
                <a:latin typeface="Calibri" panose="020F0502020204030204" pitchFamily="34" charset="0"/>
                <a:ea typeface="Calibri" panose="020F0502020204030204" pitchFamily="34" charset="0"/>
                <a:cs typeface="Times New Roman" panose="02020603050405020304" pitchFamily="18" charset="0"/>
              </a:rPr>
              <a:t>Opportunities arise throughout the year. </a:t>
            </a:r>
          </a:p>
          <a:p>
            <a:pPr marL="745236" lvl="1" indent="-342900">
              <a:lnSpc>
                <a:spcPct val="107000"/>
              </a:lnSpc>
              <a:buFont typeface="Symbol" panose="05050102010706020507" pitchFamily="18" charset="2"/>
              <a:buChar char=""/>
            </a:pPr>
            <a:r>
              <a:rPr lang="en-US" sz="1400" dirty="0">
                <a:latin typeface="Calibri" panose="020F0502020204030204" pitchFamily="34" charset="0"/>
                <a:ea typeface="Calibri" panose="020F0502020204030204" pitchFamily="34" charset="0"/>
                <a:cs typeface="Times New Roman" panose="02020603050405020304" pitchFamily="18" charset="0"/>
              </a:rPr>
              <a:t>Historically results in a strong return with significant external funding received</a:t>
            </a:r>
          </a:p>
          <a:p>
            <a:pPr marL="0" indent="0">
              <a:lnSpc>
                <a:spcPct val="107000"/>
              </a:lnSpc>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266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79924-CAE0-8235-1DF3-82EECA0588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FAE62D-4AB4-B506-683D-323066FF5DC8}"/>
              </a:ext>
            </a:extLst>
          </p:cNvPr>
          <p:cNvSpPr>
            <a:spLocks noGrp="1"/>
          </p:cNvSpPr>
          <p:nvPr>
            <p:ph type="title"/>
          </p:nvPr>
        </p:nvSpPr>
        <p:spPr>
          <a:xfrm>
            <a:off x="593957" y="655607"/>
            <a:ext cx="6787747" cy="808294"/>
          </a:xfrm>
        </p:spPr>
        <p:txBody>
          <a:bodyPr/>
          <a:lstStyle/>
          <a:p>
            <a:r>
              <a:rPr kumimoji="0" lang="en-US" sz="3600" b="1" i="0" u="none" strike="noStrike" kern="1200" cap="none" spc="100" normalizeH="0" baseline="0" noProof="0" dirty="0">
                <a:ln>
                  <a:noFill/>
                </a:ln>
                <a:solidFill>
                  <a:srgbClr val="000000"/>
                </a:solidFill>
                <a:effectLst/>
                <a:uLnTx/>
                <a:uFillTx/>
                <a:latin typeface="Franklin Gothic Demi"/>
                <a:ea typeface="+mj-ea"/>
                <a:cs typeface="+mj-cs"/>
              </a:rPr>
              <a:t>Council Questions &amp; Answers</a:t>
            </a:r>
            <a:endParaRPr lang="en-US" sz="3600" dirty="0"/>
          </a:p>
        </p:txBody>
      </p:sp>
      <p:sp>
        <p:nvSpPr>
          <p:cNvPr id="3" name="Text Placeholder 2">
            <a:extLst>
              <a:ext uri="{FF2B5EF4-FFF2-40B4-BE49-F238E27FC236}">
                <a16:creationId xmlns:a16="http://schemas.microsoft.com/office/drawing/2014/main" id="{DEB5D57D-B5A6-DADC-3DDF-F339A8B3088D}"/>
              </a:ext>
            </a:extLst>
          </p:cNvPr>
          <p:cNvSpPr>
            <a:spLocks noGrp="1"/>
          </p:cNvSpPr>
          <p:nvPr>
            <p:ph sz="quarter" idx="13"/>
          </p:nvPr>
        </p:nvSpPr>
        <p:spPr>
          <a:xfrm>
            <a:off x="593553" y="1946098"/>
            <a:ext cx="10508455" cy="4256295"/>
          </a:xfrm>
        </p:spPr>
        <p:txBody>
          <a:bodyPr tIns="457200">
            <a:normAutofit/>
          </a:bodyPr>
          <a:lstStyle/>
          <a:p>
            <a:pPr marL="0" marR="0" lvl="0" indent="0">
              <a:lnSpc>
                <a:spcPct val="107000"/>
              </a:lnSpc>
              <a:spcBef>
                <a:spcPts val="600"/>
              </a:spcBef>
              <a:buNone/>
            </a:pPr>
            <a:r>
              <a:rPr lang="en-US" sz="1800" dirty="0">
                <a:latin typeface="Calibri" panose="020F0502020204030204" pitchFamily="34" charset="0"/>
                <a:ea typeface="Calibri" panose="020F0502020204030204" pitchFamily="34" charset="0"/>
                <a:cs typeface="Times New Roman" panose="02020603050405020304" pitchFamily="18" charset="0"/>
              </a:rPr>
              <a:t>4. Bylaw for Expenditures &gt;$10,000</a:t>
            </a:r>
          </a:p>
          <a:p>
            <a:pPr marL="745236" lvl="1" indent="-342900">
              <a:lnSpc>
                <a:spcPct val="107000"/>
              </a:lnSpc>
              <a:buFont typeface="Symbol" panose="05050102010706020507" pitchFamily="18" charset="2"/>
              <a:buChar char=""/>
            </a:pPr>
            <a:r>
              <a:rPr lang="en-CA" sz="1400" dirty="0">
                <a:latin typeface="Calibri" panose="020F0502020204030204" pitchFamily="34" charset="0"/>
                <a:ea typeface="Calibri" panose="020F0502020204030204" pitchFamily="34" charset="0"/>
                <a:cs typeface="Times New Roman" panose="02020603050405020304" pitchFamily="18" charset="0"/>
              </a:rPr>
              <a:t>There is no bylaw requiring expenditures over $10,000 to be brought forward to Council</a:t>
            </a:r>
          </a:p>
          <a:p>
            <a:pPr marL="745236" lvl="1" indent="-342900">
              <a:lnSpc>
                <a:spcPct val="107000"/>
              </a:lnSpc>
              <a:buFont typeface="Symbol" panose="05050102010706020507" pitchFamily="18" charset="2"/>
              <a:buChar char=""/>
            </a:pPr>
            <a:r>
              <a:rPr lang="en-CA" sz="1400" dirty="0">
                <a:latin typeface="Calibri" panose="020F0502020204030204" pitchFamily="34" charset="0"/>
                <a:ea typeface="Calibri" panose="020F0502020204030204" pitchFamily="34" charset="0"/>
                <a:cs typeface="Times New Roman" panose="02020603050405020304" pitchFamily="18" charset="0"/>
              </a:rPr>
              <a:t>Procurement Policy (not a bylaw) establishes delegated purchasing authority for staff within approved budgets. </a:t>
            </a:r>
          </a:p>
          <a:p>
            <a:pPr marL="745236" lvl="1" indent="-342900">
              <a:lnSpc>
                <a:spcPct val="107000"/>
              </a:lnSpc>
              <a:buFont typeface="Symbol" panose="05050102010706020507" pitchFamily="18" charset="2"/>
              <a:buChar char=""/>
            </a:pPr>
            <a:r>
              <a:rPr lang="en-CA" sz="1400" dirty="0">
                <a:latin typeface="Calibri" panose="020F0502020204030204" pitchFamily="34" charset="0"/>
                <a:ea typeface="Calibri" panose="020F0502020204030204" pitchFamily="34" charset="0"/>
                <a:cs typeface="Times New Roman" panose="02020603050405020304" pitchFamily="18" charset="0"/>
              </a:rPr>
              <a:t>Bylaw 488 authorizes the CAO to obtain legal advice, and to authorize lawyers to defend or conduct any action or proceeding in a court of law or before any tribunal, board, or any person or on behalf of the municipality.</a:t>
            </a:r>
          </a:p>
          <a:p>
            <a:pPr marL="745236" lvl="1" indent="-342900">
              <a:lnSpc>
                <a:spcPct val="107000"/>
              </a:lnSpc>
              <a:buFont typeface="Symbol" panose="05050102010706020507" pitchFamily="18" charset="2"/>
              <a:buChar char=""/>
            </a:pPr>
            <a:r>
              <a:rPr lang="en-CA" sz="1400" dirty="0">
                <a:latin typeface="Calibri" panose="020F0502020204030204" pitchFamily="34" charset="0"/>
                <a:ea typeface="Calibri" panose="020F0502020204030204" pitchFamily="34" charset="0"/>
                <a:cs typeface="Times New Roman" panose="02020603050405020304" pitchFamily="18" charset="0"/>
              </a:rPr>
              <a:t>Legal expenditures are undertaken in accordance with Council and/</a:t>
            </a:r>
            <a:r>
              <a:rPr lang="en-CA" sz="1400">
                <a:latin typeface="Calibri" panose="020F0502020204030204" pitchFamily="34" charset="0"/>
                <a:ea typeface="Calibri" panose="020F0502020204030204" pitchFamily="34" charset="0"/>
                <a:cs typeface="Times New Roman" panose="02020603050405020304" pitchFamily="18" charset="0"/>
              </a:rPr>
              <a:t>or CAO direction</a:t>
            </a:r>
            <a:r>
              <a:rPr lang="en-CA" sz="1400" dirty="0">
                <a:latin typeface="Calibri" panose="020F0502020204030204" pitchFamily="34" charset="0"/>
                <a:ea typeface="Calibri" panose="020F0502020204030204" pitchFamily="34" charset="0"/>
                <a:cs typeface="Times New Roman" panose="02020603050405020304" pitchFamily="18" charset="0"/>
              </a:rPr>
              <a:t>.</a:t>
            </a:r>
          </a:p>
          <a:p>
            <a:pPr marL="0" indent="0">
              <a:lnSpc>
                <a:spcPct val="107000"/>
              </a:lnSpc>
              <a:buNone/>
            </a:pPr>
            <a:r>
              <a:rPr lang="en-CA" sz="1800" dirty="0">
                <a:latin typeface="Calibri" panose="020F0502020204030204" pitchFamily="34" charset="0"/>
                <a:ea typeface="Calibri" panose="020F0502020204030204" pitchFamily="34" charset="0"/>
                <a:cs typeface="Times New Roman" panose="02020603050405020304" pitchFamily="18" charset="0"/>
              </a:rPr>
              <a:t>5. Administration Wages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745236" lvl="1" indent="-342900">
              <a:lnSpc>
                <a:spcPct val="107000"/>
              </a:lnSpc>
              <a:buFont typeface="Symbol" panose="05050102010706020507" pitchFamily="18" charset="2"/>
              <a:buChar char=""/>
            </a:pPr>
            <a:r>
              <a:rPr lang="en-CA" sz="1400" dirty="0">
                <a:latin typeface="Calibri" panose="020F0502020204030204" pitchFamily="34" charset="0"/>
                <a:ea typeface="Calibri" panose="020F0502020204030204" pitchFamily="34" charset="0"/>
                <a:cs typeface="Times New Roman" panose="02020603050405020304" pitchFamily="18" charset="0"/>
              </a:rPr>
              <a:t>Administration Salaries and Wages increase reflect the return to full-year staffing levels for 2026.</a:t>
            </a:r>
          </a:p>
          <a:p>
            <a:pPr marL="745236" lvl="1" indent="-342900">
              <a:lnSpc>
                <a:spcPct val="107000"/>
              </a:lnSpc>
              <a:buFont typeface="Symbol" panose="05050102010706020507" pitchFamily="18" charset="2"/>
              <a:buChar char=""/>
            </a:pPr>
            <a:r>
              <a:rPr lang="en-CA" sz="1400" dirty="0">
                <a:latin typeface="Calibri" panose="020F0502020204030204" pitchFamily="34" charset="0"/>
                <a:ea typeface="Calibri" panose="020F0502020204030204" pitchFamily="34" charset="0"/>
                <a:cs typeface="Times New Roman" panose="02020603050405020304" pitchFamily="18" charset="0"/>
              </a:rPr>
              <a:t>In 2025 the CAO position was vacant for a portion of the year and was not fully funded in the budget.</a:t>
            </a:r>
          </a:p>
          <a:p>
            <a:pPr marL="745236" lvl="1" indent="-342900">
              <a:lnSpc>
                <a:spcPct val="107000"/>
              </a:lnSpc>
              <a:buFont typeface="Symbol" panose="05050102010706020507" pitchFamily="18" charset="2"/>
              <a:buChar char=""/>
            </a:pP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1832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9910B-1FCD-ED5F-5F29-8684F535C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F7D642-7A03-4182-C3B6-D93561B4F55F}"/>
              </a:ext>
            </a:extLst>
          </p:cNvPr>
          <p:cNvSpPr>
            <a:spLocks noGrp="1"/>
          </p:cNvSpPr>
          <p:nvPr>
            <p:ph type="title"/>
          </p:nvPr>
        </p:nvSpPr>
        <p:spPr>
          <a:xfrm>
            <a:off x="593957" y="655607"/>
            <a:ext cx="6787747" cy="808294"/>
          </a:xfrm>
        </p:spPr>
        <p:txBody>
          <a:bodyPr/>
          <a:lstStyle/>
          <a:p>
            <a:r>
              <a:rPr kumimoji="0" lang="en-US" sz="3600" b="1" i="0" u="none" strike="noStrike" kern="1200" cap="none" spc="100" normalizeH="0" baseline="0" noProof="0" dirty="0">
                <a:ln>
                  <a:noFill/>
                </a:ln>
                <a:solidFill>
                  <a:srgbClr val="000000"/>
                </a:solidFill>
                <a:effectLst/>
                <a:uLnTx/>
                <a:uFillTx/>
                <a:latin typeface="Franklin Gothic Demi"/>
                <a:ea typeface="+mj-ea"/>
                <a:cs typeface="+mj-cs"/>
              </a:rPr>
              <a:t>Council Questions &amp; Answers</a:t>
            </a:r>
            <a:endParaRPr lang="en-US" sz="3600" dirty="0"/>
          </a:p>
        </p:txBody>
      </p:sp>
      <p:sp>
        <p:nvSpPr>
          <p:cNvPr id="3" name="Text Placeholder 2">
            <a:extLst>
              <a:ext uri="{FF2B5EF4-FFF2-40B4-BE49-F238E27FC236}">
                <a16:creationId xmlns:a16="http://schemas.microsoft.com/office/drawing/2014/main" id="{AFEA2AC3-1CD3-C26A-1B0C-429303F634C6}"/>
              </a:ext>
            </a:extLst>
          </p:cNvPr>
          <p:cNvSpPr>
            <a:spLocks noGrp="1"/>
          </p:cNvSpPr>
          <p:nvPr>
            <p:ph sz="quarter" idx="13"/>
          </p:nvPr>
        </p:nvSpPr>
        <p:spPr>
          <a:xfrm>
            <a:off x="593553" y="1946098"/>
            <a:ext cx="10508455" cy="4256295"/>
          </a:xfrm>
        </p:spPr>
        <p:txBody>
          <a:bodyPr tIns="457200">
            <a:normAutofit fontScale="92500" lnSpcReduction="20000"/>
          </a:bodyPr>
          <a:lstStyle/>
          <a:p>
            <a:pPr marL="0" marR="0" lvl="0" indent="0">
              <a:lnSpc>
                <a:spcPct val="107000"/>
              </a:lnSpc>
              <a:spcBef>
                <a:spcPts val="600"/>
              </a:spcBef>
              <a:buNone/>
            </a:pPr>
            <a:r>
              <a:rPr lang="en-US" sz="1800" dirty="0">
                <a:latin typeface="Calibri" panose="020F0502020204030204" pitchFamily="34" charset="0"/>
                <a:ea typeface="Calibri" panose="020F0502020204030204" pitchFamily="34" charset="0"/>
                <a:cs typeface="Times New Roman" panose="02020603050405020304" pitchFamily="18" charset="0"/>
              </a:rPr>
              <a:t>6. Employee Recognition</a:t>
            </a:r>
          </a:p>
          <a:p>
            <a:pPr marL="745236" lvl="1" indent="-342900">
              <a:lnSpc>
                <a:spcPct val="107000"/>
              </a:lnSpc>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The 2026 budget includes $2,000 for Employee Recognition and Benefits</a:t>
            </a:r>
          </a:p>
          <a:p>
            <a:pPr marL="745236" lvl="1" indent="-342900">
              <a:lnSpc>
                <a:spcPct val="107000"/>
              </a:lnSpc>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Planned 2026 retirement</a:t>
            </a:r>
          </a:p>
          <a:p>
            <a:pPr marL="745236" lvl="1" indent="-342900">
              <a:lnSpc>
                <a:spcPct val="107000"/>
              </a:lnSpc>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Helps to support employee retention and reduce turn-over related costs.</a:t>
            </a:r>
          </a:p>
          <a:p>
            <a:pPr marL="745236" lvl="1" indent="-342900">
              <a:lnSpc>
                <a:spcPct val="107000"/>
              </a:lnSpc>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Employee specific line item. Council could consider funds for Council specific recognition through Council Special Projects.</a:t>
            </a:r>
          </a:p>
          <a:p>
            <a:pPr marL="0" indent="0">
              <a:lnSpc>
                <a:spcPct val="107000"/>
              </a:lnSpc>
              <a:buNone/>
            </a:pPr>
            <a:r>
              <a:rPr lang="en-US" sz="1800" dirty="0">
                <a:latin typeface="Calibri" panose="020F0502020204030204" pitchFamily="34" charset="0"/>
                <a:ea typeface="Calibri" panose="020F0502020204030204" pitchFamily="34" charset="0"/>
                <a:cs typeface="Times New Roman" panose="02020603050405020304" pitchFamily="18" charset="0"/>
              </a:rPr>
              <a:t>7. </a:t>
            </a:r>
            <a:r>
              <a:rPr lang="en-US" sz="1800" dirty="0" err="1">
                <a:latin typeface="Calibri" panose="020F0502020204030204" pitchFamily="34" charset="0"/>
                <a:ea typeface="Calibri" panose="020F0502020204030204" pitchFamily="34" charset="0"/>
                <a:cs typeface="Times New Roman" panose="02020603050405020304" pitchFamily="18" charset="0"/>
              </a:rPr>
              <a:t>BrightHR</a:t>
            </a:r>
            <a:r>
              <a:rPr lang="en-US" sz="1800" dirty="0">
                <a:latin typeface="Calibri" panose="020F0502020204030204" pitchFamily="34" charset="0"/>
                <a:ea typeface="Calibri" panose="020F0502020204030204" pitchFamily="34" charset="0"/>
                <a:cs typeface="Times New Roman" panose="02020603050405020304" pitchFamily="18" charset="0"/>
              </a:rPr>
              <a:t> Software</a:t>
            </a:r>
          </a:p>
          <a:p>
            <a:pPr marL="745236" lvl="1" indent="-342900">
              <a:lnSpc>
                <a:spcPct val="107000"/>
              </a:lnSpc>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Provides training management and policy acknowledgement tracking</a:t>
            </a:r>
          </a:p>
          <a:p>
            <a:pPr marL="745236" lvl="1" indent="-342900">
              <a:lnSpc>
                <a:spcPct val="107000"/>
              </a:lnSpc>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Already renewed for 2026 for $1,800</a:t>
            </a:r>
          </a:p>
          <a:p>
            <a:pPr marL="0" indent="0">
              <a:lnSpc>
                <a:spcPct val="107000"/>
              </a:lnSpc>
              <a:buNone/>
            </a:pPr>
            <a:r>
              <a:rPr lang="en-GB" sz="1800" dirty="0">
                <a:latin typeface="Calibri" panose="020F0502020204030204" pitchFamily="34" charset="0"/>
                <a:ea typeface="Calibri" panose="020F0502020204030204" pitchFamily="34" charset="0"/>
                <a:cs typeface="Times New Roman" panose="02020603050405020304" pitchFamily="18" charset="0"/>
              </a:rPr>
              <a:t>8. </a:t>
            </a:r>
            <a:r>
              <a:rPr lang="en-CA" sz="1800" dirty="0">
                <a:latin typeface="Calibri" panose="020F0502020204030204" pitchFamily="34" charset="0"/>
                <a:ea typeface="Calibri" panose="020F0502020204030204" pitchFamily="34" charset="0"/>
                <a:cs typeface="Times New Roman" panose="02020603050405020304" pitchFamily="18" charset="0"/>
              </a:rPr>
              <a:t>Legal Projection</a:t>
            </a:r>
          </a:p>
          <a:p>
            <a:pPr marL="745236" lvl="1" indent="-342900">
              <a:lnSpc>
                <a:spcPct val="107000"/>
              </a:lnSpc>
              <a:buFont typeface="Symbol" panose="05050102010706020507" pitchFamily="18" charset="2"/>
              <a:buChar char=""/>
            </a:pPr>
            <a:r>
              <a:rPr lang="en-CA" sz="1800" dirty="0">
                <a:latin typeface="Calibri" panose="020F0502020204030204" pitchFamily="34" charset="0"/>
                <a:ea typeface="Calibri" panose="020F0502020204030204" pitchFamily="34" charset="0"/>
                <a:cs typeface="Times New Roman" panose="02020603050405020304" pitchFamily="18" charset="0"/>
              </a:rPr>
              <a:t>Budget of $225,000 reflects projected costs based on estimates provided by the City’s solicitors for current and anticipated legal matters. </a:t>
            </a:r>
          </a:p>
          <a:p>
            <a:pPr marL="745236" lvl="1" indent="-342900">
              <a:lnSpc>
                <a:spcPct val="107000"/>
              </a:lnSpc>
              <a:buFont typeface="Symbol" panose="05050102010706020507" pitchFamily="18" charset="2"/>
              <a:buChar char=""/>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745236" lvl="1" indent="-342900">
              <a:lnSpc>
                <a:spcPct val="107000"/>
              </a:lnSpc>
              <a:buFont typeface="Symbol" panose="05050102010706020507" pitchFamily="18" charset="2"/>
              <a:buChar char=""/>
            </a:pP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3069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D3201-8CCF-905F-87E5-2A24608BDF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53DDF7-2932-6F7A-1A6E-DF85CDD46E9B}"/>
              </a:ext>
            </a:extLst>
          </p:cNvPr>
          <p:cNvSpPr>
            <a:spLocks noGrp="1"/>
          </p:cNvSpPr>
          <p:nvPr>
            <p:ph type="title"/>
          </p:nvPr>
        </p:nvSpPr>
        <p:spPr>
          <a:xfrm>
            <a:off x="593957" y="655607"/>
            <a:ext cx="6787747" cy="808294"/>
          </a:xfrm>
        </p:spPr>
        <p:txBody>
          <a:bodyPr/>
          <a:lstStyle/>
          <a:p>
            <a:r>
              <a:rPr kumimoji="0" lang="en-US" sz="3600" b="1" i="0" u="none" strike="noStrike" kern="1200" cap="none" spc="100" normalizeH="0" baseline="0" noProof="0" dirty="0">
                <a:ln>
                  <a:noFill/>
                </a:ln>
                <a:solidFill>
                  <a:srgbClr val="000000"/>
                </a:solidFill>
                <a:effectLst/>
                <a:uLnTx/>
                <a:uFillTx/>
                <a:latin typeface="Franklin Gothic Demi"/>
                <a:ea typeface="+mj-ea"/>
                <a:cs typeface="+mj-cs"/>
              </a:rPr>
              <a:t>Council Questions &amp; Answers</a:t>
            </a:r>
            <a:endParaRPr lang="en-US" sz="3600" dirty="0"/>
          </a:p>
        </p:txBody>
      </p:sp>
      <p:sp>
        <p:nvSpPr>
          <p:cNvPr id="3" name="Text Placeholder 2">
            <a:extLst>
              <a:ext uri="{FF2B5EF4-FFF2-40B4-BE49-F238E27FC236}">
                <a16:creationId xmlns:a16="http://schemas.microsoft.com/office/drawing/2014/main" id="{7DBF9DF3-D7ED-0158-011D-B23B7D7B782E}"/>
              </a:ext>
            </a:extLst>
          </p:cNvPr>
          <p:cNvSpPr>
            <a:spLocks noGrp="1"/>
          </p:cNvSpPr>
          <p:nvPr>
            <p:ph sz="quarter" idx="13"/>
          </p:nvPr>
        </p:nvSpPr>
        <p:spPr>
          <a:xfrm>
            <a:off x="593553" y="1946098"/>
            <a:ext cx="10508455" cy="4256295"/>
          </a:xfrm>
        </p:spPr>
        <p:txBody>
          <a:bodyPr tIns="457200">
            <a:normAutofit/>
          </a:bodyPr>
          <a:lstStyle/>
          <a:p>
            <a:pPr marL="0" marR="0" lvl="0" indent="0">
              <a:lnSpc>
                <a:spcPct val="107000"/>
              </a:lnSpc>
              <a:spcBef>
                <a:spcPts val="600"/>
              </a:spcBef>
              <a:buNone/>
            </a:pPr>
            <a:r>
              <a:rPr lang="en-US" sz="1800" dirty="0">
                <a:latin typeface="Calibri" panose="020F0502020204030204" pitchFamily="34" charset="0"/>
                <a:ea typeface="Calibri" panose="020F0502020204030204" pitchFamily="34" charset="0"/>
                <a:cs typeface="Times New Roman" panose="02020603050405020304" pitchFamily="18" charset="0"/>
              </a:rPr>
              <a:t>9. Administration Dues, Memberships &amp; Subscriptions</a:t>
            </a:r>
          </a:p>
          <a:p>
            <a:pPr marL="745236" lvl="1" indent="-342900">
              <a:lnSpc>
                <a:spcPct val="107000"/>
              </a:lnSpc>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Includes professional memberships, legislative resources, and operational tools to support staff in delivering services and maintaining compliance</a:t>
            </a:r>
          </a:p>
          <a:p>
            <a:pPr marL="745236" lvl="1" indent="-342900">
              <a:lnSpc>
                <a:spcPct val="107000"/>
              </a:lnSpc>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Includes: </a:t>
            </a:r>
            <a:r>
              <a:rPr lang="en-GB" sz="1800" dirty="0" err="1">
                <a:latin typeface="Calibri" panose="020F0502020204030204" pitchFamily="34" charset="0"/>
                <a:ea typeface="Calibri" panose="020F0502020204030204" pitchFamily="34" charset="0"/>
                <a:cs typeface="Times New Roman" panose="02020603050405020304" pitchFamily="18" charset="0"/>
              </a:rPr>
              <a:t>CivicInfo</a:t>
            </a:r>
            <a:r>
              <a:rPr lang="en-GB" sz="1800" dirty="0">
                <a:latin typeface="Calibri" panose="020F0502020204030204" pitchFamily="34" charset="0"/>
                <a:ea typeface="Calibri" panose="020F0502020204030204" pitchFamily="34" charset="0"/>
                <a:cs typeface="Times New Roman" panose="02020603050405020304" pitchFamily="18" charset="0"/>
              </a:rPr>
              <a:t> BC, </a:t>
            </a:r>
            <a:r>
              <a:rPr lang="en-GB" sz="1800" dirty="0" err="1">
                <a:latin typeface="Calibri" panose="020F0502020204030204" pitchFamily="34" charset="0"/>
                <a:ea typeface="Calibri" panose="020F0502020204030204" pitchFamily="34" charset="0"/>
                <a:cs typeface="Times New Roman" panose="02020603050405020304" pitchFamily="18" charset="0"/>
              </a:rPr>
              <a:t>QuickScribe</a:t>
            </a:r>
            <a:r>
              <a:rPr lang="en-GB" sz="1800" dirty="0">
                <a:latin typeface="Calibri" panose="020F0502020204030204" pitchFamily="34" charset="0"/>
                <a:ea typeface="Calibri" panose="020F0502020204030204" pitchFamily="34" charset="0"/>
                <a:cs typeface="Times New Roman" panose="02020603050405020304" pitchFamily="18" charset="0"/>
              </a:rPr>
              <a:t>, National Payroll Institute (NPI), Federation of Canadian Municipalities (FCM), GFOA of BC (GFOABC), CPA dues, Union of BC Municipalities (UBCM), Local Government Management Association (LGMA), Truck Loggers Association (TLA), AVICC etc. </a:t>
            </a:r>
          </a:p>
          <a:p>
            <a:pPr marL="0" indent="0">
              <a:lnSpc>
                <a:spcPct val="107000"/>
              </a:lnSpc>
              <a:buNone/>
            </a:pPr>
            <a:r>
              <a:rPr lang="en-GB" sz="1800" dirty="0">
                <a:latin typeface="Calibri" panose="020F0502020204030204" pitchFamily="34" charset="0"/>
                <a:ea typeface="Calibri" panose="020F0502020204030204" pitchFamily="34" charset="0"/>
                <a:cs typeface="Times New Roman" panose="02020603050405020304" pitchFamily="18" charset="0"/>
              </a:rPr>
              <a:t>10. </a:t>
            </a:r>
            <a:r>
              <a:rPr lang="en-CA" sz="1800" dirty="0">
                <a:latin typeface="Calibri" panose="020F0502020204030204" pitchFamily="34" charset="0"/>
                <a:ea typeface="Calibri" panose="020F0502020204030204" pitchFamily="34" charset="0"/>
                <a:cs typeface="Times New Roman" panose="02020603050405020304" pitchFamily="18" charset="0"/>
              </a:rPr>
              <a:t>Administration Equipment</a:t>
            </a:r>
          </a:p>
          <a:p>
            <a:pPr marL="745236" lvl="1" indent="-342900">
              <a:lnSpc>
                <a:spcPct val="107000"/>
              </a:lnSpc>
              <a:buFont typeface="Symbol" panose="05050102010706020507" pitchFamily="18" charset="2"/>
              <a:buChar char=""/>
            </a:pPr>
            <a:r>
              <a:rPr lang="en-CA" sz="1800" dirty="0">
                <a:latin typeface="Calibri" panose="020F0502020204030204" pitchFamily="34" charset="0"/>
                <a:ea typeface="Calibri" panose="020F0502020204030204" pitchFamily="34" charset="0"/>
                <a:cs typeface="Times New Roman" panose="02020603050405020304" pitchFamily="18" charset="0"/>
              </a:rPr>
              <a:t>2026 Budget of $3,000 for unanticipated equipment needs throughout the year</a:t>
            </a:r>
          </a:p>
          <a:p>
            <a:pPr marL="745236" lvl="1" indent="-342900">
              <a:lnSpc>
                <a:spcPct val="107000"/>
              </a:lnSpc>
              <a:buFont typeface="Symbol" panose="05050102010706020507" pitchFamily="18" charset="2"/>
              <a:buChar char=""/>
            </a:pPr>
            <a:r>
              <a:rPr lang="en-CA" sz="1800" dirty="0">
                <a:latin typeface="Calibri" panose="020F0502020204030204" pitchFamily="34" charset="0"/>
                <a:ea typeface="Calibri" panose="020F0502020204030204" pitchFamily="34" charset="0"/>
                <a:cs typeface="Times New Roman" panose="02020603050405020304" pitchFamily="18" charset="0"/>
              </a:rPr>
              <a:t>Historically have included things like an AED or in 2026 the purchase of a vacuum</a:t>
            </a:r>
          </a:p>
          <a:p>
            <a:pPr marL="745236" lvl="1" indent="-342900">
              <a:lnSpc>
                <a:spcPct val="107000"/>
              </a:lnSpc>
              <a:buFont typeface="Symbol" panose="05050102010706020507" pitchFamily="18" charset="2"/>
              <a:buChar char=""/>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745236" lvl="1" indent="-342900">
              <a:lnSpc>
                <a:spcPct val="107000"/>
              </a:lnSpc>
              <a:buFont typeface="Symbol" panose="05050102010706020507" pitchFamily="18" charset="2"/>
              <a:buChar char=""/>
            </a:pP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1164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97711E-07C5-20FE-EDD4-0662000827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5435A9-ADF7-2DF4-1080-17E53769A8A8}"/>
              </a:ext>
            </a:extLst>
          </p:cNvPr>
          <p:cNvSpPr>
            <a:spLocks noGrp="1"/>
          </p:cNvSpPr>
          <p:nvPr>
            <p:ph type="title"/>
          </p:nvPr>
        </p:nvSpPr>
        <p:spPr>
          <a:xfrm>
            <a:off x="593957" y="655607"/>
            <a:ext cx="6787747" cy="808294"/>
          </a:xfrm>
        </p:spPr>
        <p:txBody>
          <a:bodyPr/>
          <a:lstStyle/>
          <a:p>
            <a:r>
              <a:rPr kumimoji="0" lang="en-US" sz="3600" b="1" i="0" u="none" strike="noStrike" kern="1200" cap="none" spc="100" normalizeH="0" baseline="0" noProof="0" dirty="0">
                <a:ln>
                  <a:noFill/>
                </a:ln>
                <a:solidFill>
                  <a:srgbClr val="000000"/>
                </a:solidFill>
                <a:effectLst/>
                <a:uLnTx/>
                <a:uFillTx/>
                <a:latin typeface="Franklin Gothic Demi"/>
                <a:ea typeface="+mj-ea"/>
                <a:cs typeface="+mj-cs"/>
              </a:rPr>
              <a:t>Council Questions &amp; Answers</a:t>
            </a:r>
            <a:endParaRPr lang="en-US" sz="3600" dirty="0"/>
          </a:p>
        </p:txBody>
      </p:sp>
      <p:sp>
        <p:nvSpPr>
          <p:cNvPr id="3" name="Text Placeholder 2">
            <a:extLst>
              <a:ext uri="{FF2B5EF4-FFF2-40B4-BE49-F238E27FC236}">
                <a16:creationId xmlns:a16="http://schemas.microsoft.com/office/drawing/2014/main" id="{0F5DA6A3-20B4-65B4-1FAB-75797AE1594E}"/>
              </a:ext>
            </a:extLst>
          </p:cNvPr>
          <p:cNvSpPr>
            <a:spLocks noGrp="1"/>
          </p:cNvSpPr>
          <p:nvPr>
            <p:ph sz="quarter" idx="13"/>
          </p:nvPr>
        </p:nvSpPr>
        <p:spPr>
          <a:xfrm>
            <a:off x="593553" y="1946098"/>
            <a:ext cx="10508455" cy="4256295"/>
          </a:xfrm>
        </p:spPr>
        <p:txBody>
          <a:bodyPr tIns="457200">
            <a:normAutofit/>
          </a:bodyPr>
          <a:lstStyle/>
          <a:p>
            <a:pPr marL="0" marR="0" lvl="0" indent="0">
              <a:lnSpc>
                <a:spcPct val="107000"/>
              </a:lnSpc>
              <a:spcBef>
                <a:spcPts val="600"/>
              </a:spcBef>
              <a:buNone/>
            </a:pPr>
            <a:r>
              <a:rPr lang="en-US" sz="1800" dirty="0">
                <a:latin typeface="Calibri" panose="020F0502020204030204" pitchFamily="34" charset="0"/>
                <a:ea typeface="Calibri" panose="020F0502020204030204" pitchFamily="34" charset="0"/>
                <a:cs typeface="Times New Roman" panose="02020603050405020304" pitchFamily="18" charset="0"/>
              </a:rPr>
              <a:t>11. Administration Copier</a:t>
            </a:r>
          </a:p>
          <a:p>
            <a:pPr marL="745236" lvl="1" indent="-342900">
              <a:lnSpc>
                <a:spcPct val="107000"/>
              </a:lnSpc>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Administration Copier – Rent and Supplies total budget $8,750 ($2,532 lease, toner costs, printing agenda packages)</a:t>
            </a:r>
          </a:p>
          <a:p>
            <a:pPr marL="0" indent="0">
              <a:lnSpc>
                <a:spcPct val="107000"/>
              </a:lnSpc>
              <a:buNone/>
            </a:pPr>
            <a:r>
              <a:rPr lang="en-GB" sz="1800" dirty="0">
                <a:latin typeface="Calibri" panose="020F0502020204030204" pitchFamily="34" charset="0"/>
                <a:ea typeface="Calibri" panose="020F0502020204030204" pitchFamily="34" charset="0"/>
                <a:cs typeface="Times New Roman" panose="02020603050405020304" pitchFamily="18" charset="0"/>
              </a:rPr>
              <a:t>10. </a:t>
            </a:r>
            <a:r>
              <a:rPr lang="en-CA" sz="1800" dirty="0">
                <a:latin typeface="Calibri" panose="020F0502020204030204" pitchFamily="34" charset="0"/>
                <a:ea typeface="Calibri" panose="020F0502020204030204" pitchFamily="34" charset="0"/>
                <a:cs typeface="Times New Roman" panose="02020603050405020304" pitchFamily="18" charset="0"/>
              </a:rPr>
              <a:t>Weight Room Fob System</a:t>
            </a:r>
          </a:p>
          <a:p>
            <a:pPr marL="745236" lvl="1" indent="-342900">
              <a:lnSpc>
                <a:spcPct val="107000"/>
              </a:lnSpc>
              <a:buFont typeface="Symbol" panose="05050102010706020507" pitchFamily="18" charset="2"/>
              <a:buChar char=""/>
            </a:pPr>
            <a:r>
              <a:rPr lang="en-CA" sz="1800" dirty="0">
                <a:latin typeface="Calibri" panose="020F0502020204030204" pitchFamily="34" charset="0"/>
                <a:ea typeface="Calibri" panose="020F0502020204030204" pitchFamily="34" charset="0"/>
                <a:cs typeface="Times New Roman" panose="02020603050405020304" pitchFamily="18" charset="0"/>
              </a:rPr>
              <a:t>Not included in the 2026 budget</a:t>
            </a:r>
          </a:p>
          <a:p>
            <a:pPr marL="745236" lvl="1" indent="-342900">
              <a:lnSpc>
                <a:spcPct val="107000"/>
              </a:lnSpc>
              <a:buFont typeface="Symbol" panose="05050102010706020507" pitchFamily="18" charset="2"/>
              <a:buChar char=""/>
            </a:pPr>
            <a:r>
              <a:rPr lang="en-CA" sz="1800" dirty="0">
                <a:latin typeface="Calibri" panose="020F0502020204030204" pitchFamily="34" charset="0"/>
                <a:ea typeface="Calibri" panose="020F0502020204030204" pitchFamily="34" charset="0"/>
                <a:cs typeface="Times New Roman" panose="02020603050405020304" pitchFamily="18" charset="0"/>
              </a:rPr>
              <a:t>Approximately $6,000 to install a fob system</a:t>
            </a:r>
          </a:p>
          <a:p>
            <a:pPr marL="745236" lvl="1" indent="-342900">
              <a:lnSpc>
                <a:spcPct val="107000"/>
              </a:lnSpc>
              <a:buFont typeface="Symbol" panose="05050102010706020507" pitchFamily="18" charset="2"/>
              <a:buChar char=""/>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745236" lvl="1" indent="-342900">
              <a:lnSpc>
                <a:spcPct val="107000"/>
              </a:lnSpc>
              <a:buFont typeface="Symbol" panose="05050102010706020507" pitchFamily="18" charset="2"/>
              <a:buChar char=""/>
            </a:pP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69594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A78BE-A4F7-D509-D2BE-12BF282A36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1816A1-57EC-14CE-6E41-87AE5C8276F2}"/>
              </a:ext>
            </a:extLst>
          </p:cNvPr>
          <p:cNvSpPr>
            <a:spLocks noGrp="1"/>
          </p:cNvSpPr>
          <p:nvPr>
            <p:ph type="title"/>
          </p:nvPr>
        </p:nvSpPr>
        <p:spPr>
          <a:xfrm>
            <a:off x="593957" y="655607"/>
            <a:ext cx="6787747" cy="808294"/>
          </a:xfrm>
        </p:spPr>
        <p:txBody>
          <a:bodyPr/>
          <a:lstStyle/>
          <a:p>
            <a:r>
              <a:rPr kumimoji="0" lang="en-US" sz="3600" b="1" i="0" u="none" strike="noStrike" kern="1200" cap="none" spc="100" normalizeH="0" baseline="0" noProof="0" dirty="0">
                <a:ln>
                  <a:noFill/>
                </a:ln>
                <a:solidFill>
                  <a:srgbClr val="000000"/>
                </a:solidFill>
                <a:effectLst/>
                <a:uLnTx/>
                <a:uFillTx/>
                <a:latin typeface="Franklin Gothic Demi"/>
                <a:ea typeface="+mj-ea"/>
                <a:cs typeface="+mj-cs"/>
              </a:rPr>
              <a:t>Next Steps</a:t>
            </a:r>
            <a:endParaRPr lang="en-US" sz="3600" dirty="0"/>
          </a:p>
        </p:txBody>
      </p:sp>
      <p:sp>
        <p:nvSpPr>
          <p:cNvPr id="3" name="Text Placeholder 2">
            <a:extLst>
              <a:ext uri="{FF2B5EF4-FFF2-40B4-BE49-F238E27FC236}">
                <a16:creationId xmlns:a16="http://schemas.microsoft.com/office/drawing/2014/main" id="{6C59DF94-D8A4-E03C-0699-4F2245CF9A41}"/>
              </a:ext>
            </a:extLst>
          </p:cNvPr>
          <p:cNvSpPr>
            <a:spLocks noGrp="1"/>
          </p:cNvSpPr>
          <p:nvPr>
            <p:ph sz="quarter" idx="13"/>
          </p:nvPr>
        </p:nvSpPr>
        <p:spPr>
          <a:xfrm>
            <a:off x="593554" y="1946098"/>
            <a:ext cx="6788150" cy="4256295"/>
          </a:xfrm>
        </p:spPr>
        <p:txBody>
          <a:bodyPr tIns="457200">
            <a:normAutofit/>
          </a:bodyPr>
          <a:lstStyle/>
          <a:p>
            <a:pPr marL="342900" marR="0" lvl="0" indent="-342900">
              <a:lnSpc>
                <a:spcPct val="107000"/>
              </a:lnSpc>
              <a:spcBef>
                <a:spcPts val="600"/>
              </a:spcBef>
              <a:buFont typeface="Symbol" panose="05050102010706020507" pitchFamily="18" charset="2"/>
              <a:buChar char=""/>
            </a:pPr>
            <a:r>
              <a:rPr lang="en-US" sz="1800" dirty="0">
                <a:effectLst/>
                <a:ea typeface="Calibri" panose="020F0502020204030204" pitchFamily="34" charset="0"/>
                <a:cs typeface="Times New Roman" panose="02020603050405020304" pitchFamily="18" charset="0"/>
              </a:rPr>
              <a:t>Final direction to staff</a:t>
            </a:r>
            <a:endParaRPr lang="en-US" sz="1800" dirty="0">
              <a:ea typeface="Calibri" panose="020F0502020204030204" pitchFamily="34" charset="0"/>
              <a:cs typeface="Times New Roman" panose="02020603050405020304" pitchFamily="18" charset="0"/>
            </a:endParaRPr>
          </a:p>
          <a:p>
            <a:pPr marL="342900" marR="0" lvl="0" indent="-342900">
              <a:lnSpc>
                <a:spcPct val="107000"/>
              </a:lnSpc>
              <a:spcBef>
                <a:spcPts val="600"/>
              </a:spcBef>
              <a:buFont typeface="Symbol" panose="05050102010706020507" pitchFamily="18" charset="2"/>
              <a:buChar char=""/>
            </a:pPr>
            <a:r>
              <a:rPr lang="en-US" sz="1800" dirty="0">
                <a:ea typeface="Calibri" panose="020F0502020204030204" pitchFamily="34" charset="0"/>
                <a:cs typeface="Times New Roman" panose="02020603050405020304" pitchFamily="18" charset="0"/>
              </a:rPr>
              <a:t>Staff to bring back the final 2026-2030 Financial Plan with the associated 2026 Tax Rate bylaw and Fees &amp; Charges Amendment Bylaw for first 3 readings on April 14</a:t>
            </a:r>
            <a:r>
              <a:rPr lang="en-US" sz="1800" baseline="30000" dirty="0">
                <a:ea typeface="Calibri" panose="020F0502020204030204" pitchFamily="34" charset="0"/>
                <a:cs typeface="Times New Roman" panose="02020603050405020304" pitchFamily="18" charset="0"/>
              </a:rPr>
              <a:t>th</a:t>
            </a:r>
            <a:r>
              <a:rPr lang="en-US" sz="1800" dirty="0">
                <a:ea typeface="Calibri" panose="020F0502020204030204" pitchFamily="34" charset="0"/>
                <a:cs typeface="Times New Roman" panose="02020603050405020304" pitchFamily="18" charset="0"/>
              </a:rPr>
              <a:t> </a:t>
            </a:r>
          </a:p>
          <a:p>
            <a:pPr marL="342900" indent="-342900">
              <a:lnSpc>
                <a:spcPct val="107000"/>
              </a:lnSpc>
              <a:spcBef>
                <a:spcPts val="600"/>
              </a:spcBef>
              <a:buFont typeface="Symbol" panose="05050102010706020507" pitchFamily="18" charset="2"/>
              <a:buChar char=""/>
            </a:pPr>
            <a:r>
              <a:rPr lang="en-US" sz="1800" dirty="0">
                <a:ea typeface="Calibri" panose="020F0502020204030204" pitchFamily="34" charset="0"/>
                <a:cs typeface="Times New Roman" panose="02020603050405020304" pitchFamily="18" charset="0"/>
              </a:rPr>
              <a:t>Adoption of Financial Plan Bylaw and Tax Rate Bylaw and Fees &amp; Charges Amendment Bylaw planned for April 28</a:t>
            </a:r>
            <a:r>
              <a:rPr lang="en-US" sz="1800" baseline="30000" dirty="0">
                <a:ea typeface="Calibri" panose="020F0502020204030204" pitchFamily="34" charset="0"/>
                <a:cs typeface="Times New Roman" panose="02020603050405020304" pitchFamily="18" charset="0"/>
              </a:rPr>
              <a:t>th</a:t>
            </a:r>
            <a:r>
              <a:rPr lang="en-US" sz="1800" dirty="0">
                <a:ea typeface="Calibri" panose="020F0502020204030204" pitchFamily="34" charset="0"/>
                <a:cs typeface="Times New Roman" panose="02020603050405020304" pitchFamily="18" charset="0"/>
              </a:rPr>
              <a:t> </a:t>
            </a:r>
          </a:p>
          <a:p>
            <a:pPr marL="342900" marR="0" lvl="0" indent="-342900">
              <a:lnSpc>
                <a:spcPct val="107000"/>
              </a:lnSpc>
              <a:spcBef>
                <a:spcPts val="600"/>
              </a:spcBef>
              <a:buFont typeface="Symbol" panose="05050102010706020507" pitchFamily="18" charset="2"/>
              <a:buChar char=""/>
            </a:pPr>
            <a:endParaRPr lang="en-US" sz="1800" dirty="0">
              <a:ea typeface="Calibri" panose="020F0502020204030204" pitchFamily="34" charset="0"/>
              <a:cs typeface="Times New Roman" panose="02020603050405020304" pitchFamily="18" charset="0"/>
            </a:endParaRPr>
          </a:p>
          <a:p>
            <a:pPr marL="342900" marR="0" lvl="0" indent="-342900">
              <a:lnSpc>
                <a:spcPct val="107000"/>
              </a:lnSpc>
              <a:spcBef>
                <a:spcPts val="600"/>
              </a:spcBef>
              <a:buFont typeface="Symbol" panose="05050102010706020507" pitchFamily="18" charset="2"/>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7421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57C1AF0-7C4D-7B88-8304-E4986DD012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2016AF-44FF-F385-83AB-942E555FB394}"/>
              </a:ext>
            </a:extLst>
          </p:cNvPr>
          <p:cNvSpPr>
            <a:spLocks noGrp="1"/>
          </p:cNvSpPr>
          <p:nvPr>
            <p:ph type="title"/>
          </p:nvPr>
        </p:nvSpPr>
        <p:spPr>
          <a:xfrm>
            <a:off x="668827" y="-106375"/>
            <a:ext cx="10581064" cy="946884"/>
          </a:xfrm>
        </p:spPr>
        <p:txBody>
          <a:bodyPr/>
          <a:lstStyle/>
          <a:p>
            <a:r>
              <a:rPr lang="en-US" sz="2800" dirty="0"/>
              <a:t>2026-2030 Financial Plan (Operating) – Version 3 Summary</a:t>
            </a:r>
          </a:p>
        </p:txBody>
      </p:sp>
      <p:graphicFrame>
        <p:nvGraphicFramePr>
          <p:cNvPr id="5" name="Table 4">
            <a:extLst>
              <a:ext uri="{FF2B5EF4-FFF2-40B4-BE49-F238E27FC236}">
                <a16:creationId xmlns:a16="http://schemas.microsoft.com/office/drawing/2014/main" id="{8122213D-D7F4-E5B2-20F0-B0757C1BF183}"/>
              </a:ext>
            </a:extLst>
          </p:cNvPr>
          <p:cNvGraphicFramePr>
            <a:graphicFrameLocks noGrp="1"/>
          </p:cNvGraphicFramePr>
          <p:nvPr>
            <p:extLst>
              <p:ext uri="{D42A27DB-BD31-4B8C-83A1-F6EECF244321}">
                <p14:modId xmlns:p14="http://schemas.microsoft.com/office/powerpoint/2010/main" val="4032997379"/>
              </p:ext>
            </p:extLst>
          </p:nvPr>
        </p:nvGraphicFramePr>
        <p:xfrm>
          <a:off x="1173192" y="1069675"/>
          <a:ext cx="8760142" cy="5173874"/>
        </p:xfrm>
        <a:graphic>
          <a:graphicData uri="http://schemas.openxmlformats.org/drawingml/2006/table">
            <a:tbl>
              <a:tblPr/>
              <a:tblGrid>
                <a:gridCol w="3364342">
                  <a:extLst>
                    <a:ext uri="{9D8B030D-6E8A-4147-A177-3AD203B41FA5}">
                      <a16:colId xmlns:a16="http://schemas.microsoft.com/office/drawing/2014/main" val="2205832407"/>
                    </a:ext>
                  </a:extLst>
                </a:gridCol>
                <a:gridCol w="674475">
                  <a:extLst>
                    <a:ext uri="{9D8B030D-6E8A-4147-A177-3AD203B41FA5}">
                      <a16:colId xmlns:a16="http://schemas.microsoft.com/office/drawing/2014/main" val="2920638047"/>
                    </a:ext>
                  </a:extLst>
                </a:gridCol>
                <a:gridCol w="674475">
                  <a:extLst>
                    <a:ext uri="{9D8B030D-6E8A-4147-A177-3AD203B41FA5}">
                      <a16:colId xmlns:a16="http://schemas.microsoft.com/office/drawing/2014/main" val="26350644"/>
                    </a:ext>
                  </a:extLst>
                </a:gridCol>
                <a:gridCol w="674475">
                  <a:extLst>
                    <a:ext uri="{9D8B030D-6E8A-4147-A177-3AD203B41FA5}">
                      <a16:colId xmlns:a16="http://schemas.microsoft.com/office/drawing/2014/main" val="1960316933"/>
                    </a:ext>
                  </a:extLst>
                </a:gridCol>
                <a:gridCol w="674475">
                  <a:extLst>
                    <a:ext uri="{9D8B030D-6E8A-4147-A177-3AD203B41FA5}">
                      <a16:colId xmlns:a16="http://schemas.microsoft.com/office/drawing/2014/main" val="3295094304"/>
                    </a:ext>
                  </a:extLst>
                </a:gridCol>
                <a:gridCol w="674475">
                  <a:extLst>
                    <a:ext uri="{9D8B030D-6E8A-4147-A177-3AD203B41FA5}">
                      <a16:colId xmlns:a16="http://schemas.microsoft.com/office/drawing/2014/main" val="1663315555"/>
                    </a:ext>
                  </a:extLst>
                </a:gridCol>
                <a:gridCol w="674475">
                  <a:extLst>
                    <a:ext uri="{9D8B030D-6E8A-4147-A177-3AD203B41FA5}">
                      <a16:colId xmlns:a16="http://schemas.microsoft.com/office/drawing/2014/main" val="3201712612"/>
                    </a:ext>
                  </a:extLst>
                </a:gridCol>
                <a:gridCol w="674475">
                  <a:extLst>
                    <a:ext uri="{9D8B030D-6E8A-4147-A177-3AD203B41FA5}">
                      <a16:colId xmlns:a16="http://schemas.microsoft.com/office/drawing/2014/main" val="2707738096"/>
                    </a:ext>
                  </a:extLst>
                </a:gridCol>
                <a:gridCol w="674475">
                  <a:extLst>
                    <a:ext uri="{9D8B030D-6E8A-4147-A177-3AD203B41FA5}">
                      <a16:colId xmlns:a16="http://schemas.microsoft.com/office/drawing/2014/main" val="3567001837"/>
                    </a:ext>
                  </a:extLst>
                </a:gridCol>
              </a:tblGrid>
              <a:tr h="412502">
                <a:tc>
                  <a:txBody>
                    <a:bodyPr/>
                    <a:lstStyle/>
                    <a:p>
                      <a:pPr algn="l" fontAlgn="b">
                        <a:buNone/>
                      </a:pPr>
                      <a:r>
                        <a:rPr lang="en-CA" sz="1300" b="1" i="0" u="none" strike="noStrike" dirty="0">
                          <a:solidFill>
                            <a:schemeClr val="bg1"/>
                          </a:solidFill>
                          <a:effectLst/>
                          <a:latin typeface="Calibri" panose="020F0502020204030204" pitchFamily="34" charset="0"/>
                        </a:rPr>
                        <a:t>V1 Summary</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2025  Budget</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2025 Actual</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2025 Projection</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000" b="1" i="0" u="none" strike="noStrike">
                          <a:solidFill>
                            <a:schemeClr val="bg1"/>
                          </a:solidFill>
                          <a:effectLst/>
                          <a:latin typeface="Calibri" panose="020F0502020204030204" pitchFamily="34" charset="0"/>
                        </a:rPr>
                        <a:t>2026  Budget</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000" b="1" i="0" u="none" strike="noStrike">
                          <a:solidFill>
                            <a:schemeClr val="bg1"/>
                          </a:solidFill>
                          <a:effectLst/>
                          <a:latin typeface="Calibri" panose="020F0502020204030204" pitchFamily="34" charset="0"/>
                        </a:rPr>
                        <a:t>2027 Budget</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2028 Budget</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2029 Budget</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2030 Budget</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0565930"/>
                  </a:ext>
                </a:extLst>
              </a:tr>
              <a:tr h="226732">
                <a:tc>
                  <a:txBody>
                    <a:bodyPr/>
                    <a:lstStyle/>
                    <a:p>
                      <a:pPr algn="l" fontAlgn="b">
                        <a:buNone/>
                      </a:pPr>
                      <a:r>
                        <a:rPr lang="en-CA" sz="1000" b="1" i="0" u="none" strike="noStrike">
                          <a:solidFill>
                            <a:schemeClr val="bg1"/>
                          </a:solidFill>
                          <a:effectLst/>
                          <a:latin typeface="Calibri" panose="020F0502020204030204" pitchFamily="34" charset="0"/>
                        </a:rPr>
                        <a:t>OPERATING REVENUE</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10612036"/>
                  </a:ext>
                </a:extLst>
              </a:tr>
              <a:tr h="226732">
                <a:tc>
                  <a:txBody>
                    <a:bodyPr/>
                    <a:lstStyle/>
                    <a:p>
                      <a:pPr algn="l" fontAlgn="b">
                        <a:buNone/>
                      </a:pPr>
                      <a:r>
                        <a:rPr lang="en-CA" sz="1000" b="0" i="0" u="none" strike="noStrike">
                          <a:solidFill>
                            <a:schemeClr val="bg1"/>
                          </a:solidFill>
                          <a:effectLst/>
                          <a:latin typeface="Calibri" panose="020F0502020204030204" pitchFamily="34" charset="0"/>
                        </a:rPr>
                        <a:t>Taxation - General Municipal Purpose</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625,395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627,642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627,642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853,593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981,632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1,040,530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1,102,962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1,169,140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1741484"/>
                  </a:ext>
                </a:extLst>
              </a:tr>
              <a:tr h="226732">
                <a:tc>
                  <a:txBody>
                    <a:bodyPr/>
                    <a:lstStyle/>
                    <a:p>
                      <a:pPr algn="l" fontAlgn="b">
                        <a:buNone/>
                      </a:pPr>
                      <a:r>
                        <a:rPr lang="en-CA" sz="1000" b="0" i="0" u="none" strike="noStrike">
                          <a:solidFill>
                            <a:schemeClr val="bg1"/>
                          </a:solidFill>
                          <a:effectLst/>
                          <a:latin typeface="Calibri" panose="020F0502020204030204" pitchFamily="34" charset="0"/>
                        </a:rPr>
                        <a:t>Other taxes</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14,349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14,312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14,312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14,086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14,457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14,837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15,228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15,630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1568452"/>
                  </a:ext>
                </a:extLst>
              </a:tr>
              <a:tr h="226732">
                <a:tc>
                  <a:txBody>
                    <a:bodyPr/>
                    <a:lstStyle/>
                    <a:p>
                      <a:pPr algn="l" fontAlgn="b">
                        <a:buNone/>
                      </a:pPr>
                      <a:r>
                        <a:rPr lang="en-GB" sz="1000" b="0" i="0" u="none" strike="noStrike">
                          <a:solidFill>
                            <a:schemeClr val="bg1"/>
                          </a:solidFill>
                          <a:effectLst/>
                          <a:latin typeface="Calibri" panose="020F0502020204030204" pitchFamily="34" charset="0"/>
                        </a:rPr>
                        <a:t>Federal Community Works Fund Grant</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78,620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39,310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78,620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78,620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78,620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81,765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81,765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81,765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1298799"/>
                  </a:ext>
                </a:extLst>
              </a:tr>
              <a:tr h="226732">
                <a:tc>
                  <a:txBody>
                    <a:bodyPr/>
                    <a:lstStyle/>
                    <a:p>
                      <a:pPr algn="l" fontAlgn="b">
                        <a:buNone/>
                      </a:pPr>
                      <a:r>
                        <a:rPr lang="en-GB" sz="1000" b="0" i="0" u="none" strike="noStrike">
                          <a:solidFill>
                            <a:schemeClr val="bg1"/>
                          </a:solidFill>
                          <a:effectLst/>
                          <a:latin typeface="Calibri" panose="020F0502020204030204" pitchFamily="34" charset="0"/>
                        </a:rPr>
                        <a:t>Provincial Gov't Grant - Small Community            </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368,500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335,000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335,000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330,000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330,000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330,000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330,000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330,000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91730104"/>
                  </a:ext>
                </a:extLst>
              </a:tr>
              <a:tr h="226732">
                <a:tc>
                  <a:txBody>
                    <a:bodyPr/>
                    <a:lstStyle/>
                    <a:p>
                      <a:pPr algn="l" fontAlgn="b">
                        <a:buNone/>
                      </a:pPr>
                      <a:r>
                        <a:rPr lang="en-CA" sz="1000" b="0" i="0" u="none" strike="noStrike">
                          <a:solidFill>
                            <a:schemeClr val="bg1"/>
                          </a:solidFill>
                          <a:effectLst/>
                          <a:latin typeface="Calibri" panose="020F0502020204030204" pitchFamily="34" charset="0"/>
                        </a:rPr>
                        <a:t>LGCAP Grant</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120,373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120,373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69719517"/>
                  </a:ext>
                </a:extLst>
              </a:tr>
              <a:tr h="226732">
                <a:tc>
                  <a:txBody>
                    <a:bodyPr/>
                    <a:lstStyle/>
                    <a:p>
                      <a:pPr algn="l" fontAlgn="b">
                        <a:buNone/>
                      </a:pPr>
                      <a:r>
                        <a:rPr lang="en-CA" sz="1000" b="0" i="0" u="none" strike="noStrike">
                          <a:solidFill>
                            <a:schemeClr val="bg1"/>
                          </a:solidFill>
                          <a:effectLst/>
                          <a:latin typeface="Calibri" panose="020F0502020204030204" pitchFamily="34" charset="0"/>
                        </a:rPr>
                        <a:t>Interest &amp; Tax Penalties</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11,300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9,011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9,012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8,925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8,925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8,925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8,925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8,925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748555"/>
                  </a:ext>
                </a:extLst>
              </a:tr>
              <a:tr h="226732">
                <a:tc>
                  <a:txBody>
                    <a:bodyPr/>
                    <a:lstStyle/>
                    <a:p>
                      <a:pPr algn="l" fontAlgn="b">
                        <a:buNone/>
                      </a:pPr>
                      <a:r>
                        <a:rPr lang="en-CA" sz="1000" b="0" i="0" u="none" strike="noStrike">
                          <a:solidFill>
                            <a:schemeClr val="bg1"/>
                          </a:solidFill>
                          <a:effectLst/>
                          <a:latin typeface="Calibri" panose="020F0502020204030204" pitchFamily="34" charset="0"/>
                        </a:rPr>
                        <a:t>General Investment Income</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85,750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50,485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49,539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50,000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50,000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50,000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50,000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50,000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6682623"/>
                  </a:ext>
                </a:extLst>
              </a:tr>
              <a:tr h="226732">
                <a:tc>
                  <a:txBody>
                    <a:bodyPr/>
                    <a:lstStyle/>
                    <a:p>
                      <a:pPr algn="l" fontAlgn="b">
                        <a:buNone/>
                      </a:pPr>
                      <a:r>
                        <a:rPr lang="en-CA" sz="1000" b="0" i="0" u="none" strike="noStrike">
                          <a:solidFill>
                            <a:schemeClr val="bg1"/>
                          </a:solidFill>
                          <a:effectLst/>
                          <a:latin typeface="Calibri" panose="020F0502020204030204" pitchFamily="34" charset="0"/>
                        </a:rPr>
                        <a:t>Other Revenue</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5,450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4,807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5,455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4,800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4,800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4,800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4,800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4,800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48982827"/>
                  </a:ext>
                </a:extLst>
              </a:tr>
              <a:tr h="226732">
                <a:tc>
                  <a:txBody>
                    <a:bodyPr/>
                    <a:lstStyle/>
                    <a:p>
                      <a:pPr algn="l" fontAlgn="b">
                        <a:buNone/>
                      </a:pPr>
                      <a:r>
                        <a:rPr lang="en-CA" sz="1000" b="0" i="0" u="none" strike="noStrike">
                          <a:solidFill>
                            <a:schemeClr val="bg1"/>
                          </a:solidFill>
                          <a:effectLst/>
                          <a:latin typeface="Calibri" panose="020F0502020204030204" pitchFamily="34" charset="0"/>
                        </a:rPr>
                        <a:t>Licences, Permits &amp; Fines</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13,310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5,220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5,642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5,170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5,239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5,310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5,382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5,456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35771381"/>
                  </a:ext>
                </a:extLst>
              </a:tr>
              <a:tr h="226732">
                <a:tc>
                  <a:txBody>
                    <a:bodyPr/>
                    <a:lstStyle/>
                    <a:p>
                      <a:pPr algn="l" fontAlgn="b">
                        <a:buNone/>
                      </a:pPr>
                      <a:r>
                        <a:rPr lang="en-CA" sz="1000" b="0" i="0" u="none" strike="noStrike">
                          <a:solidFill>
                            <a:schemeClr val="bg1"/>
                          </a:solidFill>
                          <a:effectLst/>
                          <a:latin typeface="Calibri" panose="020F0502020204030204" pitchFamily="34" charset="0"/>
                        </a:rPr>
                        <a:t>General Operating Grants</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171,500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33,055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60,555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2,500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2,500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2,500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2,500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2,500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61929543"/>
                  </a:ext>
                </a:extLst>
              </a:tr>
              <a:tr h="226732">
                <a:tc>
                  <a:txBody>
                    <a:bodyPr/>
                    <a:lstStyle/>
                    <a:p>
                      <a:pPr algn="l" fontAlgn="b">
                        <a:buNone/>
                      </a:pPr>
                      <a:r>
                        <a:rPr lang="en-GB" sz="1000" b="0" i="0" u="none" strike="noStrike">
                          <a:solidFill>
                            <a:schemeClr val="bg1"/>
                          </a:solidFill>
                          <a:effectLst/>
                          <a:latin typeface="Calibri" panose="020F0502020204030204" pitchFamily="34" charset="0"/>
                        </a:rPr>
                        <a:t>Sale of Service - Recreation Centre</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22,528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9,052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9,773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1,865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1,865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1,865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1,865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1,865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3699784"/>
                  </a:ext>
                </a:extLst>
              </a:tr>
              <a:tr h="226732">
                <a:tc>
                  <a:txBody>
                    <a:bodyPr/>
                    <a:lstStyle/>
                    <a:p>
                      <a:pPr algn="l" fontAlgn="b">
                        <a:buNone/>
                      </a:pPr>
                      <a:r>
                        <a:rPr lang="en-CA" sz="1000" b="0" i="0" u="none" strike="noStrike">
                          <a:solidFill>
                            <a:schemeClr val="bg1"/>
                          </a:solidFill>
                          <a:effectLst/>
                          <a:latin typeface="Calibri" panose="020F0502020204030204" pitchFamily="34" charset="0"/>
                        </a:rPr>
                        <a:t>Donations - Recreation Centre</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13,950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1,793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3,874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4,200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4,284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4,370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4,457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4,546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39325199"/>
                  </a:ext>
                </a:extLst>
              </a:tr>
              <a:tr h="226732">
                <a:tc>
                  <a:txBody>
                    <a:bodyPr/>
                    <a:lstStyle/>
                    <a:p>
                      <a:pPr algn="l" fontAlgn="b">
                        <a:buNone/>
                      </a:pPr>
                      <a:r>
                        <a:rPr lang="en-CA" sz="1000" b="0" i="0" u="none" strike="noStrike">
                          <a:solidFill>
                            <a:schemeClr val="bg1"/>
                          </a:solidFill>
                          <a:effectLst/>
                          <a:latin typeface="Calibri" panose="020F0502020204030204" pitchFamily="34" charset="0"/>
                        </a:rPr>
                        <a:t>Sale of Service - Other</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37,407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20,106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24,950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20,100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20,520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20,953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21,398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21,857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1009407"/>
                  </a:ext>
                </a:extLst>
              </a:tr>
              <a:tr h="226732">
                <a:tc>
                  <a:txBody>
                    <a:bodyPr/>
                    <a:lstStyle/>
                    <a:p>
                      <a:pPr algn="l" fontAlgn="b">
                        <a:buNone/>
                      </a:pPr>
                      <a:r>
                        <a:rPr lang="en-CA" sz="1000" b="0" i="0" u="none" strike="noStrike">
                          <a:solidFill>
                            <a:schemeClr val="bg1"/>
                          </a:solidFill>
                          <a:effectLst/>
                          <a:latin typeface="Calibri" panose="020F0502020204030204" pitchFamily="34" charset="0"/>
                        </a:rPr>
                        <a:t>Fire Rescue Revenue</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5942473"/>
                  </a:ext>
                </a:extLst>
              </a:tr>
              <a:tr h="226732">
                <a:tc>
                  <a:txBody>
                    <a:bodyPr/>
                    <a:lstStyle/>
                    <a:p>
                      <a:pPr algn="l" fontAlgn="b">
                        <a:buNone/>
                      </a:pPr>
                      <a:r>
                        <a:rPr lang="en-CA" sz="1000" b="0" i="0" u="none" strike="noStrike">
                          <a:solidFill>
                            <a:schemeClr val="bg1"/>
                          </a:solidFill>
                          <a:effectLst/>
                          <a:latin typeface="Calibri" panose="020F0502020204030204" pitchFamily="34" charset="0"/>
                        </a:rPr>
                        <a:t>RCMP Rent            </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25,000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23,000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25,000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25,200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25,200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25,200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25,200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25,200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582216"/>
                  </a:ext>
                </a:extLst>
              </a:tr>
              <a:tr h="226732">
                <a:tc>
                  <a:txBody>
                    <a:bodyPr/>
                    <a:lstStyle/>
                    <a:p>
                      <a:pPr algn="l" fontAlgn="b">
                        <a:buNone/>
                      </a:pPr>
                      <a:r>
                        <a:rPr lang="en-CA" sz="1000" b="0" i="0" u="none" strike="noStrike">
                          <a:solidFill>
                            <a:schemeClr val="bg1"/>
                          </a:solidFill>
                          <a:effectLst/>
                          <a:latin typeface="Calibri" panose="020F0502020204030204" pitchFamily="34" charset="0"/>
                        </a:rPr>
                        <a:t>RCMP Maintenance</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9,748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8,936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6,785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12,503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10,965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11,428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11,922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12,450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9208589"/>
                  </a:ext>
                </a:extLst>
              </a:tr>
              <a:tr h="226732">
                <a:tc>
                  <a:txBody>
                    <a:bodyPr/>
                    <a:lstStyle/>
                    <a:p>
                      <a:pPr algn="l" fontAlgn="b">
                        <a:buNone/>
                      </a:pPr>
                      <a:r>
                        <a:rPr lang="en-CA" sz="1000" b="0" i="0" u="none" strike="noStrike">
                          <a:solidFill>
                            <a:schemeClr val="bg1"/>
                          </a:solidFill>
                          <a:effectLst/>
                          <a:latin typeface="Calibri" panose="020F0502020204030204" pitchFamily="34" charset="0"/>
                        </a:rPr>
                        <a:t>Sewer Revenue</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110,539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110,157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112,862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111,402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118,380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125,483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133,012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140,993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61010811"/>
                  </a:ext>
                </a:extLst>
              </a:tr>
              <a:tr h="226732">
                <a:tc>
                  <a:txBody>
                    <a:bodyPr/>
                    <a:lstStyle/>
                    <a:p>
                      <a:pPr algn="l" fontAlgn="b">
                        <a:buNone/>
                      </a:pPr>
                      <a:r>
                        <a:rPr lang="en-CA" sz="1000" b="0" i="0" u="none" strike="noStrike">
                          <a:solidFill>
                            <a:schemeClr val="bg1"/>
                          </a:solidFill>
                          <a:effectLst/>
                          <a:latin typeface="Calibri" panose="020F0502020204030204" pitchFamily="34" charset="0"/>
                        </a:rPr>
                        <a:t>Water Revenue</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201,151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177,634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177,633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209,675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240,025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264,027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290,430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319,473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0254488"/>
                  </a:ext>
                </a:extLst>
              </a:tr>
              <a:tr h="226732">
                <a:tc>
                  <a:txBody>
                    <a:bodyPr/>
                    <a:lstStyle/>
                    <a:p>
                      <a:pPr algn="l" fontAlgn="b">
                        <a:buNone/>
                      </a:pPr>
                      <a:r>
                        <a:rPr lang="en-CA" sz="1000" b="0" i="0" u="none" strike="noStrike">
                          <a:solidFill>
                            <a:schemeClr val="bg1"/>
                          </a:solidFill>
                          <a:effectLst/>
                          <a:latin typeface="Calibri" panose="020F0502020204030204" pitchFamily="34" charset="0"/>
                        </a:rPr>
                        <a:t>Solid Waste Revenue</a:t>
                      </a:r>
                    </a:p>
                  </a:txBody>
                  <a:tcPr marL="7607" marR="7607" marT="7607" marB="3651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58,107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54,328 </a:t>
                      </a:r>
                    </a:p>
                  </a:txBody>
                  <a:tcPr marL="7607" marR="7607" marT="7607" marB="3651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58,494 </a:t>
                      </a:r>
                    </a:p>
                  </a:txBody>
                  <a:tcPr marL="7607" marR="7607" marT="7607" marB="36515"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1" i="0" u="none" strike="noStrike">
                          <a:solidFill>
                            <a:schemeClr val="bg1"/>
                          </a:solidFill>
                          <a:effectLst/>
                          <a:latin typeface="Calibri" panose="020F0502020204030204" pitchFamily="34" charset="0"/>
                        </a:rPr>
                        <a:t>58,107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1" i="0" u="none" strike="noStrike">
                          <a:solidFill>
                            <a:schemeClr val="bg1"/>
                          </a:solidFill>
                          <a:effectLst/>
                          <a:latin typeface="Calibri" panose="020F0502020204030204" pitchFamily="34" charset="0"/>
                        </a:rPr>
                        <a:t>59,175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60,265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61,376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1" i="0" u="none" strike="noStrike">
                          <a:solidFill>
                            <a:schemeClr val="bg1"/>
                          </a:solidFill>
                          <a:effectLst/>
                          <a:latin typeface="Calibri" panose="020F0502020204030204" pitchFamily="34" charset="0"/>
                        </a:rPr>
                        <a:t>62,509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0171455"/>
                  </a:ext>
                </a:extLst>
              </a:tr>
              <a:tr h="226732">
                <a:tc>
                  <a:txBody>
                    <a:bodyPr/>
                    <a:lstStyle/>
                    <a:p>
                      <a:pPr algn="l" fontAlgn="b">
                        <a:buNone/>
                      </a:pPr>
                      <a:r>
                        <a:rPr lang="en-CA" sz="1000" b="1" i="0" u="none" strike="noStrike">
                          <a:solidFill>
                            <a:schemeClr val="bg1"/>
                          </a:solidFill>
                          <a:effectLst/>
                          <a:latin typeface="Calibri" panose="020F0502020204030204" pitchFamily="34" charset="0"/>
                        </a:rPr>
                        <a:t>Total Operating Revenue</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1,852,604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1,523,848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1,605,148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1,790,745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2,076,960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2,052,258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2,151,223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dirty="0">
                          <a:solidFill>
                            <a:schemeClr val="bg1"/>
                          </a:solidFill>
                          <a:effectLst/>
                          <a:latin typeface="Calibri" panose="020F0502020204030204" pitchFamily="34" charset="0"/>
                        </a:rPr>
                        <a:t>2,377,482 </a:t>
                      </a:r>
                    </a:p>
                  </a:txBody>
                  <a:tcPr marL="7607" marR="7607" marT="7607" marB="36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1519043950"/>
                  </a:ext>
                </a:extLst>
              </a:tr>
            </a:tbl>
          </a:graphicData>
        </a:graphic>
      </p:graphicFrame>
    </p:spTree>
    <p:extLst>
      <p:ext uri="{BB962C8B-B14F-4D97-AF65-F5344CB8AC3E}">
        <p14:creationId xmlns:p14="http://schemas.microsoft.com/office/powerpoint/2010/main" val="2326932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DC3D353-5C2A-837A-C99E-E39DEA4ABA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268CD9-7517-416B-7FC5-C998F49C3994}"/>
              </a:ext>
            </a:extLst>
          </p:cNvPr>
          <p:cNvSpPr>
            <a:spLocks noGrp="1"/>
          </p:cNvSpPr>
          <p:nvPr>
            <p:ph type="title"/>
          </p:nvPr>
        </p:nvSpPr>
        <p:spPr>
          <a:xfrm>
            <a:off x="668827" y="-106375"/>
            <a:ext cx="10581064" cy="946884"/>
          </a:xfrm>
        </p:spPr>
        <p:txBody>
          <a:bodyPr/>
          <a:lstStyle/>
          <a:p>
            <a:r>
              <a:rPr lang="en-US" sz="2800" dirty="0"/>
              <a:t>2026-2030 Financial Plan (Operating) – Version 3 Summary</a:t>
            </a:r>
          </a:p>
        </p:txBody>
      </p:sp>
      <p:graphicFrame>
        <p:nvGraphicFramePr>
          <p:cNvPr id="4" name="Table 3">
            <a:extLst>
              <a:ext uri="{FF2B5EF4-FFF2-40B4-BE49-F238E27FC236}">
                <a16:creationId xmlns:a16="http://schemas.microsoft.com/office/drawing/2014/main" id="{CAE643FD-BF04-C037-2824-D4B904E2E4B2}"/>
              </a:ext>
            </a:extLst>
          </p:cNvPr>
          <p:cNvGraphicFramePr>
            <a:graphicFrameLocks noGrp="1"/>
          </p:cNvGraphicFramePr>
          <p:nvPr>
            <p:extLst>
              <p:ext uri="{D42A27DB-BD31-4B8C-83A1-F6EECF244321}">
                <p14:modId xmlns:p14="http://schemas.microsoft.com/office/powerpoint/2010/main" val="2467706019"/>
              </p:ext>
            </p:extLst>
          </p:nvPr>
        </p:nvGraphicFramePr>
        <p:xfrm>
          <a:off x="776377" y="1268083"/>
          <a:ext cx="9810034" cy="4908870"/>
        </p:xfrm>
        <a:graphic>
          <a:graphicData uri="http://schemas.openxmlformats.org/drawingml/2006/table">
            <a:tbl>
              <a:tblPr/>
              <a:tblGrid>
                <a:gridCol w="3767554">
                  <a:extLst>
                    <a:ext uri="{9D8B030D-6E8A-4147-A177-3AD203B41FA5}">
                      <a16:colId xmlns:a16="http://schemas.microsoft.com/office/drawing/2014/main" val="2763479005"/>
                    </a:ext>
                  </a:extLst>
                </a:gridCol>
                <a:gridCol w="755310">
                  <a:extLst>
                    <a:ext uri="{9D8B030D-6E8A-4147-A177-3AD203B41FA5}">
                      <a16:colId xmlns:a16="http://schemas.microsoft.com/office/drawing/2014/main" val="3478421400"/>
                    </a:ext>
                  </a:extLst>
                </a:gridCol>
                <a:gridCol w="755310">
                  <a:extLst>
                    <a:ext uri="{9D8B030D-6E8A-4147-A177-3AD203B41FA5}">
                      <a16:colId xmlns:a16="http://schemas.microsoft.com/office/drawing/2014/main" val="3612694532"/>
                    </a:ext>
                  </a:extLst>
                </a:gridCol>
                <a:gridCol w="755310">
                  <a:extLst>
                    <a:ext uri="{9D8B030D-6E8A-4147-A177-3AD203B41FA5}">
                      <a16:colId xmlns:a16="http://schemas.microsoft.com/office/drawing/2014/main" val="2406227655"/>
                    </a:ext>
                  </a:extLst>
                </a:gridCol>
                <a:gridCol w="755310">
                  <a:extLst>
                    <a:ext uri="{9D8B030D-6E8A-4147-A177-3AD203B41FA5}">
                      <a16:colId xmlns:a16="http://schemas.microsoft.com/office/drawing/2014/main" val="1518321598"/>
                    </a:ext>
                  </a:extLst>
                </a:gridCol>
                <a:gridCol w="755310">
                  <a:extLst>
                    <a:ext uri="{9D8B030D-6E8A-4147-A177-3AD203B41FA5}">
                      <a16:colId xmlns:a16="http://schemas.microsoft.com/office/drawing/2014/main" val="1208958680"/>
                    </a:ext>
                  </a:extLst>
                </a:gridCol>
                <a:gridCol w="755310">
                  <a:extLst>
                    <a:ext uri="{9D8B030D-6E8A-4147-A177-3AD203B41FA5}">
                      <a16:colId xmlns:a16="http://schemas.microsoft.com/office/drawing/2014/main" val="2327403018"/>
                    </a:ext>
                  </a:extLst>
                </a:gridCol>
                <a:gridCol w="755310">
                  <a:extLst>
                    <a:ext uri="{9D8B030D-6E8A-4147-A177-3AD203B41FA5}">
                      <a16:colId xmlns:a16="http://schemas.microsoft.com/office/drawing/2014/main" val="2348674842"/>
                    </a:ext>
                  </a:extLst>
                </a:gridCol>
                <a:gridCol w="755310">
                  <a:extLst>
                    <a:ext uri="{9D8B030D-6E8A-4147-A177-3AD203B41FA5}">
                      <a16:colId xmlns:a16="http://schemas.microsoft.com/office/drawing/2014/main" val="1650217921"/>
                    </a:ext>
                  </a:extLst>
                </a:gridCol>
              </a:tblGrid>
              <a:tr h="439038">
                <a:tc>
                  <a:txBody>
                    <a:bodyPr/>
                    <a:lstStyle/>
                    <a:p>
                      <a:pPr algn="l" fontAlgn="b">
                        <a:buNone/>
                      </a:pPr>
                      <a:r>
                        <a:rPr lang="en-CA" sz="1500" b="1" i="0" u="none" strike="noStrike">
                          <a:solidFill>
                            <a:schemeClr val="bg1"/>
                          </a:solidFill>
                          <a:effectLst/>
                          <a:latin typeface="Calibri" panose="020F0502020204030204" pitchFamily="34" charset="0"/>
                        </a:rPr>
                        <a:t>V1 Summary</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100" b="1" i="0" u="none" strike="noStrike">
                          <a:solidFill>
                            <a:schemeClr val="bg1"/>
                          </a:solidFill>
                          <a:effectLst/>
                          <a:latin typeface="Calibri" panose="020F0502020204030204" pitchFamily="34" charset="0"/>
                        </a:rPr>
                        <a:t>2025  Budget</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100" b="1" i="0" u="none" strike="noStrike">
                          <a:solidFill>
                            <a:schemeClr val="bg1"/>
                          </a:solidFill>
                          <a:effectLst/>
                          <a:latin typeface="Calibri" panose="020F0502020204030204" pitchFamily="34" charset="0"/>
                        </a:rPr>
                        <a:t>2025 Actual</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100" b="1" i="0" u="none" strike="noStrike">
                          <a:solidFill>
                            <a:schemeClr val="bg1"/>
                          </a:solidFill>
                          <a:effectLst/>
                          <a:latin typeface="Calibri" panose="020F0502020204030204" pitchFamily="34" charset="0"/>
                        </a:rPr>
                        <a:t>2025 Projection</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100" b="1" i="0" u="none" strike="noStrike">
                          <a:solidFill>
                            <a:schemeClr val="bg1"/>
                          </a:solidFill>
                          <a:effectLst/>
                          <a:latin typeface="Calibri" panose="020F0502020204030204" pitchFamily="34" charset="0"/>
                        </a:rPr>
                        <a:t>2026  Budget</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100" b="1" i="0" u="none" strike="noStrike">
                          <a:solidFill>
                            <a:schemeClr val="bg1"/>
                          </a:solidFill>
                          <a:effectLst/>
                          <a:latin typeface="Calibri" panose="020F0502020204030204" pitchFamily="34" charset="0"/>
                        </a:rPr>
                        <a:t>2027 Budget</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100" b="1" i="0" u="none" strike="noStrike">
                          <a:solidFill>
                            <a:schemeClr val="bg1"/>
                          </a:solidFill>
                          <a:effectLst/>
                          <a:latin typeface="Calibri" panose="020F0502020204030204" pitchFamily="34" charset="0"/>
                        </a:rPr>
                        <a:t>2028 Budget</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100" b="1" i="0" u="none" strike="noStrike">
                          <a:solidFill>
                            <a:schemeClr val="bg1"/>
                          </a:solidFill>
                          <a:effectLst/>
                          <a:latin typeface="Calibri" panose="020F0502020204030204" pitchFamily="34" charset="0"/>
                        </a:rPr>
                        <a:t>2029 Budget</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100" b="1" i="0" u="none" strike="noStrike">
                          <a:solidFill>
                            <a:schemeClr val="bg1"/>
                          </a:solidFill>
                          <a:effectLst/>
                          <a:latin typeface="Calibri" panose="020F0502020204030204" pitchFamily="34" charset="0"/>
                        </a:rPr>
                        <a:t>2030 Budget</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21670034"/>
                  </a:ext>
                </a:extLst>
              </a:tr>
              <a:tr h="248324">
                <a:tc>
                  <a:txBody>
                    <a:bodyPr/>
                    <a:lstStyle/>
                    <a:p>
                      <a:pPr algn="l" fontAlgn="b">
                        <a:buNone/>
                      </a:pPr>
                      <a:r>
                        <a:rPr lang="en-CA" sz="1100" b="1" i="0" u="none" strike="noStrike">
                          <a:solidFill>
                            <a:schemeClr val="bg1"/>
                          </a:solidFill>
                          <a:effectLst/>
                          <a:latin typeface="Calibri" panose="020F0502020204030204" pitchFamily="34" charset="0"/>
                        </a:rPr>
                        <a:t>OPERATING EXPENDITURES</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0" u="none" strike="noStrike">
                        <a:solidFill>
                          <a:schemeClr val="bg1"/>
                        </a:solidFill>
                        <a:effectLst/>
                        <a:latin typeface="Calibri" panose="020F0502020204030204" pitchFamily="34" charset="0"/>
                      </a:endParaRP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0" u="none" strike="noStrike">
                        <a:solidFill>
                          <a:schemeClr val="bg1"/>
                        </a:solidFill>
                        <a:effectLst/>
                        <a:latin typeface="Calibri" panose="020F0502020204030204" pitchFamily="34" charset="0"/>
                      </a:endParaRP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0" u="none" strike="noStrike">
                        <a:solidFill>
                          <a:schemeClr val="bg1"/>
                        </a:solidFill>
                        <a:effectLst/>
                        <a:latin typeface="Calibri" panose="020F0502020204030204" pitchFamily="34" charset="0"/>
                      </a:endParaRP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100" b="0" i="0" u="none" strike="noStrike">
                        <a:solidFill>
                          <a:schemeClr val="bg1"/>
                        </a:solidFill>
                        <a:effectLst/>
                        <a:latin typeface="Calibri" panose="020F0502020204030204" pitchFamily="34" charset="0"/>
                      </a:endParaRP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100" b="0" i="0" u="none" strike="noStrike">
                        <a:solidFill>
                          <a:schemeClr val="bg1"/>
                        </a:solidFill>
                        <a:effectLst/>
                        <a:latin typeface="Calibri" panose="020F0502020204030204" pitchFamily="34" charset="0"/>
                      </a:endParaRP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0" u="none" strike="noStrike">
                        <a:solidFill>
                          <a:schemeClr val="bg1"/>
                        </a:solidFill>
                        <a:effectLst/>
                        <a:latin typeface="Calibri" panose="020F0502020204030204" pitchFamily="34" charset="0"/>
                      </a:endParaRP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0" u="none" strike="noStrike">
                        <a:solidFill>
                          <a:schemeClr val="bg1"/>
                        </a:solidFill>
                        <a:effectLst/>
                        <a:latin typeface="Calibri" panose="020F0502020204030204" pitchFamily="34" charset="0"/>
                      </a:endParaRP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0" u="none" strike="noStrike">
                        <a:solidFill>
                          <a:schemeClr val="bg1"/>
                        </a:solidFill>
                        <a:effectLst/>
                        <a:latin typeface="Calibri" panose="020F0502020204030204" pitchFamily="34" charset="0"/>
                      </a:endParaRP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95913365"/>
                  </a:ext>
                </a:extLst>
              </a:tr>
              <a:tr h="248324">
                <a:tc>
                  <a:txBody>
                    <a:bodyPr/>
                    <a:lstStyle/>
                    <a:p>
                      <a:pPr algn="l" fontAlgn="b">
                        <a:buNone/>
                      </a:pPr>
                      <a:r>
                        <a:rPr lang="en-CA" sz="1100" b="0" i="0" u="none" strike="noStrike">
                          <a:solidFill>
                            <a:schemeClr val="bg1"/>
                          </a:solidFill>
                          <a:effectLst/>
                          <a:latin typeface="Calibri" panose="020F0502020204030204" pitchFamily="34" charset="0"/>
                        </a:rPr>
                        <a:t>Legislative Services</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57,400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53,044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57,216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72,200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86,025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89,094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92,296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95,639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29252142"/>
                  </a:ext>
                </a:extLst>
              </a:tr>
              <a:tr h="248324">
                <a:tc>
                  <a:txBody>
                    <a:bodyPr/>
                    <a:lstStyle/>
                    <a:p>
                      <a:pPr algn="l" fontAlgn="b">
                        <a:buNone/>
                      </a:pPr>
                      <a:r>
                        <a:rPr lang="en-CA" sz="1100" b="0" i="0" u="none" strike="noStrike">
                          <a:solidFill>
                            <a:schemeClr val="bg1"/>
                          </a:solidFill>
                          <a:effectLst/>
                          <a:latin typeface="Calibri" panose="020F0502020204030204" pitchFamily="34" charset="0"/>
                        </a:rPr>
                        <a:t>Administration</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659,540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804,647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906,851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830,485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769,624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781,829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794,449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807,503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5288764"/>
                  </a:ext>
                </a:extLst>
              </a:tr>
              <a:tr h="248324">
                <a:tc>
                  <a:txBody>
                    <a:bodyPr/>
                    <a:lstStyle/>
                    <a:p>
                      <a:pPr algn="l" fontAlgn="b">
                        <a:buNone/>
                      </a:pPr>
                      <a:r>
                        <a:rPr lang="en-CA" sz="1100" b="0" i="0" u="none" strike="noStrike">
                          <a:solidFill>
                            <a:schemeClr val="bg1"/>
                          </a:solidFill>
                          <a:effectLst/>
                          <a:latin typeface="Calibri" panose="020F0502020204030204" pitchFamily="34" charset="0"/>
                        </a:rPr>
                        <a:t>Election</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0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0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0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10,090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4,000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4,000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4,000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12,000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4541015"/>
                  </a:ext>
                </a:extLst>
              </a:tr>
              <a:tr h="248324">
                <a:tc>
                  <a:txBody>
                    <a:bodyPr/>
                    <a:lstStyle/>
                    <a:p>
                      <a:pPr algn="l" fontAlgn="b">
                        <a:buNone/>
                      </a:pPr>
                      <a:r>
                        <a:rPr lang="en-CA" sz="1100" b="0" i="0" u="none" strike="noStrike">
                          <a:solidFill>
                            <a:schemeClr val="bg1"/>
                          </a:solidFill>
                          <a:effectLst/>
                          <a:latin typeface="Calibri" panose="020F0502020204030204" pitchFamily="34" charset="0"/>
                        </a:rPr>
                        <a:t>Recreation Centre</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231,102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129,666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130,267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77,643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82,441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85,636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89,046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92,689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86796299"/>
                  </a:ext>
                </a:extLst>
              </a:tr>
              <a:tr h="248324">
                <a:tc>
                  <a:txBody>
                    <a:bodyPr/>
                    <a:lstStyle/>
                    <a:p>
                      <a:pPr algn="l" fontAlgn="b">
                        <a:buNone/>
                      </a:pPr>
                      <a:r>
                        <a:rPr lang="en-CA" sz="1100" b="0" i="0" u="none" strike="noStrike">
                          <a:solidFill>
                            <a:schemeClr val="bg1"/>
                          </a:solidFill>
                          <a:effectLst/>
                          <a:latin typeface="Calibri" panose="020F0502020204030204" pitchFamily="34" charset="0"/>
                        </a:rPr>
                        <a:t>Parks</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43,216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26,989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30,076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48,374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54,930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55,882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56,862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57,874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84931037"/>
                  </a:ext>
                </a:extLst>
              </a:tr>
              <a:tr h="248324">
                <a:tc>
                  <a:txBody>
                    <a:bodyPr/>
                    <a:lstStyle/>
                    <a:p>
                      <a:pPr algn="l" fontAlgn="b">
                        <a:buNone/>
                      </a:pPr>
                      <a:r>
                        <a:rPr lang="en-CA" sz="1100" b="0" i="0" u="none" strike="noStrike">
                          <a:solidFill>
                            <a:schemeClr val="bg1"/>
                          </a:solidFill>
                          <a:effectLst/>
                          <a:latin typeface="Calibri" panose="020F0502020204030204" pitchFamily="34" charset="0"/>
                        </a:rPr>
                        <a:t>Public Works</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107,791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79,865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92,626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121,893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163,353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166,688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170,129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173,682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0258780"/>
                  </a:ext>
                </a:extLst>
              </a:tr>
              <a:tr h="248324">
                <a:tc>
                  <a:txBody>
                    <a:bodyPr/>
                    <a:lstStyle/>
                    <a:p>
                      <a:pPr algn="l" fontAlgn="b">
                        <a:buNone/>
                      </a:pPr>
                      <a:r>
                        <a:rPr lang="en-CA" sz="1100" b="0" i="0" u="none" strike="noStrike">
                          <a:solidFill>
                            <a:schemeClr val="bg1"/>
                          </a:solidFill>
                          <a:effectLst/>
                          <a:latin typeface="Calibri" panose="020F0502020204030204" pitchFamily="34" charset="0"/>
                        </a:rPr>
                        <a:t>Roads</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47,620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27,986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35,533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46,027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47,726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48,361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49,008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49,668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05620273"/>
                  </a:ext>
                </a:extLst>
              </a:tr>
              <a:tr h="248324">
                <a:tc>
                  <a:txBody>
                    <a:bodyPr/>
                    <a:lstStyle/>
                    <a:p>
                      <a:pPr algn="l" fontAlgn="b">
                        <a:buNone/>
                      </a:pPr>
                      <a:r>
                        <a:rPr lang="en-CA" sz="1100" b="0" i="0" u="none" strike="noStrike">
                          <a:solidFill>
                            <a:schemeClr val="bg1"/>
                          </a:solidFill>
                          <a:effectLst/>
                          <a:latin typeface="Calibri" panose="020F0502020204030204" pitchFamily="34" charset="0"/>
                        </a:rPr>
                        <a:t>Drainage</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15,461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3,464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4,900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9,691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15,374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15,481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15,591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15,703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84661681"/>
                  </a:ext>
                </a:extLst>
              </a:tr>
              <a:tr h="248324">
                <a:tc>
                  <a:txBody>
                    <a:bodyPr/>
                    <a:lstStyle/>
                    <a:p>
                      <a:pPr algn="l" fontAlgn="b">
                        <a:buNone/>
                      </a:pPr>
                      <a:r>
                        <a:rPr lang="en-CA" sz="1100" b="0" i="0" u="none" strike="noStrike">
                          <a:solidFill>
                            <a:schemeClr val="bg1"/>
                          </a:solidFill>
                          <a:effectLst/>
                          <a:latin typeface="Calibri" panose="020F0502020204030204" pitchFamily="34" charset="0"/>
                        </a:rPr>
                        <a:t>Planning</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32,950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41,718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43,900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42,224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42,248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42,273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42,299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42,325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4861341"/>
                  </a:ext>
                </a:extLst>
              </a:tr>
              <a:tr h="248324">
                <a:tc>
                  <a:txBody>
                    <a:bodyPr/>
                    <a:lstStyle/>
                    <a:p>
                      <a:pPr algn="l" fontAlgn="b">
                        <a:buNone/>
                      </a:pPr>
                      <a:r>
                        <a:rPr lang="en-CA" sz="1100" b="0" i="0" u="none" strike="noStrike">
                          <a:solidFill>
                            <a:schemeClr val="bg1"/>
                          </a:solidFill>
                          <a:effectLst/>
                          <a:latin typeface="Calibri" panose="020F0502020204030204" pitchFamily="34" charset="0"/>
                        </a:rPr>
                        <a:t>Police</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10,492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6,508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6,785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12,503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10,965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11,428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11,922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12,450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660634"/>
                  </a:ext>
                </a:extLst>
              </a:tr>
              <a:tr h="248324">
                <a:tc>
                  <a:txBody>
                    <a:bodyPr/>
                    <a:lstStyle/>
                    <a:p>
                      <a:pPr algn="l" fontAlgn="b">
                        <a:buNone/>
                      </a:pPr>
                      <a:r>
                        <a:rPr lang="en-CA" sz="1100" b="0" i="0" u="none" strike="noStrike">
                          <a:solidFill>
                            <a:schemeClr val="bg1"/>
                          </a:solidFill>
                          <a:effectLst/>
                          <a:latin typeface="Calibri" panose="020F0502020204030204" pitchFamily="34" charset="0"/>
                        </a:rPr>
                        <a:t>Emergency</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9,218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1,286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1,286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2,810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2,876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2,944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3,016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3,092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74371783"/>
                  </a:ext>
                </a:extLst>
              </a:tr>
              <a:tr h="248324">
                <a:tc>
                  <a:txBody>
                    <a:bodyPr/>
                    <a:lstStyle/>
                    <a:p>
                      <a:pPr algn="l" fontAlgn="b">
                        <a:buNone/>
                      </a:pPr>
                      <a:r>
                        <a:rPr lang="en-CA" sz="1100" b="0" i="0" u="none" strike="noStrike">
                          <a:solidFill>
                            <a:schemeClr val="bg1"/>
                          </a:solidFill>
                          <a:effectLst/>
                          <a:latin typeface="Calibri" panose="020F0502020204030204" pitchFamily="34" charset="0"/>
                        </a:rPr>
                        <a:t>Health Clinic</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1,000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583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350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1,725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1,745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1,764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1,785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1,805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5041241"/>
                  </a:ext>
                </a:extLst>
              </a:tr>
              <a:tr h="248324">
                <a:tc>
                  <a:txBody>
                    <a:bodyPr/>
                    <a:lstStyle/>
                    <a:p>
                      <a:pPr algn="l" fontAlgn="b">
                        <a:buNone/>
                      </a:pPr>
                      <a:r>
                        <a:rPr lang="en-CA" sz="1100" b="0" i="0" u="none" strike="noStrike">
                          <a:solidFill>
                            <a:schemeClr val="bg1"/>
                          </a:solidFill>
                          <a:effectLst/>
                          <a:latin typeface="Calibri" panose="020F0502020204030204" pitchFamily="34" charset="0"/>
                        </a:rPr>
                        <a:t>Solid Waste </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52,100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40,235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47,810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54,345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55,370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56,415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57,482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58,569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84699918"/>
                  </a:ext>
                </a:extLst>
              </a:tr>
              <a:tr h="248324">
                <a:tc>
                  <a:txBody>
                    <a:bodyPr/>
                    <a:lstStyle/>
                    <a:p>
                      <a:pPr algn="l" fontAlgn="b">
                        <a:buNone/>
                      </a:pPr>
                      <a:r>
                        <a:rPr lang="en-CA" sz="1100" b="0" i="0" u="none" strike="noStrike">
                          <a:solidFill>
                            <a:schemeClr val="bg1"/>
                          </a:solidFill>
                          <a:effectLst/>
                          <a:latin typeface="Calibri" panose="020F0502020204030204" pitchFamily="34" charset="0"/>
                        </a:rPr>
                        <a:t>Sewer Operations</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109,118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87,038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122,548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116,360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126,790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129,083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131,458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133,918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3602902"/>
                  </a:ext>
                </a:extLst>
              </a:tr>
              <a:tr h="248324">
                <a:tc>
                  <a:txBody>
                    <a:bodyPr/>
                    <a:lstStyle/>
                    <a:p>
                      <a:pPr algn="l" fontAlgn="b">
                        <a:buNone/>
                      </a:pPr>
                      <a:r>
                        <a:rPr lang="en-CA" sz="1100" b="0" i="0" u="none" strike="noStrike">
                          <a:solidFill>
                            <a:schemeClr val="bg1"/>
                          </a:solidFill>
                          <a:effectLst/>
                          <a:latin typeface="Calibri" panose="020F0502020204030204" pitchFamily="34" charset="0"/>
                        </a:rPr>
                        <a:t>Water Operations</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199,851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166,232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223,402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100" b="1" i="0" u="none" strike="noStrike">
                          <a:solidFill>
                            <a:schemeClr val="bg1"/>
                          </a:solidFill>
                          <a:effectLst/>
                          <a:latin typeface="Calibri" panose="020F0502020204030204" pitchFamily="34" charset="0"/>
                        </a:rPr>
                        <a:t>227,626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100" b="1" i="0" u="none" strike="noStrike">
                          <a:solidFill>
                            <a:schemeClr val="bg1"/>
                          </a:solidFill>
                          <a:effectLst/>
                          <a:latin typeface="Calibri" panose="020F0502020204030204" pitchFamily="34" charset="0"/>
                        </a:rPr>
                        <a:t>265,451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270,315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275,360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100" b="1" i="0" u="none" strike="noStrike">
                          <a:solidFill>
                            <a:schemeClr val="bg1"/>
                          </a:solidFill>
                          <a:effectLst/>
                          <a:latin typeface="Calibri" panose="020F0502020204030204" pitchFamily="34" charset="0"/>
                        </a:rPr>
                        <a:t>280,598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39791296"/>
                  </a:ext>
                </a:extLst>
              </a:tr>
              <a:tr h="248324">
                <a:tc>
                  <a:txBody>
                    <a:bodyPr/>
                    <a:lstStyle/>
                    <a:p>
                      <a:pPr algn="l" fontAlgn="b">
                        <a:buNone/>
                      </a:pPr>
                      <a:r>
                        <a:rPr lang="en-CA" sz="1100" b="1" i="0" u="none" strike="noStrike">
                          <a:solidFill>
                            <a:schemeClr val="bg1"/>
                          </a:solidFill>
                          <a:effectLst/>
                          <a:latin typeface="Calibri" panose="020F0502020204030204" pitchFamily="34" charset="0"/>
                        </a:rPr>
                        <a:t>Total Departmental Expenditures</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100" b="1" i="0" u="none" strike="noStrike">
                          <a:solidFill>
                            <a:schemeClr val="bg1"/>
                          </a:solidFill>
                          <a:effectLst/>
                          <a:latin typeface="Calibri" panose="020F0502020204030204" pitchFamily="34" charset="0"/>
                        </a:rPr>
                        <a:t>1,620,859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100" b="1" i="0" u="none" strike="noStrike">
                          <a:solidFill>
                            <a:schemeClr val="bg1"/>
                          </a:solidFill>
                          <a:effectLst/>
                          <a:latin typeface="Calibri" panose="020F0502020204030204" pitchFamily="34" charset="0"/>
                        </a:rPr>
                        <a:t>1,472,781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100" b="1" i="0" u="none" strike="noStrike">
                          <a:solidFill>
                            <a:schemeClr val="bg1"/>
                          </a:solidFill>
                          <a:effectLst/>
                          <a:latin typeface="Calibri" panose="020F0502020204030204" pitchFamily="34" charset="0"/>
                        </a:rPr>
                        <a:t>1,705,900 </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100" b="1" i="0" u="none" strike="noStrike">
                          <a:solidFill>
                            <a:schemeClr val="bg1"/>
                          </a:solidFill>
                          <a:effectLst/>
                          <a:latin typeface="Calibri" panose="020F0502020204030204" pitchFamily="34" charset="0"/>
                        </a:rPr>
                        <a:t>1,679,095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100" b="1" i="0" u="none" strike="noStrike">
                          <a:solidFill>
                            <a:schemeClr val="bg1"/>
                          </a:solidFill>
                          <a:effectLst/>
                          <a:latin typeface="Calibri" panose="020F0502020204030204" pitchFamily="34" charset="0"/>
                        </a:rPr>
                        <a:t>1,734,119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100" b="1" i="0" u="none" strike="noStrike">
                          <a:solidFill>
                            <a:schemeClr val="bg1"/>
                          </a:solidFill>
                          <a:effectLst/>
                          <a:latin typeface="Calibri" panose="020F0502020204030204" pitchFamily="34" charset="0"/>
                        </a:rPr>
                        <a:t>1,766,501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100" b="1" i="0" u="none" strike="noStrike">
                          <a:solidFill>
                            <a:schemeClr val="bg1"/>
                          </a:solidFill>
                          <a:effectLst/>
                          <a:latin typeface="Calibri" panose="020F0502020204030204" pitchFamily="34" charset="0"/>
                        </a:rPr>
                        <a:t>1,800,116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100" b="1" i="0" u="none" strike="noStrike">
                          <a:solidFill>
                            <a:schemeClr val="bg1"/>
                          </a:solidFill>
                          <a:effectLst/>
                          <a:latin typeface="Calibri" panose="020F0502020204030204" pitchFamily="34" charset="0"/>
                        </a:rPr>
                        <a:t>1,843,037 </a:t>
                      </a:r>
                    </a:p>
                  </a:txBody>
                  <a:tcPr marL="8805" marR="8805" marT="8805" marB="42263"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43941762"/>
                  </a:ext>
                </a:extLst>
              </a:tr>
              <a:tr h="248324">
                <a:tc>
                  <a:txBody>
                    <a:bodyPr/>
                    <a:lstStyle/>
                    <a:p>
                      <a:pPr algn="l" fontAlgn="b">
                        <a:buNone/>
                      </a:pPr>
                      <a:r>
                        <a:rPr lang="en-GB" sz="1100" b="1" i="0" u="none" strike="noStrike">
                          <a:solidFill>
                            <a:schemeClr val="bg1"/>
                          </a:solidFill>
                          <a:effectLst/>
                          <a:latin typeface="Calibri" panose="020F0502020204030204" pitchFamily="34" charset="0"/>
                        </a:rPr>
                        <a:t>Surplus/(Deficit) Before Amortization &amp; Reserve Transfers</a:t>
                      </a:r>
                    </a:p>
                  </a:txBody>
                  <a:tcPr marL="8805" marR="8805" marT="8805" marB="4226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100" b="1" i="0" u="none" strike="noStrike">
                          <a:solidFill>
                            <a:schemeClr val="bg1"/>
                          </a:solidFill>
                          <a:effectLst/>
                          <a:latin typeface="Calibri" panose="020F0502020204030204" pitchFamily="34" charset="0"/>
                        </a:rPr>
                        <a:t>231,745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100" b="1" i="0" u="none" strike="noStrike">
                          <a:solidFill>
                            <a:schemeClr val="bg1"/>
                          </a:solidFill>
                          <a:effectLst/>
                          <a:latin typeface="Calibri" panose="020F0502020204030204" pitchFamily="34" charset="0"/>
                        </a:rPr>
                        <a:t> 51,066 </a:t>
                      </a:r>
                    </a:p>
                  </a:txBody>
                  <a:tcPr marL="8805" marR="8805" marT="8805" marB="42263"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100" b="1" i="0" u="none" strike="noStrike">
                          <a:solidFill>
                            <a:schemeClr val="bg1"/>
                          </a:solidFill>
                          <a:effectLst/>
                          <a:latin typeface="Calibri" panose="020F0502020204030204" pitchFamily="34" charset="0"/>
                        </a:rPr>
                        <a:t> (100,752)</a:t>
                      </a:r>
                    </a:p>
                  </a:txBody>
                  <a:tcPr marL="8805" marR="8805" marT="8805" marB="4226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100" b="1" i="0" u="none" strike="noStrike">
                          <a:solidFill>
                            <a:schemeClr val="bg1"/>
                          </a:solidFill>
                          <a:effectLst/>
                          <a:latin typeface="Calibri" panose="020F0502020204030204" pitchFamily="34" charset="0"/>
                        </a:rPr>
                        <a:t>111,650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100" b="1" i="0" u="none" strike="noStrike">
                          <a:solidFill>
                            <a:schemeClr val="bg1"/>
                          </a:solidFill>
                          <a:effectLst/>
                          <a:latin typeface="Calibri" panose="020F0502020204030204" pitchFamily="34" charset="0"/>
                        </a:rPr>
                        <a:t> 342,842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100" b="1" i="0" u="none" strike="noStrike">
                          <a:solidFill>
                            <a:schemeClr val="bg1"/>
                          </a:solidFill>
                          <a:effectLst/>
                          <a:latin typeface="Calibri" panose="020F0502020204030204" pitchFamily="34" charset="0"/>
                        </a:rPr>
                        <a:t> 285,757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100" b="1" i="0" u="none" strike="noStrike">
                          <a:solidFill>
                            <a:schemeClr val="bg1"/>
                          </a:solidFill>
                          <a:effectLst/>
                          <a:latin typeface="Calibri" panose="020F0502020204030204" pitchFamily="34" charset="0"/>
                        </a:rPr>
                        <a:t> 351,107 </a:t>
                      </a:r>
                    </a:p>
                  </a:txBody>
                  <a:tcPr marL="8805" marR="8805" marT="8805" marB="4226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100" b="1" i="0" u="none" strike="noStrike" dirty="0">
                          <a:solidFill>
                            <a:schemeClr val="bg1"/>
                          </a:solidFill>
                          <a:effectLst/>
                          <a:latin typeface="Calibri" panose="020F0502020204030204" pitchFamily="34" charset="0"/>
                        </a:rPr>
                        <a:t> 534,445 </a:t>
                      </a:r>
                    </a:p>
                  </a:txBody>
                  <a:tcPr marL="8805" marR="8805" marT="8805" marB="42263"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4026320612"/>
                  </a:ext>
                </a:extLst>
              </a:tr>
            </a:tbl>
          </a:graphicData>
        </a:graphic>
      </p:graphicFrame>
    </p:spTree>
    <p:extLst>
      <p:ext uri="{BB962C8B-B14F-4D97-AF65-F5344CB8AC3E}">
        <p14:creationId xmlns:p14="http://schemas.microsoft.com/office/powerpoint/2010/main" val="3320365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0804DFB-E4CB-2A9B-56B8-8D4E759DDE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78358A-4376-44F0-4922-2BBDB61B2DA4}"/>
              </a:ext>
            </a:extLst>
          </p:cNvPr>
          <p:cNvSpPr>
            <a:spLocks noGrp="1"/>
          </p:cNvSpPr>
          <p:nvPr>
            <p:ph type="title"/>
          </p:nvPr>
        </p:nvSpPr>
        <p:spPr>
          <a:xfrm>
            <a:off x="668827" y="-106375"/>
            <a:ext cx="10581064" cy="946884"/>
          </a:xfrm>
        </p:spPr>
        <p:txBody>
          <a:bodyPr/>
          <a:lstStyle/>
          <a:p>
            <a:r>
              <a:rPr lang="en-US" sz="2800" dirty="0"/>
              <a:t>2026-2030 Financial Plan (Operating) – Version 3 Summary</a:t>
            </a:r>
          </a:p>
        </p:txBody>
      </p:sp>
      <p:graphicFrame>
        <p:nvGraphicFramePr>
          <p:cNvPr id="4" name="Table 3">
            <a:extLst>
              <a:ext uri="{FF2B5EF4-FFF2-40B4-BE49-F238E27FC236}">
                <a16:creationId xmlns:a16="http://schemas.microsoft.com/office/drawing/2014/main" id="{3490477B-BD11-9E79-7C15-14229ABD537B}"/>
              </a:ext>
            </a:extLst>
          </p:cNvPr>
          <p:cNvGraphicFramePr>
            <a:graphicFrameLocks noGrp="1"/>
          </p:cNvGraphicFramePr>
          <p:nvPr>
            <p:extLst>
              <p:ext uri="{D42A27DB-BD31-4B8C-83A1-F6EECF244321}">
                <p14:modId xmlns:p14="http://schemas.microsoft.com/office/powerpoint/2010/main" val="4168488200"/>
              </p:ext>
            </p:extLst>
          </p:nvPr>
        </p:nvGraphicFramePr>
        <p:xfrm>
          <a:off x="785005" y="1095556"/>
          <a:ext cx="9428673" cy="5178534"/>
        </p:xfrm>
        <a:graphic>
          <a:graphicData uri="http://schemas.openxmlformats.org/drawingml/2006/table">
            <a:tbl>
              <a:tblPr/>
              <a:tblGrid>
                <a:gridCol w="3621089">
                  <a:extLst>
                    <a:ext uri="{9D8B030D-6E8A-4147-A177-3AD203B41FA5}">
                      <a16:colId xmlns:a16="http://schemas.microsoft.com/office/drawing/2014/main" val="1879899439"/>
                    </a:ext>
                  </a:extLst>
                </a:gridCol>
                <a:gridCol w="725948">
                  <a:extLst>
                    <a:ext uri="{9D8B030D-6E8A-4147-A177-3AD203B41FA5}">
                      <a16:colId xmlns:a16="http://schemas.microsoft.com/office/drawing/2014/main" val="2349346984"/>
                    </a:ext>
                  </a:extLst>
                </a:gridCol>
                <a:gridCol w="725948">
                  <a:extLst>
                    <a:ext uri="{9D8B030D-6E8A-4147-A177-3AD203B41FA5}">
                      <a16:colId xmlns:a16="http://schemas.microsoft.com/office/drawing/2014/main" val="1201484243"/>
                    </a:ext>
                  </a:extLst>
                </a:gridCol>
                <a:gridCol w="725948">
                  <a:extLst>
                    <a:ext uri="{9D8B030D-6E8A-4147-A177-3AD203B41FA5}">
                      <a16:colId xmlns:a16="http://schemas.microsoft.com/office/drawing/2014/main" val="3343198750"/>
                    </a:ext>
                  </a:extLst>
                </a:gridCol>
                <a:gridCol w="725948">
                  <a:extLst>
                    <a:ext uri="{9D8B030D-6E8A-4147-A177-3AD203B41FA5}">
                      <a16:colId xmlns:a16="http://schemas.microsoft.com/office/drawing/2014/main" val="439845914"/>
                    </a:ext>
                  </a:extLst>
                </a:gridCol>
                <a:gridCol w="725948">
                  <a:extLst>
                    <a:ext uri="{9D8B030D-6E8A-4147-A177-3AD203B41FA5}">
                      <a16:colId xmlns:a16="http://schemas.microsoft.com/office/drawing/2014/main" val="3790180997"/>
                    </a:ext>
                  </a:extLst>
                </a:gridCol>
                <a:gridCol w="725948">
                  <a:extLst>
                    <a:ext uri="{9D8B030D-6E8A-4147-A177-3AD203B41FA5}">
                      <a16:colId xmlns:a16="http://schemas.microsoft.com/office/drawing/2014/main" val="3533729240"/>
                    </a:ext>
                  </a:extLst>
                </a:gridCol>
                <a:gridCol w="725948">
                  <a:extLst>
                    <a:ext uri="{9D8B030D-6E8A-4147-A177-3AD203B41FA5}">
                      <a16:colId xmlns:a16="http://schemas.microsoft.com/office/drawing/2014/main" val="4228042976"/>
                    </a:ext>
                  </a:extLst>
                </a:gridCol>
                <a:gridCol w="725948">
                  <a:extLst>
                    <a:ext uri="{9D8B030D-6E8A-4147-A177-3AD203B41FA5}">
                      <a16:colId xmlns:a16="http://schemas.microsoft.com/office/drawing/2014/main" val="3852334280"/>
                    </a:ext>
                  </a:extLst>
                </a:gridCol>
              </a:tblGrid>
              <a:tr h="357150">
                <a:tc>
                  <a:txBody>
                    <a:bodyPr/>
                    <a:lstStyle/>
                    <a:p>
                      <a:pPr algn="l" fontAlgn="b">
                        <a:buNone/>
                      </a:pPr>
                      <a:r>
                        <a:rPr lang="en-CA" sz="1100" b="1" i="0" u="none" strike="noStrike">
                          <a:solidFill>
                            <a:schemeClr val="bg1"/>
                          </a:solidFill>
                          <a:effectLst/>
                          <a:latin typeface="Calibri" panose="020F0502020204030204" pitchFamily="34" charset="0"/>
                        </a:rPr>
                        <a:t>V1 Summary</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2025  Budget</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2025 Actual</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2025 Projection</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900" b="1" i="0" u="none" strike="noStrike">
                          <a:solidFill>
                            <a:schemeClr val="bg1"/>
                          </a:solidFill>
                          <a:effectLst/>
                          <a:latin typeface="Calibri" panose="020F0502020204030204" pitchFamily="34" charset="0"/>
                        </a:rPr>
                        <a:t>2026  Budget</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900" b="1" i="0" u="none" strike="noStrike">
                          <a:solidFill>
                            <a:schemeClr val="bg1"/>
                          </a:solidFill>
                          <a:effectLst/>
                          <a:latin typeface="Calibri" panose="020F0502020204030204" pitchFamily="34" charset="0"/>
                        </a:rPr>
                        <a:t>2027 Budget</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2028 Budget</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2029 Budget</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2030 Budget</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9330711"/>
                  </a:ext>
                </a:extLst>
              </a:tr>
              <a:tr h="200891">
                <a:tc>
                  <a:txBody>
                    <a:bodyPr/>
                    <a:lstStyle/>
                    <a:p>
                      <a:pPr algn="l" fontAlgn="b">
                        <a:buNone/>
                      </a:pPr>
                      <a:r>
                        <a:rPr lang="en-CA" sz="900" b="0" i="0" u="none" strike="noStrike">
                          <a:solidFill>
                            <a:schemeClr val="bg1"/>
                          </a:solidFill>
                          <a:effectLst/>
                          <a:latin typeface="Calibri" panose="020F0502020204030204" pitchFamily="34" charset="0"/>
                        </a:rPr>
                        <a:t>Amortization Expense - General</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114,245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114,245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114,245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114,245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114,245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114,245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114,245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3948458"/>
                  </a:ext>
                </a:extLst>
              </a:tr>
              <a:tr h="200891">
                <a:tc>
                  <a:txBody>
                    <a:bodyPr/>
                    <a:lstStyle/>
                    <a:p>
                      <a:pPr algn="l" fontAlgn="b">
                        <a:buNone/>
                      </a:pPr>
                      <a:r>
                        <a:rPr lang="en-CA" sz="900" b="0" i="0" u="none" strike="noStrike">
                          <a:solidFill>
                            <a:schemeClr val="bg1"/>
                          </a:solidFill>
                          <a:effectLst/>
                          <a:latin typeface="Calibri" panose="020F0502020204030204" pitchFamily="34" charset="0"/>
                        </a:rPr>
                        <a:t>Amortization Expense - Sewer</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54,703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54,703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54,703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54,703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54,703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54,703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54,703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211533"/>
                  </a:ext>
                </a:extLst>
              </a:tr>
              <a:tr h="200891">
                <a:tc>
                  <a:txBody>
                    <a:bodyPr/>
                    <a:lstStyle/>
                    <a:p>
                      <a:pPr algn="l" fontAlgn="b">
                        <a:buNone/>
                      </a:pPr>
                      <a:r>
                        <a:rPr lang="en-CA" sz="900" b="0" i="0" u="none" strike="noStrike">
                          <a:solidFill>
                            <a:schemeClr val="bg1"/>
                          </a:solidFill>
                          <a:effectLst/>
                          <a:latin typeface="Calibri" panose="020F0502020204030204" pitchFamily="34" charset="0"/>
                        </a:rPr>
                        <a:t>Amortization Expense - Water</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121,549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121,549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121,549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121,549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121,549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121,549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121,549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80965744"/>
                  </a:ext>
                </a:extLst>
              </a:tr>
              <a:tr h="200891">
                <a:tc>
                  <a:txBody>
                    <a:bodyPr/>
                    <a:lstStyle/>
                    <a:p>
                      <a:pPr algn="l" fontAlgn="b">
                        <a:buNone/>
                      </a:pPr>
                      <a:r>
                        <a:rPr lang="en-CA" sz="900" b="1" i="0" u="none" strike="noStrike">
                          <a:solidFill>
                            <a:schemeClr val="bg1"/>
                          </a:solidFill>
                          <a:effectLst/>
                          <a:latin typeface="Calibri" panose="020F0502020204030204" pitchFamily="34" charset="0"/>
                        </a:rPr>
                        <a:t>Annual Operating Surplus/(Deficit)</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(58,752)</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51,066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 (391,249)</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(178,847)</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52,345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 (4,740)</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60,610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 243,948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791562347"/>
                  </a:ext>
                </a:extLst>
              </a:tr>
              <a:tr h="200891">
                <a:tc>
                  <a:txBody>
                    <a:bodyPr/>
                    <a:lstStyle/>
                    <a:p>
                      <a:pPr algn="l" fontAlgn="b">
                        <a:buNone/>
                      </a:pPr>
                      <a:r>
                        <a:rPr lang="en-GB" sz="900" b="0" i="0" u="none" strike="noStrike">
                          <a:solidFill>
                            <a:schemeClr val="bg1"/>
                          </a:solidFill>
                          <a:effectLst/>
                          <a:latin typeface="Calibri" panose="020F0502020204030204" pitchFamily="34" charset="0"/>
                        </a:rPr>
                        <a:t>Transfers to/from Reserve Accounts:</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728462"/>
                  </a:ext>
                </a:extLst>
              </a:tr>
              <a:tr h="200891">
                <a:tc>
                  <a:txBody>
                    <a:bodyPr/>
                    <a:lstStyle/>
                    <a:p>
                      <a:pPr algn="l" fontAlgn="b">
                        <a:buNone/>
                      </a:pPr>
                      <a:r>
                        <a:rPr lang="en-CA" sz="900" b="0" i="0" u="none" strike="noStrike">
                          <a:solidFill>
                            <a:schemeClr val="bg1"/>
                          </a:solidFill>
                          <a:effectLst/>
                          <a:latin typeface="Calibri" panose="020F0502020204030204" pitchFamily="34" charset="0"/>
                        </a:rPr>
                        <a:t>         Transfer to LGCAP Reserve</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120,373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120,373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80249205"/>
                  </a:ext>
                </a:extLst>
              </a:tr>
              <a:tr h="200891">
                <a:tc>
                  <a:txBody>
                    <a:bodyPr/>
                    <a:lstStyle/>
                    <a:p>
                      <a:pPr algn="l" fontAlgn="b">
                        <a:buNone/>
                      </a:pPr>
                      <a:r>
                        <a:rPr lang="en-GB" sz="900" b="0" i="0" u="none" strike="noStrike">
                          <a:solidFill>
                            <a:schemeClr val="bg1"/>
                          </a:solidFill>
                          <a:effectLst/>
                          <a:latin typeface="Calibri" panose="020F0502020204030204" pitchFamily="34" charset="0"/>
                        </a:rPr>
                        <a:t>         Transfer to CWF Reserve (Gas Tax)</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78,620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39,310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78,620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78,620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78,620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81,765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81,765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81,765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066653"/>
                  </a:ext>
                </a:extLst>
              </a:tr>
              <a:tr h="200891">
                <a:tc>
                  <a:txBody>
                    <a:bodyPr/>
                    <a:lstStyle/>
                    <a:p>
                      <a:pPr algn="l" fontAlgn="b">
                        <a:buNone/>
                      </a:pPr>
                      <a:r>
                        <a:rPr lang="en-CA" sz="900" b="0" i="0" u="none" strike="noStrike">
                          <a:solidFill>
                            <a:schemeClr val="bg1"/>
                          </a:solidFill>
                          <a:effectLst/>
                          <a:latin typeface="Calibri" panose="020F0502020204030204" pitchFamily="34" charset="0"/>
                        </a:rPr>
                        <a:t>         Transfer to Election Reserve</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3,363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3,363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3,363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4,000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4,000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4,000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1226487"/>
                  </a:ext>
                </a:extLst>
              </a:tr>
              <a:tr h="200891">
                <a:tc>
                  <a:txBody>
                    <a:bodyPr/>
                    <a:lstStyle/>
                    <a:p>
                      <a:pPr algn="l" fontAlgn="b">
                        <a:buNone/>
                      </a:pPr>
                      <a:r>
                        <a:rPr lang="en-CA" sz="900" b="0" i="0" u="none" strike="noStrike">
                          <a:solidFill>
                            <a:schemeClr val="bg1"/>
                          </a:solidFill>
                          <a:effectLst/>
                          <a:latin typeface="Calibri" panose="020F0502020204030204" pitchFamily="34" charset="0"/>
                        </a:rPr>
                        <a:t>       Transfer to Water Reserve</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 30,000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 35,000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40,000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50,000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50,000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8100235"/>
                  </a:ext>
                </a:extLst>
              </a:tr>
              <a:tr h="200891">
                <a:tc>
                  <a:txBody>
                    <a:bodyPr/>
                    <a:lstStyle/>
                    <a:p>
                      <a:pPr algn="l" fontAlgn="b">
                        <a:buNone/>
                      </a:pPr>
                      <a:r>
                        <a:rPr lang="en-CA" sz="900" b="0" i="0" u="none" strike="noStrike">
                          <a:solidFill>
                            <a:schemeClr val="bg1"/>
                          </a:solidFill>
                          <a:effectLst/>
                          <a:latin typeface="Calibri" panose="020F0502020204030204" pitchFamily="34" charset="0"/>
                        </a:rPr>
                        <a:t>       Transfer to Sewer Reserve</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 30,000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 35,000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40,000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50,000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50,000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963540"/>
                  </a:ext>
                </a:extLst>
              </a:tr>
              <a:tr h="200891">
                <a:tc>
                  <a:txBody>
                    <a:bodyPr/>
                    <a:lstStyle/>
                    <a:p>
                      <a:pPr algn="l" fontAlgn="b">
                        <a:buNone/>
                      </a:pPr>
                      <a:r>
                        <a:rPr lang="en-CA" sz="900" b="0" i="0" u="none" strike="noStrike">
                          <a:solidFill>
                            <a:schemeClr val="bg1"/>
                          </a:solidFill>
                          <a:effectLst/>
                          <a:latin typeface="Calibri" panose="020F0502020204030204" pitchFamily="34" charset="0"/>
                        </a:rPr>
                        <a:t>       Transfer from GCF Reserve</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(80,000)</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(80,000)</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(55,000)</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6746264"/>
                  </a:ext>
                </a:extLst>
              </a:tr>
              <a:tr h="200891">
                <a:tc>
                  <a:txBody>
                    <a:bodyPr/>
                    <a:lstStyle/>
                    <a:p>
                      <a:pPr algn="l" fontAlgn="b">
                        <a:buNone/>
                      </a:pPr>
                      <a:r>
                        <a:rPr lang="en-CA" sz="900" b="0" i="0" u="none" strike="noStrike">
                          <a:solidFill>
                            <a:schemeClr val="bg1"/>
                          </a:solidFill>
                          <a:effectLst/>
                          <a:latin typeface="Calibri" panose="020F0502020204030204" pitchFamily="34" charset="0"/>
                        </a:rPr>
                        <a:t>       Transfer from CWF Reserve</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1238409"/>
                  </a:ext>
                </a:extLst>
              </a:tr>
              <a:tr h="200891">
                <a:tc>
                  <a:txBody>
                    <a:bodyPr/>
                    <a:lstStyle/>
                    <a:p>
                      <a:pPr algn="l" fontAlgn="b">
                        <a:buNone/>
                      </a:pPr>
                      <a:r>
                        <a:rPr lang="en-CA" sz="900" b="0" i="0" u="none" strike="noStrike">
                          <a:solidFill>
                            <a:schemeClr val="bg1"/>
                          </a:solidFill>
                          <a:effectLst/>
                          <a:latin typeface="Calibri" panose="020F0502020204030204" pitchFamily="34" charset="0"/>
                        </a:rPr>
                        <a:t>       Transfer from LGCAP Reserve</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1064043"/>
                  </a:ext>
                </a:extLst>
              </a:tr>
              <a:tr h="200891">
                <a:tc>
                  <a:txBody>
                    <a:bodyPr/>
                    <a:lstStyle/>
                    <a:p>
                      <a:pPr algn="l" fontAlgn="b">
                        <a:buNone/>
                      </a:pPr>
                      <a:r>
                        <a:rPr lang="en-CA" sz="900" b="0" i="0" u="none" strike="noStrike">
                          <a:solidFill>
                            <a:schemeClr val="bg1"/>
                          </a:solidFill>
                          <a:effectLst/>
                          <a:latin typeface="Calibri" panose="020F0502020204030204" pitchFamily="34" charset="0"/>
                        </a:rPr>
                        <a:t>       Transfer from Election Reserve</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(10,100)</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(12,000)</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144441"/>
                  </a:ext>
                </a:extLst>
              </a:tr>
              <a:tr h="200891">
                <a:tc>
                  <a:txBody>
                    <a:bodyPr/>
                    <a:lstStyle/>
                    <a:p>
                      <a:pPr algn="l" fontAlgn="b">
                        <a:buNone/>
                      </a:pPr>
                      <a:r>
                        <a:rPr lang="en-CA" sz="900" b="0" i="0" u="none" strike="noStrike">
                          <a:solidFill>
                            <a:schemeClr val="bg1"/>
                          </a:solidFill>
                          <a:effectLst/>
                          <a:latin typeface="Calibri" panose="020F0502020204030204" pitchFamily="34" charset="0"/>
                        </a:rPr>
                        <a:t>       Transfer from Water Reserve</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(17,200)</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5897552"/>
                  </a:ext>
                </a:extLst>
              </a:tr>
              <a:tr h="200891">
                <a:tc>
                  <a:txBody>
                    <a:bodyPr/>
                    <a:lstStyle/>
                    <a:p>
                      <a:pPr algn="l" fontAlgn="b">
                        <a:buNone/>
                      </a:pPr>
                      <a:r>
                        <a:rPr lang="en-CA" sz="900" b="0" i="0" u="none" strike="noStrike">
                          <a:solidFill>
                            <a:schemeClr val="bg1"/>
                          </a:solidFill>
                          <a:effectLst/>
                          <a:latin typeface="Calibri" panose="020F0502020204030204" pitchFamily="34" charset="0"/>
                        </a:rPr>
                        <a:t>       Transfer from Sewer Reserve</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(17,000)</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1" i="0" u="none" strike="noStrike">
                        <a:solidFill>
                          <a:schemeClr val="bg1"/>
                        </a:solidFill>
                        <a:effectLst/>
                        <a:latin typeface="Calibri" panose="020F0502020204030204" pitchFamily="34" charset="0"/>
                      </a:endParaRP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7915420"/>
                  </a:ext>
                </a:extLst>
              </a:tr>
              <a:tr h="200891">
                <a:tc>
                  <a:txBody>
                    <a:bodyPr/>
                    <a:lstStyle/>
                    <a:p>
                      <a:pPr algn="l" fontAlgn="b">
                        <a:buNone/>
                      </a:pPr>
                      <a:r>
                        <a:rPr lang="en-GB" sz="900" b="1" i="0" u="none" strike="noStrike">
                          <a:solidFill>
                            <a:schemeClr val="bg1"/>
                          </a:solidFill>
                          <a:effectLst/>
                          <a:latin typeface="Calibri" panose="020F0502020204030204" pitchFamily="34" charset="0"/>
                        </a:rPr>
                        <a:t>Net contributions to (from) Reserves</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1,983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42,673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1,983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 39,320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 272,993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165,765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185,765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290,138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06982032"/>
                  </a:ext>
                </a:extLst>
              </a:tr>
              <a:tr h="200891">
                <a:tc>
                  <a:txBody>
                    <a:bodyPr/>
                    <a:lstStyle/>
                    <a:p>
                      <a:pPr algn="l" fontAlgn="b">
                        <a:buNone/>
                      </a:pPr>
                      <a:r>
                        <a:rPr lang="en-GB" sz="900" b="1" i="0" u="none" strike="noStrike">
                          <a:solidFill>
                            <a:schemeClr val="bg1"/>
                          </a:solidFill>
                          <a:effectLst/>
                          <a:latin typeface="Calibri" panose="020F0502020204030204" pitchFamily="34" charset="0"/>
                        </a:rPr>
                        <a:t>Annual Operating Surplus before amortization adjustment</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(60,735)</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8,393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 (393,232)</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(218,167)</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(220,648)</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(170,505)</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(125,155)</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(46,190)</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2821648324"/>
                  </a:ext>
                </a:extLst>
              </a:tr>
              <a:tr h="200891">
                <a:tc>
                  <a:txBody>
                    <a:bodyPr/>
                    <a:lstStyle/>
                    <a:p>
                      <a:pPr algn="l" fontAlgn="b">
                        <a:buNone/>
                      </a:pPr>
                      <a:r>
                        <a:rPr lang="en-GB" sz="900" b="0" i="0" u="none" strike="noStrike">
                          <a:solidFill>
                            <a:schemeClr val="bg1"/>
                          </a:solidFill>
                          <a:effectLst/>
                          <a:latin typeface="Calibri" panose="020F0502020204030204" pitchFamily="34" charset="0"/>
                        </a:rPr>
                        <a:t>Adjust for Non-Cash Items (Amortization)</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290,497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290,497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 290,497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 290,497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290,497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290,497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290,497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7272890"/>
                  </a:ext>
                </a:extLst>
              </a:tr>
              <a:tr h="200891">
                <a:tc>
                  <a:txBody>
                    <a:bodyPr/>
                    <a:lstStyle/>
                    <a:p>
                      <a:pPr algn="l" fontAlgn="b">
                        <a:buNone/>
                      </a:pPr>
                      <a:r>
                        <a:rPr lang="en-GB" sz="900" b="1" i="0" u="none" strike="noStrike">
                          <a:solidFill>
                            <a:schemeClr val="bg1"/>
                          </a:solidFill>
                          <a:effectLst/>
                          <a:latin typeface="Calibri" panose="020F0502020204030204" pitchFamily="34" charset="0"/>
                        </a:rPr>
                        <a:t>Annual Operating Surplus/(Deficit) adjusted</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CA" sz="900" b="1" i="0" u="none" strike="noStrike">
                          <a:solidFill>
                            <a:schemeClr val="bg1"/>
                          </a:solidFill>
                          <a:effectLst/>
                          <a:latin typeface="Calibri" panose="020F0502020204030204" pitchFamily="34" charset="0"/>
                        </a:rPr>
                        <a:t>229,762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CA" sz="900" b="1" i="0" u="none" strike="noStrike">
                          <a:solidFill>
                            <a:schemeClr val="bg1"/>
                          </a:solidFill>
                          <a:effectLst/>
                          <a:latin typeface="Calibri" panose="020F0502020204030204" pitchFamily="34" charset="0"/>
                        </a:rPr>
                        <a:t> 8,393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CA" sz="900" b="1" i="0" u="none" strike="noStrike">
                          <a:solidFill>
                            <a:schemeClr val="bg1"/>
                          </a:solidFill>
                          <a:effectLst/>
                          <a:latin typeface="Calibri" panose="020F0502020204030204" pitchFamily="34" charset="0"/>
                        </a:rPr>
                        <a:t> (102,735)</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CA" sz="900" b="1" i="0" u="none" strike="noStrike">
                          <a:solidFill>
                            <a:schemeClr val="bg1"/>
                          </a:solidFill>
                          <a:effectLst/>
                          <a:latin typeface="Calibri" panose="020F0502020204030204" pitchFamily="34" charset="0"/>
                        </a:rPr>
                        <a:t>72,330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CA" sz="900" b="1" i="0" u="none" strike="noStrike">
                          <a:solidFill>
                            <a:schemeClr val="bg1"/>
                          </a:solidFill>
                          <a:effectLst/>
                          <a:latin typeface="Calibri" panose="020F0502020204030204" pitchFamily="34" charset="0"/>
                        </a:rPr>
                        <a:t> 69,849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CA" sz="900" b="1" i="0" u="none" strike="noStrike">
                          <a:solidFill>
                            <a:schemeClr val="bg1"/>
                          </a:solidFill>
                          <a:effectLst/>
                          <a:latin typeface="Calibri" panose="020F0502020204030204" pitchFamily="34" charset="0"/>
                        </a:rPr>
                        <a:t> 119,992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CA" sz="900" b="1" i="0" u="none" strike="noStrike">
                          <a:solidFill>
                            <a:schemeClr val="bg1"/>
                          </a:solidFill>
                          <a:effectLst/>
                          <a:latin typeface="Calibri" panose="020F0502020204030204" pitchFamily="34" charset="0"/>
                        </a:rPr>
                        <a:t> 165,342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CA" sz="900" b="1" i="0" u="none" strike="noStrike">
                          <a:solidFill>
                            <a:schemeClr val="bg1"/>
                          </a:solidFill>
                          <a:effectLst/>
                          <a:latin typeface="Calibri" panose="020F0502020204030204" pitchFamily="34" charset="0"/>
                        </a:rPr>
                        <a:t> 244,307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48135666"/>
                  </a:ext>
                </a:extLst>
              </a:tr>
              <a:tr h="200891">
                <a:tc>
                  <a:txBody>
                    <a:bodyPr/>
                    <a:lstStyle/>
                    <a:p>
                      <a:pPr algn="l" fontAlgn="b">
                        <a:buNone/>
                      </a:pPr>
                      <a:r>
                        <a:rPr lang="en-GB" sz="900" b="0" i="0" u="none" strike="noStrike">
                          <a:solidFill>
                            <a:schemeClr val="bg1"/>
                          </a:solidFill>
                          <a:effectLst/>
                          <a:latin typeface="Calibri" panose="020F0502020204030204" pitchFamily="34" charset="0"/>
                        </a:rPr>
                        <a:t>Transfer to/(from) Unappropriated Sewer Surplus</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1,420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23,119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314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 32,042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 (8,409)</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(3,600)</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1,554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7,075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3450935"/>
                  </a:ext>
                </a:extLst>
              </a:tr>
              <a:tr h="200891">
                <a:tc>
                  <a:txBody>
                    <a:bodyPr/>
                    <a:lstStyle/>
                    <a:p>
                      <a:pPr algn="l" fontAlgn="b">
                        <a:buNone/>
                      </a:pPr>
                      <a:r>
                        <a:rPr lang="en-GB" sz="900" b="0" i="0" u="none" strike="noStrike">
                          <a:solidFill>
                            <a:schemeClr val="bg1"/>
                          </a:solidFill>
                          <a:effectLst/>
                          <a:latin typeface="Calibri" panose="020F0502020204030204" pitchFamily="34" charset="0"/>
                        </a:rPr>
                        <a:t>Transfer to/(from) Unappropriated Water Surplus</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1,300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11,402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4,231 </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 34,248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 (25,426)</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(6,287)</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15,070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38,875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7883691"/>
                  </a:ext>
                </a:extLst>
              </a:tr>
              <a:tr h="200891">
                <a:tc>
                  <a:txBody>
                    <a:bodyPr/>
                    <a:lstStyle/>
                    <a:p>
                      <a:pPr algn="l" fontAlgn="b">
                        <a:buNone/>
                      </a:pPr>
                      <a:r>
                        <a:rPr lang="en-GB" sz="900" b="0" i="0" u="none" strike="noStrike">
                          <a:solidFill>
                            <a:schemeClr val="bg1"/>
                          </a:solidFill>
                          <a:effectLst/>
                          <a:latin typeface="Calibri" panose="020F0502020204030204" pitchFamily="34" charset="0"/>
                        </a:rPr>
                        <a:t>Transfer to/(from) Unappropriated General Surplus</a:t>
                      </a:r>
                    </a:p>
                  </a:txBody>
                  <a:tcPr marL="6755" marR="6755" marT="6755" marB="32422"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227,042 </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(26,128)</a:t>
                      </a:r>
                    </a:p>
                  </a:txBody>
                  <a:tcPr marL="6755" marR="6755" marT="6755" marB="3242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(107,280)</a:t>
                      </a:r>
                    </a:p>
                  </a:txBody>
                  <a:tcPr marL="6755" marR="6755" marT="6755" marB="32422"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1" i="0" u="none" strike="noStrike">
                          <a:solidFill>
                            <a:schemeClr val="bg1"/>
                          </a:solidFill>
                          <a:effectLst/>
                          <a:latin typeface="Calibri" panose="020F0502020204030204" pitchFamily="34" charset="0"/>
                        </a:rPr>
                        <a:t>6,040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1" i="0" u="none" strike="noStrike">
                          <a:solidFill>
                            <a:schemeClr val="bg1"/>
                          </a:solidFill>
                          <a:effectLst/>
                          <a:latin typeface="Calibri" panose="020F0502020204030204" pitchFamily="34" charset="0"/>
                        </a:rPr>
                        <a:t> 103,684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129,880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148,718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1" i="0" u="none" strike="noStrike">
                          <a:solidFill>
                            <a:schemeClr val="bg1"/>
                          </a:solidFill>
                          <a:effectLst/>
                          <a:latin typeface="Calibri" panose="020F0502020204030204" pitchFamily="34" charset="0"/>
                        </a:rPr>
                        <a:t> 198,358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251221"/>
                  </a:ext>
                </a:extLst>
              </a:tr>
              <a:tr h="200891">
                <a:tc>
                  <a:txBody>
                    <a:bodyPr/>
                    <a:lstStyle/>
                    <a:p>
                      <a:pPr algn="l" fontAlgn="b">
                        <a:buNone/>
                      </a:pPr>
                      <a:r>
                        <a:rPr lang="en-CA" sz="900" b="1" i="0" u="none" strike="noStrike">
                          <a:solidFill>
                            <a:schemeClr val="bg1"/>
                          </a:solidFill>
                          <a:effectLst/>
                          <a:latin typeface="Calibri" panose="020F0502020204030204" pitchFamily="34" charset="0"/>
                        </a:rPr>
                        <a:t>NET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b">
                        <a:buNone/>
                      </a:pPr>
                      <a:r>
                        <a:rPr lang="en-CA" sz="900" b="1" i="0" u="none" strike="noStrike" dirty="0">
                          <a:solidFill>
                            <a:schemeClr val="bg1"/>
                          </a:solidFill>
                          <a:effectLst/>
                          <a:latin typeface="Calibri" panose="020F0502020204030204" pitchFamily="34" charset="0"/>
                        </a:rPr>
                        <a:t>0 </a:t>
                      </a:r>
                    </a:p>
                  </a:txBody>
                  <a:tcPr marL="6755" marR="6755" marT="6755" marB="32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extLst>
                  <a:ext uri="{0D108BD9-81ED-4DB2-BD59-A6C34878D82A}">
                    <a16:rowId xmlns:a16="http://schemas.microsoft.com/office/drawing/2014/main" val="630846917"/>
                  </a:ext>
                </a:extLst>
              </a:tr>
            </a:tbl>
          </a:graphicData>
        </a:graphic>
      </p:graphicFrame>
    </p:spTree>
    <p:extLst>
      <p:ext uri="{BB962C8B-B14F-4D97-AF65-F5344CB8AC3E}">
        <p14:creationId xmlns:p14="http://schemas.microsoft.com/office/powerpoint/2010/main" val="3894258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C746A-CB8D-8769-E730-B74102D95BAA}"/>
              </a:ext>
            </a:extLst>
          </p:cNvPr>
          <p:cNvSpPr>
            <a:spLocks noGrp="1"/>
          </p:cNvSpPr>
          <p:nvPr>
            <p:ph type="ctrTitle"/>
          </p:nvPr>
        </p:nvSpPr>
        <p:spPr>
          <a:xfrm>
            <a:off x="6309904" y="411479"/>
            <a:ext cx="5486400" cy="3291840"/>
          </a:xfrm>
        </p:spPr>
        <p:txBody>
          <a:bodyPr anchor="b">
            <a:normAutofit/>
          </a:bodyPr>
          <a:lstStyle/>
          <a:p>
            <a:r>
              <a:rPr lang="en-US" dirty="0"/>
              <a:t>Disclaimer</a:t>
            </a:r>
            <a:endParaRPr lang="en-CA" dirty="0"/>
          </a:p>
        </p:txBody>
      </p:sp>
      <p:sp>
        <p:nvSpPr>
          <p:cNvPr id="3" name="Content Placeholder 2">
            <a:extLst>
              <a:ext uri="{FF2B5EF4-FFF2-40B4-BE49-F238E27FC236}">
                <a16:creationId xmlns:a16="http://schemas.microsoft.com/office/drawing/2014/main" id="{D543D265-8485-281B-6393-26913653CF30}"/>
              </a:ext>
            </a:extLst>
          </p:cNvPr>
          <p:cNvSpPr>
            <a:spLocks noGrp="1"/>
          </p:cNvSpPr>
          <p:nvPr>
            <p:ph type="body" sz="quarter" idx="11"/>
          </p:nvPr>
        </p:nvSpPr>
        <p:spPr>
          <a:xfrm>
            <a:off x="6309905" y="4549552"/>
            <a:ext cx="5486400" cy="1645920"/>
          </a:xfrm>
        </p:spPr>
        <p:txBody>
          <a:bodyPr>
            <a:normAutofit lnSpcReduction="10000"/>
          </a:bodyPr>
          <a:lstStyle/>
          <a:p>
            <a:r>
              <a:rPr lang="en-US" sz="2000" dirty="0"/>
              <a:t>The content of this presentation is for information and discussion purposes only as the Village prepares its 5-year financial plan. </a:t>
            </a:r>
          </a:p>
          <a:p>
            <a:r>
              <a:rPr lang="en-US" sz="2000" dirty="0"/>
              <a:t>The information within is not the </a:t>
            </a:r>
            <a:r>
              <a:rPr lang="en-US" sz="2000" b="1" u="sng" dirty="0"/>
              <a:t>final budget and is subject to change based on the direction of Council</a:t>
            </a:r>
            <a:r>
              <a:rPr lang="en-US" sz="2000" dirty="0"/>
              <a:t>. </a:t>
            </a:r>
            <a:endParaRPr lang="en-CA" sz="2000" dirty="0"/>
          </a:p>
        </p:txBody>
      </p:sp>
    </p:spTree>
    <p:extLst>
      <p:ext uri="{BB962C8B-B14F-4D97-AF65-F5344CB8AC3E}">
        <p14:creationId xmlns:p14="http://schemas.microsoft.com/office/powerpoint/2010/main" val="36991097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0E9CC53-004C-D5D8-683B-515F056451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83760-9F89-EDBF-189D-76302512A98F}"/>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4" name="Table 3">
            <a:extLst>
              <a:ext uri="{FF2B5EF4-FFF2-40B4-BE49-F238E27FC236}">
                <a16:creationId xmlns:a16="http://schemas.microsoft.com/office/drawing/2014/main" id="{0C183157-B3F1-8E3E-56A7-4FAEA1C43E0F}"/>
              </a:ext>
            </a:extLst>
          </p:cNvPr>
          <p:cNvGraphicFramePr>
            <a:graphicFrameLocks noGrp="1"/>
          </p:cNvGraphicFramePr>
          <p:nvPr>
            <p:extLst>
              <p:ext uri="{D42A27DB-BD31-4B8C-83A1-F6EECF244321}">
                <p14:modId xmlns:p14="http://schemas.microsoft.com/office/powerpoint/2010/main" val="4249034519"/>
              </p:ext>
            </p:extLst>
          </p:nvPr>
        </p:nvGraphicFramePr>
        <p:xfrm>
          <a:off x="793630" y="1406106"/>
          <a:ext cx="9109141" cy="4835510"/>
        </p:xfrm>
        <a:graphic>
          <a:graphicData uri="http://schemas.openxmlformats.org/drawingml/2006/table">
            <a:tbl>
              <a:tblPr/>
              <a:tblGrid>
                <a:gridCol w="3343114">
                  <a:extLst>
                    <a:ext uri="{9D8B030D-6E8A-4147-A177-3AD203B41FA5}">
                      <a16:colId xmlns:a16="http://schemas.microsoft.com/office/drawing/2014/main" val="1428162006"/>
                    </a:ext>
                  </a:extLst>
                </a:gridCol>
                <a:gridCol w="697889">
                  <a:extLst>
                    <a:ext uri="{9D8B030D-6E8A-4147-A177-3AD203B41FA5}">
                      <a16:colId xmlns:a16="http://schemas.microsoft.com/office/drawing/2014/main" val="3638334245"/>
                    </a:ext>
                  </a:extLst>
                </a:gridCol>
                <a:gridCol w="697889">
                  <a:extLst>
                    <a:ext uri="{9D8B030D-6E8A-4147-A177-3AD203B41FA5}">
                      <a16:colId xmlns:a16="http://schemas.microsoft.com/office/drawing/2014/main" val="3718902633"/>
                    </a:ext>
                  </a:extLst>
                </a:gridCol>
                <a:gridCol w="697889">
                  <a:extLst>
                    <a:ext uri="{9D8B030D-6E8A-4147-A177-3AD203B41FA5}">
                      <a16:colId xmlns:a16="http://schemas.microsoft.com/office/drawing/2014/main" val="4037020669"/>
                    </a:ext>
                  </a:extLst>
                </a:gridCol>
                <a:gridCol w="734472">
                  <a:extLst>
                    <a:ext uri="{9D8B030D-6E8A-4147-A177-3AD203B41FA5}">
                      <a16:colId xmlns:a16="http://schemas.microsoft.com/office/drawing/2014/main" val="651499248"/>
                    </a:ext>
                  </a:extLst>
                </a:gridCol>
                <a:gridCol w="734472">
                  <a:extLst>
                    <a:ext uri="{9D8B030D-6E8A-4147-A177-3AD203B41FA5}">
                      <a16:colId xmlns:a16="http://schemas.microsoft.com/office/drawing/2014/main" val="2915473769"/>
                    </a:ext>
                  </a:extLst>
                </a:gridCol>
                <a:gridCol w="734472">
                  <a:extLst>
                    <a:ext uri="{9D8B030D-6E8A-4147-A177-3AD203B41FA5}">
                      <a16:colId xmlns:a16="http://schemas.microsoft.com/office/drawing/2014/main" val="446965569"/>
                    </a:ext>
                  </a:extLst>
                </a:gridCol>
                <a:gridCol w="734472">
                  <a:extLst>
                    <a:ext uri="{9D8B030D-6E8A-4147-A177-3AD203B41FA5}">
                      <a16:colId xmlns:a16="http://schemas.microsoft.com/office/drawing/2014/main" val="873926352"/>
                    </a:ext>
                  </a:extLst>
                </a:gridCol>
                <a:gridCol w="734472">
                  <a:extLst>
                    <a:ext uri="{9D8B030D-6E8A-4147-A177-3AD203B41FA5}">
                      <a16:colId xmlns:a16="http://schemas.microsoft.com/office/drawing/2014/main" val="530665109"/>
                    </a:ext>
                  </a:extLst>
                </a:gridCol>
              </a:tblGrid>
              <a:tr h="376790">
                <a:tc>
                  <a:txBody>
                    <a:bodyPr/>
                    <a:lstStyle/>
                    <a:p>
                      <a:pPr algn="ctr" fontAlgn="b">
                        <a:buNone/>
                      </a:pPr>
                      <a:r>
                        <a:rPr lang="en-CA" sz="1000" b="1" i="0" u="none" strike="noStrike">
                          <a:solidFill>
                            <a:schemeClr val="bg1"/>
                          </a:solidFill>
                          <a:effectLst/>
                          <a:latin typeface="Calibri" panose="020F0502020204030204" pitchFamily="34" charset="0"/>
                        </a:rPr>
                        <a:t>Description</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2025 Budget</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2025 Actual</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2025 Projection</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000" b="1" i="0" u="none" strike="noStrike">
                          <a:solidFill>
                            <a:schemeClr val="bg1"/>
                          </a:solidFill>
                          <a:effectLst/>
                          <a:latin typeface="Calibri" panose="020F0502020204030204" pitchFamily="34" charset="0"/>
                        </a:rPr>
                        <a:t>2026 Budget</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000" b="1" i="0" u="none" strike="noStrike">
                          <a:solidFill>
                            <a:schemeClr val="bg1"/>
                          </a:solidFill>
                          <a:effectLst/>
                          <a:latin typeface="Calibri" panose="020F0502020204030204" pitchFamily="34" charset="0"/>
                        </a:rPr>
                        <a:t>2027 Budget</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2028 Budget</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2029 Budget</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000" b="1" i="0" u="none" strike="noStrike">
                          <a:solidFill>
                            <a:schemeClr val="bg1"/>
                          </a:solidFill>
                          <a:effectLst/>
                          <a:latin typeface="Calibri" panose="020F0502020204030204" pitchFamily="34" charset="0"/>
                        </a:rPr>
                        <a:t>2030 Budget</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58356374"/>
                  </a:ext>
                </a:extLst>
              </a:tr>
              <a:tr h="212320">
                <a:tc>
                  <a:txBody>
                    <a:bodyPr/>
                    <a:lstStyle/>
                    <a:p>
                      <a:pPr algn="l" fontAlgn="b">
                        <a:buNone/>
                      </a:pPr>
                      <a:r>
                        <a:rPr lang="en-CA" sz="1000" b="1" i="0" u="none" strike="noStrike">
                          <a:solidFill>
                            <a:schemeClr val="bg1"/>
                          </a:solidFill>
                          <a:effectLst/>
                          <a:latin typeface="Calibri" panose="020F0502020204030204" pitchFamily="34" charset="0"/>
                        </a:rPr>
                        <a:t>GENERAL REVENUE</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3179251"/>
                  </a:ext>
                </a:extLst>
              </a:tr>
              <a:tr h="212320">
                <a:tc>
                  <a:txBody>
                    <a:bodyPr/>
                    <a:lstStyle/>
                    <a:p>
                      <a:pPr algn="l" fontAlgn="b">
                        <a:buNone/>
                      </a:pPr>
                      <a:r>
                        <a:rPr lang="en-CA" sz="1000" b="1" i="1" u="none" strike="noStrike">
                          <a:solidFill>
                            <a:schemeClr val="bg1"/>
                          </a:solidFill>
                          <a:effectLst/>
                          <a:latin typeface="Calibri" panose="020F0502020204030204" pitchFamily="34" charset="0"/>
                        </a:rPr>
                        <a:t>Revenue</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01854361"/>
                  </a:ext>
                </a:extLst>
              </a:tr>
              <a:tr h="212320">
                <a:tc>
                  <a:txBody>
                    <a:bodyPr/>
                    <a:lstStyle/>
                    <a:p>
                      <a:pPr algn="l" fontAlgn="b">
                        <a:buNone/>
                      </a:pPr>
                      <a:r>
                        <a:rPr lang="en-CA" sz="1000" b="0" i="0" u="none" strike="noStrike">
                          <a:solidFill>
                            <a:schemeClr val="bg1"/>
                          </a:solidFill>
                          <a:effectLst/>
                          <a:latin typeface="Calibri" panose="020F0502020204030204" pitchFamily="34" charset="0"/>
                        </a:rPr>
                        <a:t>Taxation - General Municipal Purpose</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625,395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627,642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627,642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853,593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981,632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1,040,530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1,102,962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1,169,140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40284368"/>
                  </a:ext>
                </a:extLst>
              </a:tr>
              <a:tr h="212320">
                <a:tc>
                  <a:txBody>
                    <a:bodyPr/>
                    <a:lstStyle/>
                    <a:p>
                      <a:pPr algn="l" fontAlgn="b">
                        <a:buNone/>
                      </a:pPr>
                      <a:r>
                        <a:rPr lang="en-CA" sz="1000" b="0" i="0" u="none" strike="noStrike">
                          <a:solidFill>
                            <a:schemeClr val="bg1"/>
                          </a:solidFill>
                          <a:effectLst/>
                          <a:latin typeface="Calibri" panose="020F0502020204030204" pitchFamily="34" charset="0"/>
                        </a:rPr>
                        <a:t>Taxation - NMC</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CA" sz="1000" b="0" i="0" u="none" strike="noStrike">
                        <a:solidFill>
                          <a:schemeClr val="bg1"/>
                        </a:solidFill>
                        <a:effectLst/>
                        <a:latin typeface="Calibri" panose="020F0502020204030204" pitchFamily="34" charset="0"/>
                      </a:endParaRP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2526588"/>
                  </a:ext>
                </a:extLst>
              </a:tr>
              <a:tr h="212320">
                <a:tc>
                  <a:txBody>
                    <a:bodyPr/>
                    <a:lstStyle/>
                    <a:p>
                      <a:pPr algn="l" fontAlgn="b">
                        <a:buNone/>
                      </a:pPr>
                      <a:r>
                        <a:rPr lang="en-CA" sz="1000" b="1" i="0" u="none" strike="noStrike">
                          <a:solidFill>
                            <a:schemeClr val="bg1"/>
                          </a:solidFill>
                          <a:effectLst/>
                          <a:latin typeface="Calibri" panose="020F0502020204030204" pitchFamily="34" charset="0"/>
                        </a:rPr>
                        <a:t>Total Taxes</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625,395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627,642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627,642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853,593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981,632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1,040,530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1,102,962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1,169,140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4270421985"/>
                  </a:ext>
                </a:extLst>
              </a:tr>
              <a:tr h="212320">
                <a:tc>
                  <a:txBody>
                    <a:bodyPr/>
                    <a:lstStyle/>
                    <a:p>
                      <a:pPr algn="l" fontAlgn="b">
                        <a:buNone/>
                      </a:pPr>
                      <a:r>
                        <a:rPr lang="en-CA" sz="1000" b="0" i="0" u="none" strike="noStrike">
                          <a:solidFill>
                            <a:schemeClr val="bg1"/>
                          </a:solidFill>
                          <a:effectLst/>
                          <a:latin typeface="Calibri" panose="020F0502020204030204" pitchFamily="34" charset="0"/>
                        </a:rPr>
                        <a:t>Utilities Tax - B.C. Hydro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3,880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4,136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4,136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4,023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4,104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4,186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4,270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4,355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96397760"/>
                  </a:ext>
                </a:extLst>
              </a:tr>
              <a:tr h="212320">
                <a:tc>
                  <a:txBody>
                    <a:bodyPr/>
                    <a:lstStyle/>
                    <a:p>
                      <a:pPr algn="l" fontAlgn="b">
                        <a:buNone/>
                      </a:pPr>
                      <a:r>
                        <a:rPr lang="en-CA" sz="1000" b="0" i="0" u="none" strike="noStrike">
                          <a:solidFill>
                            <a:schemeClr val="bg1"/>
                          </a:solidFill>
                          <a:effectLst/>
                          <a:latin typeface="Calibri" panose="020F0502020204030204" pitchFamily="34" charset="0"/>
                        </a:rPr>
                        <a:t>Utilities Tax - Telus</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1,755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1,543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1,543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1,170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1,194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1,217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1,242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1,267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71471065"/>
                  </a:ext>
                </a:extLst>
              </a:tr>
              <a:tr h="212320">
                <a:tc>
                  <a:txBody>
                    <a:bodyPr/>
                    <a:lstStyle/>
                    <a:p>
                      <a:pPr algn="l" fontAlgn="b">
                        <a:buNone/>
                      </a:pPr>
                      <a:r>
                        <a:rPr lang="en-CA" sz="1000" b="1" i="0" u="none" strike="noStrike">
                          <a:solidFill>
                            <a:schemeClr val="bg1"/>
                          </a:solidFill>
                          <a:effectLst/>
                          <a:latin typeface="Calibri" panose="020F0502020204030204" pitchFamily="34" charset="0"/>
                        </a:rPr>
                        <a:t>Total Utilities Taxes</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5,635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5,679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5,679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5,194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5,297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5,403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5,512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5,622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363581421"/>
                  </a:ext>
                </a:extLst>
              </a:tr>
              <a:tr h="212320">
                <a:tc>
                  <a:txBody>
                    <a:bodyPr/>
                    <a:lstStyle/>
                    <a:p>
                      <a:pPr algn="l" fontAlgn="b">
                        <a:buNone/>
                      </a:pPr>
                      <a:r>
                        <a:rPr lang="en-GB" sz="1000" b="0" i="0" u="none" strike="noStrike">
                          <a:solidFill>
                            <a:schemeClr val="bg1"/>
                          </a:solidFill>
                          <a:effectLst/>
                          <a:latin typeface="Calibri" panose="020F0502020204030204" pitchFamily="34" charset="0"/>
                        </a:rPr>
                        <a:t>Federal Grant in Lieu of Taxes (PILTS)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8,714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8,633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8,633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8,892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9,159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9,434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9,717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10,008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77849598"/>
                  </a:ext>
                </a:extLst>
              </a:tr>
              <a:tr h="212320">
                <a:tc>
                  <a:txBody>
                    <a:bodyPr/>
                    <a:lstStyle/>
                    <a:p>
                      <a:pPr algn="l" fontAlgn="b">
                        <a:buNone/>
                      </a:pPr>
                      <a:r>
                        <a:rPr lang="en-GB" sz="1000" b="0" i="0" u="none" strike="noStrike">
                          <a:solidFill>
                            <a:schemeClr val="bg1"/>
                          </a:solidFill>
                          <a:effectLst/>
                          <a:latin typeface="Calibri" panose="020F0502020204030204" pitchFamily="34" charset="0"/>
                        </a:rPr>
                        <a:t>Federal Community Works Fund Grant</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78,620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39,310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78,620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78,620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78,620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81,765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81,765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81,765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21045170"/>
                  </a:ext>
                </a:extLst>
              </a:tr>
              <a:tr h="212320">
                <a:tc>
                  <a:txBody>
                    <a:bodyPr/>
                    <a:lstStyle/>
                    <a:p>
                      <a:pPr algn="l" fontAlgn="b">
                        <a:buNone/>
                      </a:pPr>
                      <a:r>
                        <a:rPr lang="en-GB" sz="1000" b="0" i="0" u="none" strike="noStrike">
                          <a:solidFill>
                            <a:schemeClr val="bg1"/>
                          </a:solidFill>
                          <a:effectLst/>
                          <a:latin typeface="Calibri" panose="020F0502020204030204" pitchFamily="34" charset="0"/>
                        </a:rPr>
                        <a:t>Provincial Gov't Grant - Small Community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368,500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335,000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335,000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330,000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330,000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330,000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330,000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330,000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0521778"/>
                  </a:ext>
                </a:extLst>
              </a:tr>
              <a:tr h="212320">
                <a:tc>
                  <a:txBody>
                    <a:bodyPr/>
                    <a:lstStyle/>
                    <a:p>
                      <a:pPr algn="l" fontAlgn="b">
                        <a:buNone/>
                      </a:pPr>
                      <a:r>
                        <a:rPr lang="en-CA" sz="1000" b="0" i="0" u="none" strike="noStrike">
                          <a:solidFill>
                            <a:schemeClr val="bg1"/>
                          </a:solidFill>
                          <a:effectLst/>
                          <a:latin typeface="Calibri" panose="020F0502020204030204" pitchFamily="34" charset="0"/>
                        </a:rPr>
                        <a:t>LGCAP Grant</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120,373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120,373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57811431"/>
                  </a:ext>
                </a:extLst>
              </a:tr>
              <a:tr h="212320">
                <a:tc>
                  <a:txBody>
                    <a:bodyPr/>
                    <a:lstStyle/>
                    <a:p>
                      <a:pPr algn="l" fontAlgn="b">
                        <a:buNone/>
                      </a:pPr>
                      <a:r>
                        <a:rPr lang="en-CA" sz="1000" b="0" i="0" u="none" strike="noStrike">
                          <a:solidFill>
                            <a:schemeClr val="bg1"/>
                          </a:solidFill>
                          <a:effectLst/>
                          <a:latin typeface="Calibri" panose="020F0502020204030204" pitchFamily="34" charset="0"/>
                        </a:rPr>
                        <a:t>HOG Administration Fee</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2,100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2,134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2,134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2,100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2,100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2,100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2,100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2,100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69997184"/>
                  </a:ext>
                </a:extLst>
              </a:tr>
              <a:tr h="212320">
                <a:tc>
                  <a:txBody>
                    <a:bodyPr/>
                    <a:lstStyle/>
                    <a:p>
                      <a:pPr algn="l" fontAlgn="b">
                        <a:buNone/>
                      </a:pPr>
                      <a:r>
                        <a:rPr lang="en-CA" sz="1000" b="0" i="0" u="none" strike="noStrike">
                          <a:solidFill>
                            <a:schemeClr val="bg1"/>
                          </a:solidFill>
                          <a:effectLst/>
                          <a:latin typeface="Calibri" panose="020F0502020204030204" pitchFamily="34" charset="0"/>
                        </a:rPr>
                        <a:t>Revenue - Other General</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1,250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1,926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1,925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1,750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1,750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1,750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1,750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1,750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120295"/>
                  </a:ext>
                </a:extLst>
              </a:tr>
              <a:tr h="212320">
                <a:tc>
                  <a:txBody>
                    <a:bodyPr/>
                    <a:lstStyle/>
                    <a:p>
                      <a:pPr algn="l" fontAlgn="b">
                        <a:buNone/>
                      </a:pPr>
                      <a:r>
                        <a:rPr lang="en-CA" sz="1000" b="0" i="0" u="none" strike="noStrike">
                          <a:solidFill>
                            <a:schemeClr val="bg1"/>
                          </a:solidFill>
                          <a:effectLst/>
                          <a:latin typeface="Calibri" panose="020F0502020204030204" pitchFamily="34" charset="0"/>
                        </a:rPr>
                        <a:t>General Investment Income</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85,750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50,485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49,539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50,000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50,000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50,000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50,000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50,000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5435287"/>
                  </a:ext>
                </a:extLst>
              </a:tr>
              <a:tr h="212320">
                <a:tc>
                  <a:txBody>
                    <a:bodyPr/>
                    <a:lstStyle/>
                    <a:p>
                      <a:pPr algn="l" fontAlgn="b">
                        <a:buNone/>
                      </a:pPr>
                      <a:r>
                        <a:rPr lang="en-CA" sz="1000" b="0" i="0" u="none" strike="noStrike">
                          <a:solidFill>
                            <a:schemeClr val="bg1"/>
                          </a:solidFill>
                          <a:effectLst/>
                          <a:latin typeface="Calibri" panose="020F0502020204030204" pitchFamily="34" charset="0"/>
                        </a:rPr>
                        <a:t>Interest on Arrears</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2,600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1,419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1,419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1,600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1,600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1,600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1,600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1,600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38864907"/>
                  </a:ext>
                </a:extLst>
              </a:tr>
              <a:tr h="212320">
                <a:tc>
                  <a:txBody>
                    <a:bodyPr/>
                    <a:lstStyle/>
                    <a:p>
                      <a:pPr algn="l" fontAlgn="b">
                        <a:buNone/>
                      </a:pPr>
                      <a:r>
                        <a:rPr lang="en-CA" sz="1000" b="0" i="0" u="none" strike="noStrike">
                          <a:solidFill>
                            <a:schemeClr val="bg1"/>
                          </a:solidFill>
                          <a:effectLst/>
                          <a:latin typeface="Calibri" panose="020F0502020204030204" pitchFamily="34" charset="0"/>
                        </a:rPr>
                        <a:t>Interest on Delinquent</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1,200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634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634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575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575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575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575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575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79982116"/>
                  </a:ext>
                </a:extLst>
              </a:tr>
              <a:tr h="212320">
                <a:tc>
                  <a:txBody>
                    <a:bodyPr/>
                    <a:lstStyle/>
                    <a:p>
                      <a:pPr algn="l" fontAlgn="b">
                        <a:buNone/>
                      </a:pPr>
                      <a:r>
                        <a:rPr lang="en-CA" sz="1000" b="0" i="0" u="none" strike="noStrike">
                          <a:solidFill>
                            <a:schemeClr val="bg1"/>
                          </a:solidFill>
                          <a:effectLst/>
                          <a:latin typeface="Calibri" panose="020F0502020204030204" pitchFamily="34" charset="0"/>
                        </a:rPr>
                        <a:t>Penalty on Current</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7,500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6,959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6,959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6,750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6,750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6,750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6,750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6,750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9123991"/>
                  </a:ext>
                </a:extLst>
              </a:tr>
              <a:tr h="212320">
                <a:tc>
                  <a:txBody>
                    <a:bodyPr/>
                    <a:lstStyle/>
                    <a:p>
                      <a:pPr algn="l" fontAlgn="b">
                        <a:buNone/>
                      </a:pPr>
                      <a:r>
                        <a:rPr lang="en-CA" sz="1000" b="0" i="0" u="none" strike="noStrike">
                          <a:solidFill>
                            <a:schemeClr val="bg1"/>
                          </a:solidFill>
                          <a:effectLst/>
                          <a:latin typeface="Calibri" panose="020F0502020204030204" pitchFamily="34" charset="0"/>
                        </a:rPr>
                        <a:t>Tax Sale Revenue</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000" b="0" i="0" u="none" strike="noStrike">
                          <a:solidFill>
                            <a:schemeClr val="bg1"/>
                          </a:solidFill>
                          <a:effectLst/>
                          <a:latin typeface="Calibri" panose="020F0502020204030204" pitchFamily="34" charset="0"/>
                        </a:rPr>
                        <a:t>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45465398"/>
                  </a:ext>
                </a:extLst>
              </a:tr>
              <a:tr h="212320">
                <a:tc>
                  <a:txBody>
                    <a:bodyPr/>
                    <a:lstStyle/>
                    <a:p>
                      <a:pPr algn="l" fontAlgn="b">
                        <a:buNone/>
                      </a:pPr>
                      <a:r>
                        <a:rPr lang="en-CA" sz="1000" b="1" i="0" u="none" strike="noStrike">
                          <a:solidFill>
                            <a:schemeClr val="bg1"/>
                          </a:solidFill>
                          <a:effectLst/>
                          <a:latin typeface="Calibri" panose="020F0502020204030204" pitchFamily="34" charset="0"/>
                        </a:rPr>
                        <a:t>Total Other General Revenue</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556,234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446,499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484,863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480,287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600,927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483,974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484,257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000" b="1" i="0" u="none" strike="noStrike">
                          <a:solidFill>
                            <a:schemeClr val="bg1"/>
                          </a:solidFill>
                          <a:effectLst/>
                          <a:latin typeface="Calibri" panose="020F0502020204030204" pitchFamily="34" charset="0"/>
                        </a:rPr>
                        <a:t>604,921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1778492430"/>
                  </a:ext>
                </a:extLst>
              </a:tr>
              <a:tr h="212320">
                <a:tc>
                  <a:txBody>
                    <a:bodyPr/>
                    <a:lstStyle/>
                    <a:p>
                      <a:pPr algn="l" fontAlgn="b">
                        <a:buNone/>
                      </a:pPr>
                      <a:r>
                        <a:rPr lang="en-CA" sz="1000" b="1" i="0" u="none" strike="noStrike">
                          <a:solidFill>
                            <a:schemeClr val="bg1"/>
                          </a:solidFill>
                          <a:effectLst/>
                          <a:latin typeface="Calibri" panose="020F0502020204030204" pitchFamily="34" charset="0"/>
                        </a:rPr>
                        <a:t>Total General Revenue</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000" b="1" i="0" u="none" strike="noStrike">
                          <a:solidFill>
                            <a:schemeClr val="bg1"/>
                          </a:solidFill>
                          <a:effectLst/>
                          <a:latin typeface="Calibri" panose="020F0502020204030204" pitchFamily="34" charset="0"/>
                        </a:rPr>
                        <a:t>1,187,263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000" b="1" i="0" u="none" strike="noStrike">
                          <a:solidFill>
                            <a:schemeClr val="bg1"/>
                          </a:solidFill>
                          <a:effectLst/>
                          <a:latin typeface="Calibri" panose="020F0502020204030204" pitchFamily="34" charset="0"/>
                        </a:rPr>
                        <a:t>1,079,820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000" b="1" i="0" u="none" strike="noStrike">
                          <a:solidFill>
                            <a:schemeClr val="bg1"/>
                          </a:solidFill>
                          <a:effectLst/>
                          <a:latin typeface="Calibri" panose="020F0502020204030204" pitchFamily="34" charset="0"/>
                        </a:rPr>
                        <a:t>1,118,184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000" b="1" i="0" u="none" strike="noStrike">
                          <a:solidFill>
                            <a:schemeClr val="bg1"/>
                          </a:solidFill>
                          <a:effectLst/>
                          <a:latin typeface="Calibri" panose="020F0502020204030204" pitchFamily="34" charset="0"/>
                        </a:rPr>
                        <a:t>1,339,074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000" b="1" i="0" u="none" strike="noStrike">
                          <a:solidFill>
                            <a:schemeClr val="bg1"/>
                          </a:solidFill>
                          <a:effectLst/>
                          <a:latin typeface="Calibri" panose="020F0502020204030204" pitchFamily="34" charset="0"/>
                        </a:rPr>
                        <a:t>1,587,857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000" b="1" i="0" u="none" strike="noStrike">
                          <a:solidFill>
                            <a:schemeClr val="bg1"/>
                          </a:solidFill>
                          <a:effectLst/>
                          <a:latin typeface="Calibri" panose="020F0502020204030204" pitchFamily="34" charset="0"/>
                        </a:rPr>
                        <a:t>1,529,908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000" b="1" i="0" u="none" strike="noStrike">
                          <a:solidFill>
                            <a:schemeClr val="bg1"/>
                          </a:solidFill>
                          <a:effectLst/>
                          <a:latin typeface="Calibri" panose="020F0502020204030204" pitchFamily="34" charset="0"/>
                        </a:rPr>
                        <a:t>1,592,731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000" b="1" i="0" u="none" strike="noStrike" dirty="0">
                          <a:solidFill>
                            <a:schemeClr val="bg1"/>
                          </a:solidFill>
                          <a:effectLst/>
                          <a:latin typeface="Calibri" panose="020F0502020204030204" pitchFamily="34" charset="0"/>
                        </a:rPr>
                        <a:t>1,779,683 </a:t>
                      </a:r>
                    </a:p>
                  </a:txBody>
                  <a:tcPr marL="7645" marR="7645" marT="7645" marB="36694"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3230791989"/>
                  </a:ext>
                </a:extLst>
              </a:tr>
            </a:tbl>
          </a:graphicData>
        </a:graphic>
      </p:graphicFrame>
    </p:spTree>
    <p:extLst>
      <p:ext uri="{BB962C8B-B14F-4D97-AF65-F5344CB8AC3E}">
        <p14:creationId xmlns:p14="http://schemas.microsoft.com/office/powerpoint/2010/main" val="2982099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DD5BD78-6097-97B9-5B03-0422293549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36010A-B76B-4B3A-8F36-26A7FF08D949}"/>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3" name="Table 2">
            <a:extLst>
              <a:ext uri="{FF2B5EF4-FFF2-40B4-BE49-F238E27FC236}">
                <a16:creationId xmlns:a16="http://schemas.microsoft.com/office/drawing/2014/main" id="{EAB66E59-6CAD-8B81-877C-0BF98C73C3BA}"/>
              </a:ext>
            </a:extLst>
          </p:cNvPr>
          <p:cNvGraphicFramePr>
            <a:graphicFrameLocks noGrp="1"/>
          </p:cNvGraphicFramePr>
          <p:nvPr>
            <p:extLst>
              <p:ext uri="{D42A27DB-BD31-4B8C-83A1-F6EECF244321}">
                <p14:modId xmlns:p14="http://schemas.microsoft.com/office/powerpoint/2010/main" val="2226877155"/>
              </p:ext>
            </p:extLst>
          </p:nvPr>
        </p:nvGraphicFramePr>
        <p:xfrm>
          <a:off x="668827" y="1397480"/>
          <a:ext cx="9527598" cy="4779483"/>
        </p:xfrm>
        <a:graphic>
          <a:graphicData uri="http://schemas.openxmlformats.org/drawingml/2006/table">
            <a:tbl>
              <a:tblPr/>
              <a:tblGrid>
                <a:gridCol w="2728046">
                  <a:extLst>
                    <a:ext uri="{9D8B030D-6E8A-4147-A177-3AD203B41FA5}">
                      <a16:colId xmlns:a16="http://schemas.microsoft.com/office/drawing/2014/main" val="3234773651"/>
                    </a:ext>
                  </a:extLst>
                </a:gridCol>
                <a:gridCol w="849944">
                  <a:extLst>
                    <a:ext uri="{9D8B030D-6E8A-4147-A177-3AD203B41FA5}">
                      <a16:colId xmlns:a16="http://schemas.microsoft.com/office/drawing/2014/main" val="4068260547"/>
                    </a:ext>
                  </a:extLst>
                </a:gridCol>
                <a:gridCol w="849944">
                  <a:extLst>
                    <a:ext uri="{9D8B030D-6E8A-4147-A177-3AD203B41FA5}">
                      <a16:colId xmlns:a16="http://schemas.microsoft.com/office/drawing/2014/main" val="626520667"/>
                    </a:ext>
                  </a:extLst>
                </a:gridCol>
                <a:gridCol w="849944">
                  <a:extLst>
                    <a:ext uri="{9D8B030D-6E8A-4147-A177-3AD203B41FA5}">
                      <a16:colId xmlns:a16="http://schemas.microsoft.com/office/drawing/2014/main" val="1831940591"/>
                    </a:ext>
                  </a:extLst>
                </a:gridCol>
                <a:gridCol w="849944">
                  <a:extLst>
                    <a:ext uri="{9D8B030D-6E8A-4147-A177-3AD203B41FA5}">
                      <a16:colId xmlns:a16="http://schemas.microsoft.com/office/drawing/2014/main" val="2998413531"/>
                    </a:ext>
                  </a:extLst>
                </a:gridCol>
                <a:gridCol w="849944">
                  <a:extLst>
                    <a:ext uri="{9D8B030D-6E8A-4147-A177-3AD203B41FA5}">
                      <a16:colId xmlns:a16="http://schemas.microsoft.com/office/drawing/2014/main" val="735694353"/>
                    </a:ext>
                  </a:extLst>
                </a:gridCol>
                <a:gridCol w="849944">
                  <a:extLst>
                    <a:ext uri="{9D8B030D-6E8A-4147-A177-3AD203B41FA5}">
                      <a16:colId xmlns:a16="http://schemas.microsoft.com/office/drawing/2014/main" val="3379180872"/>
                    </a:ext>
                  </a:extLst>
                </a:gridCol>
                <a:gridCol w="849944">
                  <a:extLst>
                    <a:ext uri="{9D8B030D-6E8A-4147-A177-3AD203B41FA5}">
                      <a16:colId xmlns:a16="http://schemas.microsoft.com/office/drawing/2014/main" val="2584748820"/>
                    </a:ext>
                  </a:extLst>
                </a:gridCol>
                <a:gridCol w="849944">
                  <a:extLst>
                    <a:ext uri="{9D8B030D-6E8A-4147-A177-3AD203B41FA5}">
                      <a16:colId xmlns:a16="http://schemas.microsoft.com/office/drawing/2014/main" val="3752862322"/>
                    </a:ext>
                  </a:extLst>
                </a:gridCol>
              </a:tblGrid>
              <a:tr h="355525">
                <a:tc>
                  <a:txBody>
                    <a:bodyPr/>
                    <a:lstStyle/>
                    <a:p>
                      <a:pPr algn="ctr" fontAlgn="b">
                        <a:buNone/>
                      </a:pPr>
                      <a:r>
                        <a:rPr lang="en-CA" sz="900" b="1" i="0" u="none" strike="noStrike">
                          <a:solidFill>
                            <a:schemeClr val="bg1"/>
                          </a:solidFill>
                          <a:effectLst/>
                          <a:latin typeface="Calibri" panose="020F0502020204030204" pitchFamily="34" charset="0"/>
                        </a:rPr>
                        <a:t>Description</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2025   Budget</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2025 Actual</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2025 Projection</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900" b="1" i="0" u="none" strike="noStrike">
                          <a:solidFill>
                            <a:schemeClr val="bg1"/>
                          </a:solidFill>
                          <a:effectLst/>
                          <a:latin typeface="Calibri" panose="020F0502020204030204" pitchFamily="34" charset="0"/>
                        </a:rPr>
                        <a:t>2026   Budget</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900" b="1" i="0" u="none" strike="noStrike">
                          <a:solidFill>
                            <a:schemeClr val="bg1"/>
                          </a:solidFill>
                          <a:effectLst/>
                          <a:latin typeface="Calibri" panose="020F0502020204030204" pitchFamily="34" charset="0"/>
                        </a:rPr>
                        <a:t>2027   Budget</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2028   Budget</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2029   Budget</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900" b="1" i="0" u="none" strike="noStrike">
                          <a:solidFill>
                            <a:schemeClr val="bg1"/>
                          </a:solidFill>
                          <a:effectLst/>
                          <a:latin typeface="Calibri" panose="020F0502020204030204" pitchFamily="34" charset="0"/>
                        </a:rPr>
                        <a:t>2030 Budget</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7323428"/>
                  </a:ext>
                </a:extLst>
              </a:tr>
              <a:tr h="201089">
                <a:tc>
                  <a:txBody>
                    <a:bodyPr/>
                    <a:lstStyle/>
                    <a:p>
                      <a:pPr algn="l" fontAlgn="b">
                        <a:buNone/>
                      </a:pPr>
                      <a:r>
                        <a:rPr lang="en-CA" sz="900" b="1" i="0" u="none" strike="noStrike">
                          <a:solidFill>
                            <a:schemeClr val="bg1"/>
                          </a:solidFill>
                          <a:effectLst/>
                          <a:latin typeface="Calibri" panose="020F0502020204030204" pitchFamily="34" charset="0"/>
                        </a:rPr>
                        <a:t>OTHER GOVERNMENTS</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80103394"/>
                  </a:ext>
                </a:extLst>
              </a:tr>
              <a:tr h="201089">
                <a:tc>
                  <a:txBody>
                    <a:bodyPr/>
                    <a:lstStyle/>
                    <a:p>
                      <a:pPr algn="l" fontAlgn="b">
                        <a:buNone/>
                      </a:pPr>
                      <a:r>
                        <a:rPr lang="en-CA" sz="900" b="1" i="1" u="none" strike="noStrike">
                          <a:solidFill>
                            <a:schemeClr val="bg1"/>
                          </a:solidFill>
                          <a:effectLst/>
                          <a:latin typeface="Calibri" panose="020F0502020204030204" pitchFamily="34" charset="0"/>
                        </a:rPr>
                        <a:t>Revenue</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7161827"/>
                  </a:ext>
                </a:extLst>
              </a:tr>
              <a:tr h="201089">
                <a:tc>
                  <a:txBody>
                    <a:bodyPr/>
                    <a:lstStyle/>
                    <a:p>
                      <a:pPr algn="l" fontAlgn="b">
                        <a:buNone/>
                      </a:pPr>
                      <a:r>
                        <a:rPr lang="en-CA" sz="900" b="0" i="0" u="none" strike="noStrike">
                          <a:solidFill>
                            <a:schemeClr val="bg1"/>
                          </a:solidFill>
                          <a:effectLst/>
                          <a:latin typeface="Calibri" panose="020F0502020204030204" pitchFamily="34" charset="0"/>
                        </a:rPr>
                        <a:t>Comox Strathcona Waste Management</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8,845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8,845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8,900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8,900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8,900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8,900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8,900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0106787"/>
                  </a:ext>
                </a:extLst>
              </a:tr>
              <a:tr h="201089">
                <a:tc>
                  <a:txBody>
                    <a:bodyPr/>
                    <a:lstStyle/>
                    <a:p>
                      <a:pPr algn="l" fontAlgn="b">
                        <a:buNone/>
                      </a:pPr>
                      <a:r>
                        <a:rPr lang="en-CA" sz="900" b="0" i="0" u="none" strike="noStrike">
                          <a:solidFill>
                            <a:schemeClr val="bg1"/>
                          </a:solidFill>
                          <a:effectLst/>
                          <a:latin typeface="Calibri" panose="020F0502020204030204" pitchFamily="34" charset="0"/>
                        </a:rPr>
                        <a:t>School Tax</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106,000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113,725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113,725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114,000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114,000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114,000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114,000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114,000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3491720"/>
                  </a:ext>
                </a:extLst>
              </a:tr>
              <a:tr h="201089">
                <a:tc>
                  <a:txBody>
                    <a:bodyPr/>
                    <a:lstStyle/>
                    <a:p>
                      <a:pPr algn="l" fontAlgn="b">
                        <a:buNone/>
                      </a:pPr>
                      <a:r>
                        <a:rPr lang="en-CA" sz="900" b="0" i="0" u="none" strike="noStrike">
                          <a:solidFill>
                            <a:schemeClr val="bg1"/>
                          </a:solidFill>
                          <a:effectLst/>
                          <a:latin typeface="Calibri" panose="020F0502020204030204" pitchFamily="34" charset="0"/>
                        </a:rPr>
                        <a:t>Regional Hospital</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20,000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20,373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20,373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21,000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21,000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21,000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21,000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21,000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2864509"/>
                  </a:ext>
                </a:extLst>
              </a:tr>
              <a:tr h="201089">
                <a:tc>
                  <a:txBody>
                    <a:bodyPr/>
                    <a:lstStyle/>
                    <a:p>
                      <a:pPr algn="l" fontAlgn="b">
                        <a:buNone/>
                      </a:pPr>
                      <a:r>
                        <a:rPr lang="en-CA" sz="900" b="0" i="0" u="none" strike="noStrike">
                          <a:solidFill>
                            <a:schemeClr val="bg1"/>
                          </a:solidFill>
                          <a:effectLst/>
                          <a:latin typeface="Calibri" panose="020F0502020204030204" pitchFamily="34" charset="0"/>
                        </a:rPr>
                        <a:t>BC Assessment Authority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2,912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2,912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2,950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2,950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2,950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2,950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2,950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9915839"/>
                  </a:ext>
                </a:extLst>
              </a:tr>
              <a:tr h="201089">
                <a:tc>
                  <a:txBody>
                    <a:bodyPr/>
                    <a:lstStyle/>
                    <a:p>
                      <a:pPr algn="l" fontAlgn="b">
                        <a:buNone/>
                      </a:pPr>
                      <a:r>
                        <a:rPr lang="en-CA" sz="900" b="0" i="0" u="none" strike="noStrike">
                          <a:solidFill>
                            <a:schemeClr val="bg1"/>
                          </a:solidFill>
                          <a:effectLst/>
                          <a:latin typeface="Calibri" panose="020F0502020204030204" pitchFamily="34" charset="0"/>
                        </a:rPr>
                        <a:t>Municipal Finance Authority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15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3228173"/>
                  </a:ext>
                </a:extLst>
              </a:tr>
              <a:tr h="201089">
                <a:tc>
                  <a:txBody>
                    <a:bodyPr/>
                    <a:lstStyle/>
                    <a:p>
                      <a:pPr algn="l" fontAlgn="b">
                        <a:buNone/>
                      </a:pPr>
                      <a:r>
                        <a:rPr lang="en-CA" sz="900" b="0" i="0" u="none" strike="noStrike">
                          <a:solidFill>
                            <a:schemeClr val="bg1"/>
                          </a:solidFill>
                          <a:effectLst/>
                          <a:latin typeface="Calibri" panose="020F0502020204030204" pitchFamily="34" charset="0"/>
                        </a:rPr>
                        <a:t>Regional District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85,000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80,859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80,859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82,000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82,000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7635034"/>
                  </a:ext>
                </a:extLst>
              </a:tr>
              <a:tr h="201089">
                <a:tc>
                  <a:txBody>
                    <a:bodyPr/>
                    <a:lstStyle/>
                    <a:p>
                      <a:pPr algn="l" fontAlgn="b">
                        <a:buNone/>
                      </a:pPr>
                      <a:r>
                        <a:rPr lang="en-CA" sz="900" b="0" i="0" u="none" strike="noStrike">
                          <a:solidFill>
                            <a:schemeClr val="bg1"/>
                          </a:solidFill>
                          <a:effectLst/>
                          <a:latin typeface="Calibri" panose="020F0502020204030204" pitchFamily="34" charset="0"/>
                        </a:rPr>
                        <a:t>Regional Library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16,768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16,970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16,970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17,100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17,100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17,100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17,100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17,100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392867"/>
                  </a:ext>
                </a:extLst>
              </a:tr>
              <a:tr h="201089">
                <a:tc>
                  <a:txBody>
                    <a:bodyPr/>
                    <a:lstStyle/>
                    <a:p>
                      <a:pPr algn="l" fontAlgn="b">
                        <a:buNone/>
                      </a:pPr>
                      <a:r>
                        <a:rPr lang="en-CA" sz="900" b="0" i="0" u="none" strike="noStrike">
                          <a:solidFill>
                            <a:schemeClr val="bg1"/>
                          </a:solidFill>
                          <a:effectLst/>
                          <a:latin typeface="Calibri" panose="020F0502020204030204" pitchFamily="34" charset="0"/>
                        </a:rPr>
                        <a:t>Police Tax</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22,608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22,608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22,700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22,700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85297995"/>
                  </a:ext>
                </a:extLst>
              </a:tr>
              <a:tr h="201089">
                <a:tc>
                  <a:txBody>
                    <a:bodyPr/>
                    <a:lstStyle/>
                    <a:p>
                      <a:pPr algn="l" fontAlgn="b">
                        <a:buNone/>
                      </a:pPr>
                      <a:r>
                        <a:rPr lang="en-CA" sz="900" b="1" i="0" u="none" strike="noStrike">
                          <a:solidFill>
                            <a:schemeClr val="bg1"/>
                          </a:solidFill>
                          <a:effectLst/>
                          <a:latin typeface="Calibri" panose="020F0502020204030204" pitchFamily="34" charset="0"/>
                        </a:rPr>
                        <a:t>Total Other Governments Revenue</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260,483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266,308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266,308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268,666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268,666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268,666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268,666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268,666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2057863581"/>
                  </a:ext>
                </a:extLst>
              </a:tr>
              <a:tr h="201089">
                <a:tc>
                  <a:txBody>
                    <a:bodyPr/>
                    <a:lstStyle/>
                    <a:p>
                      <a:pPr algn="l" fontAlgn="b">
                        <a:buNone/>
                      </a:pPr>
                      <a:r>
                        <a:rPr lang="en-CA" sz="900" b="1" i="1" u="none" strike="noStrike">
                          <a:solidFill>
                            <a:schemeClr val="bg1"/>
                          </a:solidFill>
                          <a:effectLst/>
                          <a:latin typeface="Calibri" panose="020F0502020204030204" pitchFamily="34" charset="0"/>
                        </a:rPr>
                        <a:t>Expenditure</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900" b="0" i="0" u="none" strike="noStrike">
                        <a:solidFill>
                          <a:schemeClr val="bg1"/>
                        </a:solidFill>
                        <a:effectLst/>
                        <a:latin typeface="Calibri" panose="020F0502020204030204" pitchFamily="34" charset="0"/>
                      </a:endParaRP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2951222"/>
                  </a:ext>
                </a:extLst>
              </a:tr>
              <a:tr h="201089">
                <a:tc>
                  <a:txBody>
                    <a:bodyPr/>
                    <a:lstStyle/>
                    <a:p>
                      <a:pPr algn="l" fontAlgn="b">
                        <a:buNone/>
                      </a:pPr>
                      <a:r>
                        <a:rPr lang="en-CA" sz="900" b="0" i="0" u="none" strike="noStrike">
                          <a:solidFill>
                            <a:schemeClr val="bg1"/>
                          </a:solidFill>
                          <a:effectLst/>
                          <a:latin typeface="Calibri" panose="020F0502020204030204" pitchFamily="34" charset="0"/>
                        </a:rPr>
                        <a:t>Requsitions - School Tax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106,000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111,275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113,725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114,000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114,000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114,000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114,000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114,000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12458583"/>
                  </a:ext>
                </a:extLst>
              </a:tr>
              <a:tr h="201089">
                <a:tc>
                  <a:txBody>
                    <a:bodyPr/>
                    <a:lstStyle/>
                    <a:p>
                      <a:pPr algn="l" fontAlgn="b">
                        <a:buNone/>
                      </a:pPr>
                      <a:r>
                        <a:rPr lang="en-CA" sz="900" b="0" i="0" u="none" strike="noStrike">
                          <a:solidFill>
                            <a:schemeClr val="bg1"/>
                          </a:solidFill>
                          <a:effectLst/>
                          <a:latin typeface="Calibri" panose="020F0502020204030204" pitchFamily="34" charset="0"/>
                        </a:rPr>
                        <a:t>Requisitions - Regional Hospital</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20,000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20,400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20,373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21,000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21,000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21,000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21,000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21,000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9564360"/>
                  </a:ext>
                </a:extLst>
              </a:tr>
              <a:tr h="201089">
                <a:tc>
                  <a:txBody>
                    <a:bodyPr/>
                    <a:lstStyle/>
                    <a:p>
                      <a:pPr algn="l" fontAlgn="b">
                        <a:buNone/>
                      </a:pPr>
                      <a:r>
                        <a:rPr lang="en-CA" sz="900" b="0" i="0" u="none" strike="noStrike">
                          <a:solidFill>
                            <a:schemeClr val="bg1"/>
                          </a:solidFill>
                          <a:effectLst/>
                          <a:latin typeface="Calibri" panose="020F0502020204030204" pitchFamily="34" charset="0"/>
                        </a:rPr>
                        <a:t>B.C. Assessment Authority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2,915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2,912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2,950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2,950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2,950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2,950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2,950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3860719"/>
                  </a:ext>
                </a:extLst>
              </a:tr>
              <a:tr h="201089">
                <a:tc>
                  <a:txBody>
                    <a:bodyPr/>
                    <a:lstStyle/>
                    <a:p>
                      <a:pPr algn="l" fontAlgn="b">
                        <a:buNone/>
                      </a:pPr>
                      <a:r>
                        <a:rPr lang="en-CA" sz="900" b="0" i="0" u="none" strike="noStrike">
                          <a:solidFill>
                            <a:schemeClr val="bg1"/>
                          </a:solidFill>
                          <a:effectLst/>
                          <a:latin typeface="Calibri" panose="020F0502020204030204" pitchFamily="34" charset="0"/>
                        </a:rPr>
                        <a:t>Municipal Finance Authority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15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85887310"/>
                  </a:ext>
                </a:extLst>
              </a:tr>
              <a:tr h="201089">
                <a:tc>
                  <a:txBody>
                    <a:bodyPr/>
                    <a:lstStyle/>
                    <a:p>
                      <a:pPr algn="l" fontAlgn="b">
                        <a:buNone/>
                      </a:pPr>
                      <a:r>
                        <a:rPr lang="en-CA" sz="900" b="0" i="0" u="none" strike="noStrike">
                          <a:solidFill>
                            <a:schemeClr val="bg1"/>
                          </a:solidFill>
                          <a:effectLst/>
                          <a:latin typeface="Calibri" panose="020F0502020204030204" pitchFamily="34" charset="0"/>
                        </a:rPr>
                        <a:t>Regional District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85,000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81,001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80,859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82,000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82,000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77837905"/>
                  </a:ext>
                </a:extLst>
              </a:tr>
              <a:tr h="201089">
                <a:tc>
                  <a:txBody>
                    <a:bodyPr/>
                    <a:lstStyle/>
                    <a:p>
                      <a:pPr algn="l" fontAlgn="b">
                        <a:buNone/>
                      </a:pPr>
                      <a:r>
                        <a:rPr lang="en-CA" sz="900" b="0" i="0" u="none" strike="noStrike">
                          <a:solidFill>
                            <a:schemeClr val="bg1"/>
                          </a:solidFill>
                          <a:effectLst/>
                          <a:latin typeface="Calibri" panose="020F0502020204030204" pitchFamily="34" charset="0"/>
                        </a:rPr>
                        <a:t>Regional Library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16,768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16,768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16,970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17,100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17,100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17,100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17,100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17,100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3979853"/>
                  </a:ext>
                </a:extLst>
              </a:tr>
              <a:tr h="201089">
                <a:tc>
                  <a:txBody>
                    <a:bodyPr/>
                    <a:lstStyle/>
                    <a:p>
                      <a:pPr algn="l" fontAlgn="b">
                        <a:buNone/>
                      </a:pPr>
                      <a:r>
                        <a:rPr lang="en-CA" sz="900" b="0" i="0" u="none" strike="noStrike">
                          <a:solidFill>
                            <a:schemeClr val="bg1"/>
                          </a:solidFill>
                          <a:effectLst/>
                          <a:latin typeface="Calibri" panose="020F0502020204030204" pitchFamily="34" charset="0"/>
                        </a:rPr>
                        <a:t>Requisitions - Police Tax</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22,160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22,608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22,700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22,700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22,700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7630269"/>
                  </a:ext>
                </a:extLst>
              </a:tr>
              <a:tr h="201089">
                <a:tc>
                  <a:txBody>
                    <a:bodyPr/>
                    <a:lstStyle/>
                    <a:p>
                      <a:pPr algn="l" fontAlgn="b">
                        <a:buNone/>
                      </a:pPr>
                      <a:r>
                        <a:rPr lang="en-CA" sz="900" b="0" i="0" u="none" strike="noStrike">
                          <a:solidFill>
                            <a:schemeClr val="bg1"/>
                          </a:solidFill>
                          <a:effectLst/>
                          <a:latin typeface="Calibri" panose="020F0502020204030204" pitchFamily="34" charset="0"/>
                        </a:rPr>
                        <a:t>Comox Strathcona Waste Management</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8,000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8,864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8,845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900" b="0" i="0" u="none" strike="noStrike">
                          <a:solidFill>
                            <a:schemeClr val="bg1"/>
                          </a:solidFill>
                          <a:effectLst/>
                          <a:latin typeface="Calibri" panose="020F0502020204030204" pitchFamily="34" charset="0"/>
                        </a:rPr>
                        <a:t>8,900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900" b="0" i="0" u="none" strike="noStrike">
                          <a:solidFill>
                            <a:schemeClr val="bg1"/>
                          </a:solidFill>
                          <a:effectLst/>
                          <a:latin typeface="Calibri" panose="020F0502020204030204" pitchFamily="34" charset="0"/>
                        </a:rPr>
                        <a:t>8,900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8,900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8,900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900" b="0" i="0" u="none" strike="noStrike">
                          <a:solidFill>
                            <a:schemeClr val="bg1"/>
                          </a:solidFill>
                          <a:effectLst/>
                          <a:latin typeface="Calibri" panose="020F0502020204030204" pitchFamily="34" charset="0"/>
                        </a:rPr>
                        <a:t>8,900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8816212"/>
                  </a:ext>
                </a:extLst>
              </a:tr>
              <a:tr h="201089">
                <a:tc>
                  <a:txBody>
                    <a:bodyPr/>
                    <a:lstStyle/>
                    <a:p>
                      <a:pPr algn="l" fontAlgn="b">
                        <a:buNone/>
                      </a:pPr>
                      <a:r>
                        <a:rPr lang="en-CA" sz="900" b="1" i="0" u="none" strike="noStrike">
                          <a:solidFill>
                            <a:schemeClr val="bg1"/>
                          </a:solidFill>
                          <a:effectLst/>
                          <a:latin typeface="Calibri" panose="020F0502020204030204" pitchFamily="34" charset="0"/>
                        </a:rPr>
                        <a:t>Total Other Governments Expenditure</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260,483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263,381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266,308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268,666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268,666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268,666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268,666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900" b="1" i="0" u="none" strike="noStrike">
                          <a:solidFill>
                            <a:schemeClr val="bg1"/>
                          </a:solidFill>
                          <a:effectLst/>
                          <a:latin typeface="Calibri" panose="020F0502020204030204" pitchFamily="34" charset="0"/>
                        </a:rPr>
                        <a:t>268,666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015914294"/>
                  </a:ext>
                </a:extLst>
              </a:tr>
              <a:tr h="201089">
                <a:tc>
                  <a:txBody>
                    <a:bodyPr/>
                    <a:lstStyle/>
                    <a:p>
                      <a:pPr algn="l" fontAlgn="b">
                        <a:buNone/>
                      </a:pPr>
                      <a:r>
                        <a:rPr lang="en-CA" sz="900" b="1" i="0" u="none" strike="noStrike">
                          <a:solidFill>
                            <a:schemeClr val="bg1"/>
                          </a:solidFill>
                          <a:effectLst/>
                          <a:latin typeface="Calibri" panose="020F0502020204030204" pitchFamily="34" charset="0"/>
                        </a:rPr>
                        <a:t>Net Other Governments</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900" b="1" i="0" u="none" strike="noStrike">
                          <a:solidFill>
                            <a:schemeClr val="bg1"/>
                          </a:solidFill>
                          <a:effectLst/>
                          <a:latin typeface="Calibri" panose="020F0502020204030204" pitchFamily="34" charset="0"/>
                        </a:rPr>
                        <a:t>2,927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900" b="1" i="0" u="none" strike="noStrike">
                          <a:solidFill>
                            <a:schemeClr val="bg1"/>
                          </a:solidFill>
                          <a:effectLst/>
                          <a:latin typeface="Calibri" panose="020F0502020204030204" pitchFamily="34" charset="0"/>
                        </a:rPr>
                        <a:t>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900" b="1" i="0" u="none" strike="noStrike" dirty="0">
                          <a:solidFill>
                            <a:schemeClr val="bg1"/>
                          </a:solidFill>
                          <a:effectLst/>
                          <a:latin typeface="Calibri" panose="020F0502020204030204" pitchFamily="34" charset="0"/>
                        </a:rPr>
                        <a:t>0 </a:t>
                      </a:r>
                    </a:p>
                  </a:txBody>
                  <a:tcPr marL="7323" marR="7323" marT="7323" marB="351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4043307443"/>
                  </a:ext>
                </a:extLst>
              </a:tr>
            </a:tbl>
          </a:graphicData>
        </a:graphic>
      </p:graphicFrame>
    </p:spTree>
    <p:extLst>
      <p:ext uri="{BB962C8B-B14F-4D97-AF65-F5344CB8AC3E}">
        <p14:creationId xmlns:p14="http://schemas.microsoft.com/office/powerpoint/2010/main" val="572498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682A360-3A48-2D06-7BDF-63FD8FC8AE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3A8F6E-4835-4711-2F50-355996DCC397}"/>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4" name="Table 3">
            <a:extLst>
              <a:ext uri="{FF2B5EF4-FFF2-40B4-BE49-F238E27FC236}">
                <a16:creationId xmlns:a16="http://schemas.microsoft.com/office/drawing/2014/main" id="{85B15B5E-2C67-B120-1422-5325ABAF6668}"/>
              </a:ext>
            </a:extLst>
          </p:cNvPr>
          <p:cNvGraphicFramePr>
            <a:graphicFrameLocks noGrp="1"/>
          </p:cNvGraphicFramePr>
          <p:nvPr>
            <p:extLst>
              <p:ext uri="{D42A27DB-BD31-4B8C-83A1-F6EECF244321}">
                <p14:modId xmlns:p14="http://schemas.microsoft.com/office/powerpoint/2010/main" val="168754583"/>
              </p:ext>
            </p:extLst>
          </p:nvPr>
        </p:nvGraphicFramePr>
        <p:xfrm>
          <a:off x="1487918" y="1779833"/>
          <a:ext cx="8593863" cy="4442922"/>
        </p:xfrm>
        <a:graphic>
          <a:graphicData uri="http://schemas.openxmlformats.org/drawingml/2006/table">
            <a:tbl>
              <a:tblPr/>
              <a:tblGrid>
                <a:gridCol w="2580008">
                  <a:extLst>
                    <a:ext uri="{9D8B030D-6E8A-4147-A177-3AD203B41FA5}">
                      <a16:colId xmlns:a16="http://schemas.microsoft.com/office/drawing/2014/main" val="2877968297"/>
                    </a:ext>
                  </a:extLst>
                </a:gridCol>
                <a:gridCol w="764447">
                  <a:extLst>
                    <a:ext uri="{9D8B030D-6E8A-4147-A177-3AD203B41FA5}">
                      <a16:colId xmlns:a16="http://schemas.microsoft.com/office/drawing/2014/main" val="3535940457"/>
                    </a:ext>
                  </a:extLst>
                </a:gridCol>
                <a:gridCol w="764447">
                  <a:extLst>
                    <a:ext uri="{9D8B030D-6E8A-4147-A177-3AD203B41FA5}">
                      <a16:colId xmlns:a16="http://schemas.microsoft.com/office/drawing/2014/main" val="1914539827"/>
                    </a:ext>
                  </a:extLst>
                </a:gridCol>
                <a:gridCol w="764447">
                  <a:extLst>
                    <a:ext uri="{9D8B030D-6E8A-4147-A177-3AD203B41FA5}">
                      <a16:colId xmlns:a16="http://schemas.microsoft.com/office/drawing/2014/main" val="3415849411"/>
                    </a:ext>
                  </a:extLst>
                </a:gridCol>
                <a:gridCol w="764447">
                  <a:extLst>
                    <a:ext uri="{9D8B030D-6E8A-4147-A177-3AD203B41FA5}">
                      <a16:colId xmlns:a16="http://schemas.microsoft.com/office/drawing/2014/main" val="843570574"/>
                    </a:ext>
                  </a:extLst>
                </a:gridCol>
                <a:gridCol w="764447">
                  <a:extLst>
                    <a:ext uri="{9D8B030D-6E8A-4147-A177-3AD203B41FA5}">
                      <a16:colId xmlns:a16="http://schemas.microsoft.com/office/drawing/2014/main" val="171120299"/>
                    </a:ext>
                  </a:extLst>
                </a:gridCol>
                <a:gridCol w="730540">
                  <a:extLst>
                    <a:ext uri="{9D8B030D-6E8A-4147-A177-3AD203B41FA5}">
                      <a16:colId xmlns:a16="http://schemas.microsoft.com/office/drawing/2014/main" val="2286052061"/>
                    </a:ext>
                  </a:extLst>
                </a:gridCol>
                <a:gridCol w="730540">
                  <a:extLst>
                    <a:ext uri="{9D8B030D-6E8A-4147-A177-3AD203B41FA5}">
                      <a16:colId xmlns:a16="http://schemas.microsoft.com/office/drawing/2014/main" val="3891668303"/>
                    </a:ext>
                  </a:extLst>
                </a:gridCol>
                <a:gridCol w="730540">
                  <a:extLst>
                    <a:ext uri="{9D8B030D-6E8A-4147-A177-3AD203B41FA5}">
                      <a16:colId xmlns:a16="http://schemas.microsoft.com/office/drawing/2014/main" val="2573396884"/>
                    </a:ext>
                  </a:extLst>
                </a:gridCol>
              </a:tblGrid>
              <a:tr h="409909">
                <a:tc>
                  <a:txBody>
                    <a:bodyPr/>
                    <a:lstStyle/>
                    <a:p>
                      <a:pPr algn="ctr" fontAlgn="b">
                        <a:buNone/>
                      </a:pPr>
                      <a:r>
                        <a:rPr lang="en-CA" sz="1200" b="1" i="0" u="none" strike="noStrike">
                          <a:solidFill>
                            <a:schemeClr val="bg1"/>
                          </a:solidFill>
                          <a:effectLst/>
                          <a:latin typeface="Calibri" panose="020F0502020204030204" pitchFamily="34" charset="0"/>
                        </a:rPr>
                        <a:t>Description</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Budget</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Actual</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Projection</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200" b="1" i="0" u="none" strike="noStrike">
                          <a:solidFill>
                            <a:schemeClr val="bg1"/>
                          </a:solidFill>
                          <a:effectLst/>
                          <a:latin typeface="Calibri" panose="020F0502020204030204" pitchFamily="34" charset="0"/>
                        </a:rPr>
                        <a:t>2026   Budget</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200" b="1" i="0" u="none" strike="noStrike">
                          <a:solidFill>
                            <a:schemeClr val="bg1"/>
                          </a:solidFill>
                          <a:effectLst/>
                          <a:latin typeface="Calibri" panose="020F0502020204030204" pitchFamily="34" charset="0"/>
                        </a:rPr>
                        <a:t>2027 Budget</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2028 Budget</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2029 Budget</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2030 Budget</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6820132"/>
                  </a:ext>
                </a:extLst>
              </a:tr>
              <a:tr h="231849">
                <a:tc>
                  <a:txBody>
                    <a:bodyPr/>
                    <a:lstStyle/>
                    <a:p>
                      <a:pPr algn="l" fontAlgn="b">
                        <a:buNone/>
                      </a:pPr>
                      <a:r>
                        <a:rPr lang="en-CA" sz="1200" b="1" i="0" u="none" strike="noStrike">
                          <a:solidFill>
                            <a:schemeClr val="bg1"/>
                          </a:solidFill>
                          <a:effectLst/>
                          <a:latin typeface="Calibri" panose="020F0502020204030204" pitchFamily="34" charset="0"/>
                        </a:rPr>
                        <a:t>MAYOR &amp; COUNCIL</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28298115"/>
                  </a:ext>
                </a:extLst>
              </a:tr>
              <a:tr h="231849">
                <a:tc>
                  <a:txBody>
                    <a:bodyPr/>
                    <a:lstStyle/>
                    <a:p>
                      <a:pPr algn="l" fontAlgn="b">
                        <a:buNone/>
                      </a:pPr>
                      <a:r>
                        <a:rPr lang="en-CA" sz="1200" b="1" i="1" u="none" strike="noStrike">
                          <a:solidFill>
                            <a:schemeClr val="bg1"/>
                          </a:solidFill>
                          <a:effectLst/>
                          <a:latin typeface="Calibri" panose="020F0502020204030204" pitchFamily="34" charset="0"/>
                        </a:rPr>
                        <a:t>Revenue</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8523435"/>
                  </a:ext>
                </a:extLst>
              </a:tr>
              <a:tr h="231849">
                <a:tc>
                  <a:txBody>
                    <a:bodyPr/>
                    <a:lstStyle/>
                    <a:p>
                      <a:pPr algn="l" fontAlgn="b">
                        <a:buNone/>
                      </a:pPr>
                      <a:r>
                        <a:rPr lang="en-CA" sz="1200" b="0" i="0" u="none" strike="noStrike">
                          <a:solidFill>
                            <a:schemeClr val="bg1"/>
                          </a:solidFill>
                          <a:effectLst/>
                          <a:latin typeface="Calibri" panose="020F0502020204030204" pitchFamily="34" charset="0"/>
                        </a:rPr>
                        <a:t>Revenue - Other</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41556164"/>
                  </a:ext>
                </a:extLst>
              </a:tr>
              <a:tr h="231849">
                <a:tc>
                  <a:txBody>
                    <a:bodyPr/>
                    <a:lstStyle/>
                    <a:p>
                      <a:pPr algn="l" fontAlgn="b">
                        <a:buNone/>
                      </a:pPr>
                      <a:r>
                        <a:rPr lang="en-CA" sz="1200" b="1" i="0" u="none" strike="noStrike">
                          <a:solidFill>
                            <a:schemeClr val="bg1"/>
                          </a:solidFill>
                          <a:effectLst/>
                          <a:latin typeface="Calibri" panose="020F0502020204030204" pitchFamily="34" charset="0"/>
                        </a:rPr>
                        <a:t>Total Legislative Revenue</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590842624"/>
                  </a:ext>
                </a:extLst>
              </a:tr>
              <a:tr h="231849">
                <a:tc>
                  <a:txBody>
                    <a:bodyPr/>
                    <a:lstStyle/>
                    <a:p>
                      <a:pPr algn="l" fontAlgn="b">
                        <a:buNone/>
                      </a:pPr>
                      <a:r>
                        <a:rPr lang="en-CA" sz="1200" b="1" i="1" u="none" strike="noStrike">
                          <a:solidFill>
                            <a:schemeClr val="bg1"/>
                          </a:solidFill>
                          <a:effectLst/>
                          <a:latin typeface="Calibri" panose="020F0502020204030204" pitchFamily="34" charset="0"/>
                        </a:rPr>
                        <a:t>Expenditure</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46868378"/>
                  </a:ext>
                </a:extLst>
              </a:tr>
              <a:tr h="231849">
                <a:tc>
                  <a:txBody>
                    <a:bodyPr/>
                    <a:lstStyle/>
                    <a:p>
                      <a:pPr algn="l" fontAlgn="b">
                        <a:buNone/>
                      </a:pPr>
                      <a:r>
                        <a:rPr lang="en-CA" sz="1200" b="0" i="0" u="none" strike="noStrike">
                          <a:solidFill>
                            <a:schemeClr val="bg1"/>
                          </a:solidFill>
                          <a:effectLst/>
                          <a:latin typeface="Calibri" panose="020F0502020204030204" pitchFamily="34" charset="0"/>
                        </a:rPr>
                        <a:t>Honorarium - Mayor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10,640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10,780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11,500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11,080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11,634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12,216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12,826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13,468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8547165"/>
                  </a:ext>
                </a:extLst>
              </a:tr>
              <a:tr h="231849">
                <a:tc>
                  <a:txBody>
                    <a:bodyPr/>
                    <a:lstStyle/>
                    <a:p>
                      <a:pPr algn="l" fontAlgn="b">
                        <a:buNone/>
                      </a:pPr>
                      <a:r>
                        <a:rPr lang="en-CA" sz="1200" b="0" i="0" u="none" strike="noStrike">
                          <a:solidFill>
                            <a:schemeClr val="bg1"/>
                          </a:solidFill>
                          <a:effectLst/>
                          <a:latin typeface="Calibri" panose="020F0502020204030204" pitchFamily="34" charset="0"/>
                        </a:rPr>
                        <a:t>Honorarium - Councillors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32,960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32,560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35,720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34,720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36,456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38,279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40,193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42,202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0370766"/>
                  </a:ext>
                </a:extLst>
              </a:tr>
              <a:tr h="231849">
                <a:tc>
                  <a:txBody>
                    <a:bodyPr/>
                    <a:lstStyle/>
                    <a:p>
                      <a:pPr algn="l" fontAlgn="b">
                        <a:buNone/>
                      </a:pPr>
                      <a:r>
                        <a:rPr lang="en-CA" sz="1200" b="0" i="0" u="none" strike="noStrike">
                          <a:solidFill>
                            <a:schemeClr val="bg1"/>
                          </a:solidFill>
                          <a:effectLst/>
                          <a:latin typeface="Calibri" panose="020F0502020204030204" pitchFamily="34" charset="0"/>
                        </a:rPr>
                        <a:t>Payroll Costs - Mayor &amp; Council</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1,505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1,475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1,505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1,535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1,565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1,597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4162918"/>
                  </a:ext>
                </a:extLst>
              </a:tr>
              <a:tr h="231849">
                <a:tc>
                  <a:txBody>
                    <a:bodyPr/>
                    <a:lstStyle/>
                    <a:p>
                      <a:pPr algn="l" fontAlgn="b">
                        <a:buNone/>
                      </a:pPr>
                      <a:r>
                        <a:rPr lang="en-CA" sz="1200" b="0" i="0" u="none" strike="noStrike">
                          <a:solidFill>
                            <a:schemeClr val="bg1"/>
                          </a:solidFill>
                          <a:effectLst/>
                          <a:latin typeface="Calibri" panose="020F0502020204030204" pitchFamily="34" charset="0"/>
                        </a:rPr>
                        <a:t>Travel &amp; Education - Council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518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518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12,000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22,797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23,253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23,718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24,192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5759270"/>
                  </a:ext>
                </a:extLst>
              </a:tr>
              <a:tr h="231849">
                <a:tc>
                  <a:txBody>
                    <a:bodyPr/>
                    <a:lstStyle/>
                    <a:p>
                      <a:pPr algn="l" fontAlgn="b">
                        <a:buNone/>
                      </a:pPr>
                      <a:r>
                        <a:rPr lang="en-CA" sz="1200" b="0" i="0" u="none" strike="noStrike">
                          <a:solidFill>
                            <a:schemeClr val="bg1"/>
                          </a:solidFill>
                          <a:effectLst/>
                          <a:latin typeface="Calibri" panose="020F0502020204030204" pitchFamily="34" charset="0"/>
                        </a:rPr>
                        <a:t>Information Technology</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6,250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5,969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6,000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7,500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7,650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7,803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7,959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8,118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39517763"/>
                  </a:ext>
                </a:extLst>
              </a:tr>
              <a:tr h="231849">
                <a:tc>
                  <a:txBody>
                    <a:bodyPr/>
                    <a:lstStyle/>
                    <a:p>
                      <a:pPr algn="l" fontAlgn="b">
                        <a:buNone/>
                      </a:pPr>
                      <a:r>
                        <a:rPr lang="en-CA" sz="1200" b="0" i="0" u="none" strike="noStrike">
                          <a:solidFill>
                            <a:schemeClr val="bg1"/>
                          </a:solidFill>
                          <a:effectLst/>
                          <a:latin typeface="Calibri" panose="020F0502020204030204" pitchFamily="34" charset="0"/>
                        </a:rPr>
                        <a:t>Council - Insurance (AD&amp;D)</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275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283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292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310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4493237"/>
                  </a:ext>
                </a:extLst>
              </a:tr>
              <a:tr h="231849">
                <a:tc>
                  <a:txBody>
                    <a:bodyPr/>
                    <a:lstStyle/>
                    <a:p>
                      <a:pPr algn="l" fontAlgn="b">
                        <a:buNone/>
                      </a:pPr>
                      <a:r>
                        <a:rPr lang="en-CA" sz="1200" b="0" i="0" u="none" strike="noStrike">
                          <a:solidFill>
                            <a:schemeClr val="bg1"/>
                          </a:solidFill>
                          <a:effectLst/>
                          <a:latin typeface="Calibri" panose="020F0502020204030204" pitchFamily="34" charset="0"/>
                        </a:rPr>
                        <a:t>Council - Special Projects</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78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18169072"/>
                  </a:ext>
                </a:extLst>
              </a:tr>
              <a:tr h="231849">
                <a:tc>
                  <a:txBody>
                    <a:bodyPr/>
                    <a:lstStyle/>
                    <a:p>
                      <a:pPr algn="l" fontAlgn="b">
                        <a:buNone/>
                      </a:pPr>
                      <a:r>
                        <a:rPr lang="en-CA" sz="1200" b="0" i="0" u="none" strike="noStrike">
                          <a:solidFill>
                            <a:schemeClr val="bg1"/>
                          </a:solidFill>
                          <a:effectLst/>
                          <a:latin typeface="Calibri" panose="020F0502020204030204" pitchFamily="34" charset="0"/>
                        </a:rPr>
                        <a:t>Grants in Aid</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1,509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84630525"/>
                  </a:ext>
                </a:extLst>
              </a:tr>
              <a:tr h="231849">
                <a:tc>
                  <a:txBody>
                    <a:bodyPr/>
                    <a:lstStyle/>
                    <a:p>
                      <a:pPr algn="l" fontAlgn="b">
                        <a:buNone/>
                      </a:pPr>
                      <a:r>
                        <a:rPr lang="en-CA" sz="1200" b="0" i="0" u="none" strike="noStrike">
                          <a:solidFill>
                            <a:schemeClr val="bg1"/>
                          </a:solidFill>
                          <a:effectLst/>
                          <a:latin typeface="Calibri" panose="020F0502020204030204" pitchFamily="34" charset="0"/>
                        </a:rPr>
                        <a:t>Council - Office Supplies/Expenses</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850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203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850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850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850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850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850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7478527"/>
                  </a:ext>
                </a:extLst>
              </a:tr>
              <a:tr h="231849">
                <a:tc>
                  <a:txBody>
                    <a:bodyPr/>
                    <a:lstStyle/>
                    <a:p>
                      <a:pPr algn="l" fontAlgn="b">
                        <a:buNone/>
                      </a:pPr>
                      <a:r>
                        <a:rPr lang="en-CA" sz="1200" b="0" i="0" u="none" strike="noStrike">
                          <a:solidFill>
                            <a:schemeClr val="bg1"/>
                          </a:solidFill>
                          <a:effectLst/>
                          <a:latin typeface="Calibri" panose="020F0502020204030204" pitchFamily="34" charset="0"/>
                        </a:rPr>
                        <a:t>Telephone &amp; Internet</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300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850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867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884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902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9574536"/>
                  </a:ext>
                </a:extLst>
              </a:tr>
              <a:tr h="231849">
                <a:tc>
                  <a:txBody>
                    <a:bodyPr/>
                    <a:lstStyle/>
                    <a:p>
                      <a:pPr algn="l" fontAlgn="b">
                        <a:buNone/>
                      </a:pPr>
                      <a:r>
                        <a:rPr lang="en-CA" sz="1200" b="1" i="0" u="none" strike="noStrike">
                          <a:solidFill>
                            <a:schemeClr val="bg1"/>
                          </a:solidFill>
                          <a:effectLst/>
                          <a:latin typeface="Calibri" panose="020F0502020204030204" pitchFamily="34" charset="0"/>
                        </a:rPr>
                        <a:t>Total Legislative Expenditure</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57,400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53,044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57,216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72,200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86,025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89,094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92,296 </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95,639 </a:t>
                      </a:r>
                    </a:p>
                  </a:txBody>
                  <a:tcPr marL="9274" marR="9274" marT="9274" marB="44515"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2052490082"/>
                  </a:ext>
                </a:extLst>
              </a:tr>
              <a:tr h="231849">
                <a:tc>
                  <a:txBody>
                    <a:bodyPr/>
                    <a:lstStyle/>
                    <a:p>
                      <a:pPr algn="l" fontAlgn="b">
                        <a:buNone/>
                      </a:pPr>
                      <a:r>
                        <a:rPr lang="en-CA" sz="1200" b="1" i="0" u="none" strike="noStrike">
                          <a:solidFill>
                            <a:schemeClr val="bg1"/>
                          </a:solidFill>
                          <a:effectLst/>
                          <a:latin typeface="Calibri" panose="020F0502020204030204" pitchFamily="34" charset="0"/>
                        </a:rPr>
                        <a:t>Net Legislative</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(57,400)</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(53,044)</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(57,216)</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(72,200)</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(86,025)</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(89,094)</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(92,296)</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dirty="0">
                          <a:solidFill>
                            <a:schemeClr val="bg1"/>
                          </a:solidFill>
                          <a:effectLst/>
                          <a:latin typeface="Calibri" panose="020F0502020204030204" pitchFamily="34" charset="0"/>
                        </a:rPr>
                        <a:t>(95,639)</a:t>
                      </a:r>
                    </a:p>
                  </a:txBody>
                  <a:tcPr marL="9274" marR="9274" marT="9274" marB="4451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500500784"/>
                  </a:ext>
                </a:extLst>
              </a:tr>
            </a:tbl>
          </a:graphicData>
        </a:graphic>
      </p:graphicFrame>
    </p:spTree>
    <p:extLst>
      <p:ext uri="{BB962C8B-B14F-4D97-AF65-F5344CB8AC3E}">
        <p14:creationId xmlns:p14="http://schemas.microsoft.com/office/powerpoint/2010/main" val="21335949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3E41B46-936D-0FF4-6FB0-198A61CE44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6C3659-F03E-D6B0-1332-9DD821A9B91F}"/>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sp>
        <p:nvSpPr>
          <p:cNvPr id="6" name="TextBox 5">
            <a:extLst>
              <a:ext uri="{FF2B5EF4-FFF2-40B4-BE49-F238E27FC236}">
                <a16:creationId xmlns:a16="http://schemas.microsoft.com/office/drawing/2014/main" id="{F48C37DF-C090-E6F0-BB3D-DB282FAB4225}"/>
              </a:ext>
            </a:extLst>
          </p:cNvPr>
          <p:cNvSpPr txBox="1"/>
          <p:nvPr/>
        </p:nvSpPr>
        <p:spPr>
          <a:xfrm>
            <a:off x="8606251" y="5624663"/>
            <a:ext cx="1962076" cy="338554"/>
          </a:xfrm>
          <a:prstGeom prst="rect">
            <a:avLst/>
          </a:prstGeom>
          <a:noFill/>
        </p:spPr>
        <p:txBody>
          <a:bodyPr wrap="none" rtlCol="0">
            <a:spAutoFit/>
          </a:bodyPr>
          <a:lstStyle/>
          <a:p>
            <a:r>
              <a:rPr lang="en-US" sz="1600" b="1" dirty="0">
                <a:solidFill>
                  <a:schemeClr val="tx2">
                    <a:lumMod val="75000"/>
                  </a:schemeClr>
                </a:solidFill>
              </a:rPr>
              <a:t>Continued next page</a:t>
            </a:r>
          </a:p>
        </p:txBody>
      </p:sp>
      <p:graphicFrame>
        <p:nvGraphicFramePr>
          <p:cNvPr id="3" name="Table 2">
            <a:extLst>
              <a:ext uri="{FF2B5EF4-FFF2-40B4-BE49-F238E27FC236}">
                <a16:creationId xmlns:a16="http://schemas.microsoft.com/office/drawing/2014/main" id="{1C5A2808-BB45-BFC1-1EE6-EA0C940B3BFA}"/>
              </a:ext>
            </a:extLst>
          </p:cNvPr>
          <p:cNvGraphicFramePr>
            <a:graphicFrameLocks noGrp="1"/>
          </p:cNvGraphicFramePr>
          <p:nvPr>
            <p:extLst>
              <p:ext uri="{D42A27DB-BD31-4B8C-83A1-F6EECF244321}">
                <p14:modId xmlns:p14="http://schemas.microsoft.com/office/powerpoint/2010/main" val="483368680"/>
              </p:ext>
            </p:extLst>
          </p:nvPr>
        </p:nvGraphicFramePr>
        <p:xfrm>
          <a:off x="917636" y="1379313"/>
          <a:ext cx="8940800" cy="3947160"/>
        </p:xfrm>
        <a:graphic>
          <a:graphicData uri="http://schemas.openxmlformats.org/drawingml/2006/table">
            <a:tbl>
              <a:tblPr/>
              <a:tblGrid>
                <a:gridCol w="2347000">
                  <a:extLst>
                    <a:ext uri="{9D8B030D-6E8A-4147-A177-3AD203B41FA5}">
                      <a16:colId xmlns:a16="http://schemas.microsoft.com/office/drawing/2014/main" val="3248202116"/>
                    </a:ext>
                  </a:extLst>
                </a:gridCol>
                <a:gridCol w="827793">
                  <a:extLst>
                    <a:ext uri="{9D8B030D-6E8A-4147-A177-3AD203B41FA5}">
                      <a16:colId xmlns:a16="http://schemas.microsoft.com/office/drawing/2014/main" val="1766072458"/>
                    </a:ext>
                  </a:extLst>
                </a:gridCol>
                <a:gridCol w="799249">
                  <a:extLst>
                    <a:ext uri="{9D8B030D-6E8A-4147-A177-3AD203B41FA5}">
                      <a16:colId xmlns:a16="http://schemas.microsoft.com/office/drawing/2014/main" val="3653766096"/>
                    </a:ext>
                  </a:extLst>
                </a:gridCol>
                <a:gridCol w="827793">
                  <a:extLst>
                    <a:ext uri="{9D8B030D-6E8A-4147-A177-3AD203B41FA5}">
                      <a16:colId xmlns:a16="http://schemas.microsoft.com/office/drawing/2014/main" val="2004360719"/>
                    </a:ext>
                  </a:extLst>
                </a:gridCol>
                <a:gridCol w="827793">
                  <a:extLst>
                    <a:ext uri="{9D8B030D-6E8A-4147-A177-3AD203B41FA5}">
                      <a16:colId xmlns:a16="http://schemas.microsoft.com/office/drawing/2014/main" val="3164951930"/>
                    </a:ext>
                  </a:extLst>
                </a:gridCol>
                <a:gridCol w="827793">
                  <a:extLst>
                    <a:ext uri="{9D8B030D-6E8A-4147-A177-3AD203B41FA5}">
                      <a16:colId xmlns:a16="http://schemas.microsoft.com/office/drawing/2014/main" val="2536087391"/>
                    </a:ext>
                  </a:extLst>
                </a:gridCol>
                <a:gridCol w="827793">
                  <a:extLst>
                    <a:ext uri="{9D8B030D-6E8A-4147-A177-3AD203B41FA5}">
                      <a16:colId xmlns:a16="http://schemas.microsoft.com/office/drawing/2014/main" val="1667434050"/>
                    </a:ext>
                  </a:extLst>
                </a:gridCol>
                <a:gridCol w="827793">
                  <a:extLst>
                    <a:ext uri="{9D8B030D-6E8A-4147-A177-3AD203B41FA5}">
                      <a16:colId xmlns:a16="http://schemas.microsoft.com/office/drawing/2014/main" val="641095299"/>
                    </a:ext>
                  </a:extLst>
                </a:gridCol>
                <a:gridCol w="827793">
                  <a:extLst>
                    <a:ext uri="{9D8B030D-6E8A-4147-A177-3AD203B41FA5}">
                      <a16:colId xmlns:a16="http://schemas.microsoft.com/office/drawing/2014/main" val="1587001387"/>
                    </a:ext>
                  </a:extLst>
                </a:gridCol>
              </a:tblGrid>
              <a:tr h="371475">
                <a:tc>
                  <a:txBody>
                    <a:bodyPr/>
                    <a:lstStyle/>
                    <a:p>
                      <a:pPr algn="ctr" fontAlgn="b">
                        <a:buNone/>
                      </a:pPr>
                      <a:r>
                        <a:rPr lang="en-CA" sz="1200" b="1" i="0" u="none" strike="noStrike">
                          <a:solidFill>
                            <a:schemeClr val="bg1"/>
                          </a:solidFill>
                          <a:effectLst/>
                          <a:latin typeface="Calibri" panose="020F0502020204030204" pitchFamily="34" charset="0"/>
                        </a:rPr>
                        <a:t>Description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Actual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Projection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200" b="1" i="0" u="none" strike="noStrike">
                          <a:solidFill>
                            <a:schemeClr val="bg1"/>
                          </a:solidFill>
                          <a:effectLst/>
                          <a:latin typeface="Calibri" panose="020F0502020204030204" pitchFamily="34" charset="0"/>
                        </a:rPr>
                        <a:t>2026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200" b="1" i="0" u="none" strike="noStrike">
                          <a:solidFill>
                            <a:schemeClr val="bg1"/>
                          </a:solidFill>
                          <a:effectLst/>
                          <a:latin typeface="Calibri" panose="020F0502020204030204" pitchFamily="34" charset="0"/>
                        </a:rPr>
                        <a:t>2027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2028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2029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2030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8216857"/>
                  </a:ext>
                </a:extLst>
              </a:tr>
              <a:tr h="190500">
                <a:tc>
                  <a:txBody>
                    <a:bodyPr/>
                    <a:lstStyle/>
                    <a:p>
                      <a:pPr algn="l" fontAlgn="b">
                        <a:buNone/>
                      </a:pPr>
                      <a:r>
                        <a:rPr lang="en-CA" sz="1200" b="1" i="0" u="none" strike="noStrike">
                          <a:solidFill>
                            <a:schemeClr val="bg1"/>
                          </a:solidFill>
                          <a:effectLst/>
                          <a:latin typeface="Calibri" panose="020F0502020204030204" pitchFamily="34" charset="0"/>
                        </a:rPr>
                        <a:t>ADMINISTRATION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01158"/>
                  </a:ext>
                </a:extLst>
              </a:tr>
              <a:tr h="190500">
                <a:tc>
                  <a:txBody>
                    <a:bodyPr/>
                    <a:lstStyle/>
                    <a:p>
                      <a:pPr algn="l" fontAlgn="b">
                        <a:buNone/>
                      </a:pPr>
                      <a:r>
                        <a:rPr lang="en-CA" sz="1200" b="1" i="1" u="none" strike="noStrike">
                          <a:solidFill>
                            <a:schemeClr val="bg1"/>
                          </a:solidFill>
                          <a:effectLst/>
                          <a:latin typeface="Calibri" panose="020F0502020204030204" pitchFamily="34" charset="0"/>
                        </a:rPr>
                        <a:t>Revenue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78245491"/>
                  </a:ext>
                </a:extLst>
              </a:tr>
              <a:tr h="190500">
                <a:tc>
                  <a:txBody>
                    <a:bodyPr/>
                    <a:lstStyle/>
                    <a:p>
                      <a:pPr algn="l" fontAlgn="b">
                        <a:buNone/>
                      </a:pPr>
                      <a:r>
                        <a:rPr lang="en-CA" sz="1200" b="0" i="0" u="none" strike="noStrike">
                          <a:solidFill>
                            <a:schemeClr val="bg1"/>
                          </a:solidFill>
                          <a:effectLst/>
                          <a:latin typeface="Calibri" panose="020F0502020204030204" pitchFamily="34" charset="0"/>
                        </a:rPr>
                        <a:t>Grants - Admin: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4483926"/>
                  </a:ext>
                </a:extLst>
              </a:tr>
              <a:tr h="190500">
                <a:tc>
                  <a:txBody>
                    <a:bodyPr/>
                    <a:lstStyle/>
                    <a:p>
                      <a:pPr algn="l" fontAlgn="b">
                        <a:buNone/>
                      </a:pPr>
                      <a:r>
                        <a:rPr lang="en-CA" sz="1100" b="0" i="1" u="none" strike="noStrike">
                          <a:solidFill>
                            <a:schemeClr val="bg1"/>
                          </a:solidFill>
                          <a:effectLst/>
                          <a:latin typeface="Calibri" panose="020F0502020204030204" pitchFamily="34" charset="0"/>
                        </a:rPr>
                        <a:t>   Economic Development (ICET Grant)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0" i="1" u="none" strike="noStrike">
                          <a:solidFill>
                            <a:schemeClr val="bg1"/>
                          </a:solidFill>
                          <a:effectLst/>
                          <a:latin typeface="Calibri" panose="020F0502020204030204" pitchFamily="34" charset="0"/>
                        </a:rPr>
                        <a:t>13,600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0" i="1" u="none" strike="noStrike">
                          <a:solidFill>
                            <a:schemeClr val="bg1"/>
                          </a:solidFill>
                          <a:effectLst/>
                          <a:latin typeface="Calibri" panose="020F0502020204030204" pitchFamily="34" charset="0"/>
                        </a:rPr>
                        <a:t>13,600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27054244"/>
                  </a:ext>
                </a:extLst>
              </a:tr>
              <a:tr h="190500">
                <a:tc>
                  <a:txBody>
                    <a:bodyPr/>
                    <a:lstStyle/>
                    <a:p>
                      <a:pPr algn="l" fontAlgn="b">
                        <a:buNone/>
                      </a:pPr>
                      <a:r>
                        <a:rPr lang="en-CA" sz="1100" b="0" i="1" u="none" strike="noStrike">
                          <a:solidFill>
                            <a:schemeClr val="bg1"/>
                          </a:solidFill>
                          <a:effectLst/>
                          <a:latin typeface="Calibri" panose="020F0502020204030204" pitchFamily="34" charset="0"/>
                        </a:rPr>
                        <a:t>   Local Government Housing Grant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0" i="1" u="none" strike="noStrike">
                          <a:solidFill>
                            <a:schemeClr val="bg1"/>
                          </a:solidFill>
                          <a:effectLst/>
                          <a:latin typeface="Calibri" panose="020F0502020204030204" pitchFamily="34" charset="0"/>
                        </a:rPr>
                        <a:t>100,000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0" i="1" u="none" strike="noStrike">
                          <a:solidFill>
                            <a:schemeClr val="bg1"/>
                          </a:solidFill>
                          <a:effectLst/>
                          <a:latin typeface="Calibri" panose="020F0502020204030204" pitchFamily="34" charset="0"/>
                        </a:rPr>
                        <a:t>19,455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0" i="1" u="none" strike="noStrike">
                          <a:solidFill>
                            <a:schemeClr val="bg1"/>
                          </a:solidFill>
                          <a:effectLst/>
                          <a:latin typeface="Calibri" panose="020F0502020204030204" pitchFamily="34" charset="0"/>
                        </a:rPr>
                        <a:t>19,455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0249732"/>
                  </a:ext>
                </a:extLst>
              </a:tr>
              <a:tr h="190500">
                <a:tc>
                  <a:txBody>
                    <a:bodyPr/>
                    <a:lstStyle/>
                    <a:p>
                      <a:pPr algn="l" fontAlgn="b">
                        <a:buNone/>
                      </a:pPr>
                      <a:r>
                        <a:rPr lang="en-CA" sz="1100" b="0" i="1" u="none" strike="noStrike">
                          <a:solidFill>
                            <a:schemeClr val="bg1"/>
                          </a:solidFill>
                          <a:effectLst/>
                          <a:latin typeface="Calibri" panose="020F0502020204030204" pitchFamily="34" charset="0"/>
                        </a:rPr>
                        <a:t>   LGMA Governance Grant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0" i="1" u="none" strike="noStrike">
                          <a:solidFill>
                            <a:schemeClr val="bg1"/>
                          </a:solidFill>
                          <a:effectLst/>
                          <a:latin typeface="Calibri" panose="020F0502020204030204" pitchFamily="34" charset="0"/>
                        </a:rPr>
                        <a:t>25,000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100" b="0" i="1" u="none" strike="noStrike">
                          <a:solidFill>
                            <a:schemeClr val="bg1"/>
                          </a:solidFill>
                          <a:effectLst/>
                          <a:latin typeface="Calibri" panose="020F0502020204030204" pitchFamily="34" charset="0"/>
                        </a:rPr>
                        <a:t>25,000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100" b="0" i="1"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21879861"/>
                  </a:ext>
                </a:extLst>
              </a:tr>
              <a:tr h="190500">
                <a:tc>
                  <a:txBody>
                    <a:bodyPr/>
                    <a:lstStyle/>
                    <a:p>
                      <a:pPr algn="l" fontAlgn="b">
                        <a:buNone/>
                      </a:pPr>
                      <a:r>
                        <a:rPr lang="en-CA" sz="1200" b="0" i="0" u="none" strike="noStrike">
                          <a:solidFill>
                            <a:schemeClr val="bg1"/>
                          </a:solidFill>
                          <a:effectLst/>
                          <a:latin typeface="Calibri" panose="020F0502020204030204" pitchFamily="34" charset="0"/>
                        </a:rPr>
                        <a:t>Grants - Admin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125,000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33,055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58,055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27357989"/>
                  </a:ext>
                </a:extLst>
              </a:tr>
              <a:tr h="190500">
                <a:tc>
                  <a:txBody>
                    <a:bodyPr/>
                    <a:lstStyle/>
                    <a:p>
                      <a:pPr algn="l" fontAlgn="b">
                        <a:buNone/>
                      </a:pPr>
                      <a:r>
                        <a:rPr lang="en-CA" sz="1200" b="0" i="0" u="none" strike="noStrike">
                          <a:solidFill>
                            <a:schemeClr val="bg1"/>
                          </a:solidFill>
                          <a:effectLst/>
                          <a:latin typeface="Calibri" panose="020F0502020204030204" pitchFamily="34" charset="0"/>
                        </a:rPr>
                        <a:t>First Nations Relations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1536789"/>
                  </a:ext>
                </a:extLst>
              </a:tr>
              <a:tr h="190500">
                <a:tc>
                  <a:txBody>
                    <a:bodyPr/>
                    <a:lstStyle/>
                    <a:p>
                      <a:pPr algn="l" fontAlgn="b">
                        <a:buNone/>
                      </a:pPr>
                      <a:r>
                        <a:rPr lang="en-CA" sz="1200" b="0" i="0" u="none" strike="noStrike">
                          <a:solidFill>
                            <a:schemeClr val="bg1"/>
                          </a:solidFill>
                          <a:effectLst/>
                          <a:latin typeface="Calibri" panose="020F0502020204030204" pitchFamily="34" charset="0"/>
                        </a:rPr>
                        <a:t>Business Licenses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4,290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2,880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3,300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2,900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2,958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3,017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3,078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3,139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5853231"/>
                  </a:ext>
                </a:extLst>
              </a:tr>
              <a:tr h="190500">
                <a:tc>
                  <a:txBody>
                    <a:bodyPr/>
                    <a:lstStyle/>
                    <a:p>
                      <a:pPr algn="l" fontAlgn="b">
                        <a:buNone/>
                      </a:pPr>
                      <a:r>
                        <a:rPr lang="en-CA" sz="1200" b="0" i="0" u="none" strike="noStrike">
                          <a:solidFill>
                            <a:schemeClr val="bg1"/>
                          </a:solidFill>
                          <a:effectLst/>
                          <a:latin typeface="Calibri" panose="020F0502020204030204" pitchFamily="34" charset="0"/>
                        </a:rPr>
                        <a:t>Dog Licenses &amp; Fines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770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558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560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570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581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593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605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617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6668532"/>
                  </a:ext>
                </a:extLst>
              </a:tr>
              <a:tr h="190500">
                <a:tc>
                  <a:txBody>
                    <a:bodyPr/>
                    <a:lstStyle/>
                    <a:p>
                      <a:pPr algn="l" fontAlgn="b">
                        <a:buNone/>
                      </a:pPr>
                      <a:r>
                        <a:rPr lang="en-CA" sz="1200" b="0" i="0" u="none" strike="noStrike">
                          <a:solidFill>
                            <a:schemeClr val="bg1"/>
                          </a:solidFill>
                          <a:effectLst/>
                          <a:latin typeface="Calibri" panose="020F0502020204030204" pitchFamily="34" charset="0"/>
                        </a:rPr>
                        <a:t>Photocopies &amp; Fax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440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9802621"/>
                  </a:ext>
                </a:extLst>
              </a:tr>
              <a:tr h="190500">
                <a:tc>
                  <a:txBody>
                    <a:bodyPr/>
                    <a:lstStyle/>
                    <a:p>
                      <a:pPr algn="l" fontAlgn="b">
                        <a:buNone/>
                      </a:pPr>
                      <a:r>
                        <a:rPr lang="en-CA" sz="1200" b="0" i="0" u="none" strike="noStrike">
                          <a:solidFill>
                            <a:schemeClr val="bg1"/>
                          </a:solidFill>
                          <a:effectLst/>
                          <a:latin typeface="Calibri" panose="020F0502020204030204" pitchFamily="34" charset="0"/>
                        </a:rPr>
                        <a:t>Sayward News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1,955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6,850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65681772"/>
                  </a:ext>
                </a:extLst>
              </a:tr>
              <a:tr h="190500">
                <a:tc>
                  <a:txBody>
                    <a:bodyPr/>
                    <a:lstStyle/>
                    <a:p>
                      <a:pPr algn="l" fontAlgn="b">
                        <a:buNone/>
                      </a:pPr>
                      <a:r>
                        <a:rPr lang="en-CA" sz="1200" b="0" i="0" u="none" strike="noStrike">
                          <a:solidFill>
                            <a:schemeClr val="bg1"/>
                          </a:solidFill>
                          <a:effectLst/>
                          <a:latin typeface="Calibri" panose="020F0502020204030204" pitchFamily="34" charset="0"/>
                        </a:rPr>
                        <a:t>Revenue - Other Admin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225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225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dirty="0">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dirty="0">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dirty="0">
                          <a:solidFill>
                            <a:schemeClr val="bg1"/>
                          </a:solidFill>
                          <a:effectLst/>
                          <a:latin typeface="Calibri" panose="020F0502020204030204" pitchFamily="34" charset="0"/>
                        </a:rPr>
                        <a:t>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14315608"/>
                  </a:ext>
                </a:extLst>
              </a:tr>
              <a:tr h="190500">
                <a:tc>
                  <a:txBody>
                    <a:bodyPr/>
                    <a:lstStyle/>
                    <a:p>
                      <a:pPr algn="l" fontAlgn="b">
                        <a:buNone/>
                      </a:pPr>
                      <a:r>
                        <a:rPr lang="en-CA" sz="1200" b="0" i="0" u="none" strike="noStrike">
                          <a:solidFill>
                            <a:schemeClr val="bg1"/>
                          </a:solidFill>
                          <a:effectLst/>
                          <a:latin typeface="Calibri" panose="020F0502020204030204" pitchFamily="34" charset="0"/>
                        </a:rPr>
                        <a:t>Transfer from Reserves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9483018"/>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Administration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137,600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38,744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69,090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3,670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3,739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3,810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3,882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dirty="0">
                          <a:solidFill>
                            <a:schemeClr val="bg1"/>
                          </a:solidFill>
                          <a:effectLst/>
                          <a:latin typeface="Calibri" panose="020F0502020204030204" pitchFamily="34" charset="0"/>
                        </a:rPr>
                        <a:t>3,956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2398711887"/>
                  </a:ext>
                </a:extLst>
              </a:tr>
            </a:tbl>
          </a:graphicData>
        </a:graphic>
      </p:graphicFrame>
    </p:spTree>
    <p:extLst>
      <p:ext uri="{BB962C8B-B14F-4D97-AF65-F5344CB8AC3E}">
        <p14:creationId xmlns:p14="http://schemas.microsoft.com/office/powerpoint/2010/main" val="11908131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272AE9C-E6AC-0516-79F5-632DA9E19A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B3D466-F416-D63D-452C-A518592C77C7}"/>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3" name="Table 2">
            <a:extLst>
              <a:ext uri="{FF2B5EF4-FFF2-40B4-BE49-F238E27FC236}">
                <a16:creationId xmlns:a16="http://schemas.microsoft.com/office/drawing/2014/main" id="{B7E5F8AE-C4D0-3914-B51C-6156FE57B6FA}"/>
              </a:ext>
            </a:extLst>
          </p:cNvPr>
          <p:cNvGraphicFramePr>
            <a:graphicFrameLocks noGrp="1"/>
          </p:cNvGraphicFramePr>
          <p:nvPr>
            <p:extLst>
              <p:ext uri="{D42A27DB-BD31-4B8C-83A1-F6EECF244321}">
                <p14:modId xmlns:p14="http://schemas.microsoft.com/office/powerpoint/2010/main" val="350927467"/>
              </p:ext>
            </p:extLst>
          </p:nvPr>
        </p:nvGraphicFramePr>
        <p:xfrm>
          <a:off x="668827" y="1259458"/>
          <a:ext cx="9242921" cy="4973677"/>
        </p:xfrm>
        <a:graphic>
          <a:graphicData uri="http://schemas.openxmlformats.org/drawingml/2006/table">
            <a:tbl>
              <a:tblPr/>
              <a:tblGrid>
                <a:gridCol w="2426309">
                  <a:extLst>
                    <a:ext uri="{9D8B030D-6E8A-4147-A177-3AD203B41FA5}">
                      <a16:colId xmlns:a16="http://schemas.microsoft.com/office/drawing/2014/main" val="327735467"/>
                    </a:ext>
                  </a:extLst>
                </a:gridCol>
                <a:gridCol w="855765">
                  <a:extLst>
                    <a:ext uri="{9D8B030D-6E8A-4147-A177-3AD203B41FA5}">
                      <a16:colId xmlns:a16="http://schemas.microsoft.com/office/drawing/2014/main" val="2683641276"/>
                    </a:ext>
                  </a:extLst>
                </a:gridCol>
                <a:gridCol w="826257">
                  <a:extLst>
                    <a:ext uri="{9D8B030D-6E8A-4147-A177-3AD203B41FA5}">
                      <a16:colId xmlns:a16="http://schemas.microsoft.com/office/drawing/2014/main" val="650002252"/>
                    </a:ext>
                  </a:extLst>
                </a:gridCol>
                <a:gridCol w="855765">
                  <a:extLst>
                    <a:ext uri="{9D8B030D-6E8A-4147-A177-3AD203B41FA5}">
                      <a16:colId xmlns:a16="http://schemas.microsoft.com/office/drawing/2014/main" val="4117028221"/>
                    </a:ext>
                  </a:extLst>
                </a:gridCol>
                <a:gridCol w="855765">
                  <a:extLst>
                    <a:ext uri="{9D8B030D-6E8A-4147-A177-3AD203B41FA5}">
                      <a16:colId xmlns:a16="http://schemas.microsoft.com/office/drawing/2014/main" val="2379976272"/>
                    </a:ext>
                  </a:extLst>
                </a:gridCol>
                <a:gridCol w="855765">
                  <a:extLst>
                    <a:ext uri="{9D8B030D-6E8A-4147-A177-3AD203B41FA5}">
                      <a16:colId xmlns:a16="http://schemas.microsoft.com/office/drawing/2014/main" val="2779116868"/>
                    </a:ext>
                  </a:extLst>
                </a:gridCol>
                <a:gridCol w="855765">
                  <a:extLst>
                    <a:ext uri="{9D8B030D-6E8A-4147-A177-3AD203B41FA5}">
                      <a16:colId xmlns:a16="http://schemas.microsoft.com/office/drawing/2014/main" val="463272646"/>
                    </a:ext>
                  </a:extLst>
                </a:gridCol>
                <a:gridCol w="855765">
                  <a:extLst>
                    <a:ext uri="{9D8B030D-6E8A-4147-A177-3AD203B41FA5}">
                      <a16:colId xmlns:a16="http://schemas.microsoft.com/office/drawing/2014/main" val="3325872449"/>
                    </a:ext>
                  </a:extLst>
                </a:gridCol>
                <a:gridCol w="855765">
                  <a:extLst>
                    <a:ext uri="{9D8B030D-6E8A-4147-A177-3AD203B41FA5}">
                      <a16:colId xmlns:a16="http://schemas.microsoft.com/office/drawing/2014/main" val="3085662962"/>
                    </a:ext>
                  </a:extLst>
                </a:gridCol>
              </a:tblGrid>
              <a:tr h="131670">
                <a:tc>
                  <a:txBody>
                    <a:bodyPr/>
                    <a:lstStyle/>
                    <a:p>
                      <a:pPr algn="l" fontAlgn="b">
                        <a:buNone/>
                      </a:pPr>
                      <a:r>
                        <a:rPr lang="en-CA" sz="600" b="1" i="1" u="none" strike="noStrike">
                          <a:solidFill>
                            <a:schemeClr val="bg1"/>
                          </a:solidFill>
                          <a:effectLst/>
                          <a:latin typeface="Calibri" panose="020F0502020204030204" pitchFamily="34" charset="0"/>
                        </a:rPr>
                        <a:t>Expenditure</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2792412"/>
                  </a:ext>
                </a:extLst>
              </a:tr>
              <a:tr h="131670">
                <a:tc>
                  <a:txBody>
                    <a:bodyPr/>
                    <a:lstStyle/>
                    <a:p>
                      <a:pPr algn="l" fontAlgn="b">
                        <a:buNone/>
                      </a:pPr>
                      <a:r>
                        <a:rPr lang="en-CA" sz="600" b="0" i="0" u="none" strike="noStrike">
                          <a:solidFill>
                            <a:schemeClr val="bg1"/>
                          </a:solidFill>
                          <a:effectLst/>
                          <a:latin typeface="Calibri" panose="020F0502020204030204" pitchFamily="34" charset="0"/>
                        </a:rPr>
                        <a:t>Salaries &amp; Wages - Admin</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179,000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148,635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166,355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235,008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255,145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262,800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270,684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278,804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14355848"/>
                  </a:ext>
                </a:extLst>
              </a:tr>
              <a:tr h="131670">
                <a:tc>
                  <a:txBody>
                    <a:bodyPr/>
                    <a:lstStyle/>
                    <a:p>
                      <a:pPr algn="l" fontAlgn="b">
                        <a:buNone/>
                      </a:pPr>
                      <a:r>
                        <a:rPr lang="en-CA" sz="600" b="0" i="0" u="none" strike="noStrike">
                          <a:solidFill>
                            <a:schemeClr val="bg1"/>
                          </a:solidFill>
                          <a:effectLst/>
                          <a:latin typeface="Calibri" panose="020F0502020204030204" pitchFamily="34" charset="0"/>
                        </a:rPr>
                        <a:t>Salaries &amp; Wages - Custodian</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1,623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480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480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1,241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1,266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1,291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1,317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1,343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7793486"/>
                  </a:ext>
                </a:extLst>
              </a:tr>
              <a:tr h="131670">
                <a:tc>
                  <a:txBody>
                    <a:bodyPr/>
                    <a:lstStyle/>
                    <a:p>
                      <a:pPr algn="l" fontAlgn="b">
                        <a:buNone/>
                      </a:pPr>
                      <a:r>
                        <a:rPr lang="en-CA" sz="600" b="0" i="0" u="none" strike="noStrike">
                          <a:solidFill>
                            <a:schemeClr val="bg1"/>
                          </a:solidFill>
                          <a:effectLst/>
                          <a:latin typeface="Calibri" panose="020F0502020204030204" pitchFamily="34" charset="0"/>
                        </a:rPr>
                        <a:t>Salaries &amp; Wages - Public Works</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3,852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6,159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6,750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7,841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10,691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10,905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11,123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11,345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165175"/>
                  </a:ext>
                </a:extLst>
              </a:tr>
              <a:tr h="131670">
                <a:tc>
                  <a:txBody>
                    <a:bodyPr/>
                    <a:lstStyle/>
                    <a:p>
                      <a:pPr algn="l" fontAlgn="b">
                        <a:buNone/>
                      </a:pPr>
                      <a:r>
                        <a:rPr lang="en-CA" sz="600" b="0" i="0" u="none" strike="noStrike">
                          <a:solidFill>
                            <a:schemeClr val="bg1"/>
                          </a:solidFill>
                          <a:effectLst/>
                          <a:latin typeface="Calibri" panose="020F0502020204030204" pitchFamily="34" charset="0"/>
                        </a:rPr>
                        <a:t>Payroll Costs: Admin &amp; PW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62,098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55,093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60,005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49,437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52,553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53,604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54,676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55,769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24371"/>
                  </a:ext>
                </a:extLst>
              </a:tr>
              <a:tr h="131670">
                <a:tc>
                  <a:txBody>
                    <a:bodyPr/>
                    <a:lstStyle/>
                    <a:p>
                      <a:pPr algn="l" fontAlgn="b">
                        <a:buNone/>
                      </a:pPr>
                      <a:r>
                        <a:rPr lang="en-CA" sz="600" b="0" i="0" u="none" strike="noStrike">
                          <a:solidFill>
                            <a:schemeClr val="bg1"/>
                          </a:solidFill>
                          <a:effectLst/>
                          <a:latin typeface="Calibri" panose="020F0502020204030204" pitchFamily="34" charset="0"/>
                        </a:rPr>
                        <a:t>Employee Recognition &amp; Benefits</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1,118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1,118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84352935"/>
                  </a:ext>
                </a:extLst>
              </a:tr>
              <a:tr h="131670">
                <a:tc>
                  <a:txBody>
                    <a:bodyPr/>
                    <a:lstStyle/>
                    <a:p>
                      <a:pPr algn="l" fontAlgn="b">
                        <a:buNone/>
                      </a:pPr>
                      <a:r>
                        <a:rPr lang="en-CA" sz="600" b="0" i="0" u="none" strike="noStrike">
                          <a:solidFill>
                            <a:schemeClr val="bg1"/>
                          </a:solidFill>
                          <a:effectLst/>
                          <a:latin typeface="Calibri" panose="020F0502020204030204" pitchFamily="34" charset="0"/>
                        </a:rPr>
                        <a:t>Recruitment/HR Costs</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32,680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30,505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37193592"/>
                  </a:ext>
                </a:extLst>
              </a:tr>
              <a:tr h="131670">
                <a:tc>
                  <a:txBody>
                    <a:bodyPr/>
                    <a:lstStyle/>
                    <a:p>
                      <a:pPr algn="l" fontAlgn="b">
                        <a:buNone/>
                      </a:pPr>
                      <a:r>
                        <a:rPr lang="en-CA" sz="600" b="0" i="0" u="none" strike="noStrike">
                          <a:solidFill>
                            <a:schemeClr val="bg1"/>
                          </a:solidFill>
                          <a:effectLst/>
                          <a:latin typeface="Calibri" panose="020F0502020204030204" pitchFamily="34" charset="0"/>
                        </a:rPr>
                        <a:t>Travel &amp; Education - Admin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5,353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5,350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5,500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5,775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6,064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6,367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6,685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34371118"/>
                  </a:ext>
                </a:extLst>
              </a:tr>
              <a:tr h="131670">
                <a:tc>
                  <a:txBody>
                    <a:bodyPr/>
                    <a:lstStyle/>
                    <a:p>
                      <a:pPr algn="l" fontAlgn="b">
                        <a:buNone/>
                      </a:pPr>
                      <a:r>
                        <a:rPr lang="en-CA" sz="600" b="0" i="0" u="none" strike="noStrike">
                          <a:solidFill>
                            <a:schemeClr val="bg1"/>
                          </a:solidFill>
                          <a:effectLst/>
                          <a:latin typeface="Calibri" panose="020F0502020204030204" pitchFamily="34" charset="0"/>
                        </a:rPr>
                        <a:t>OHS</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140778"/>
                  </a:ext>
                </a:extLst>
              </a:tr>
              <a:tr h="131670">
                <a:tc>
                  <a:txBody>
                    <a:bodyPr/>
                    <a:lstStyle/>
                    <a:p>
                      <a:pPr algn="l" fontAlgn="b">
                        <a:buNone/>
                      </a:pPr>
                      <a:r>
                        <a:rPr lang="en-CA" sz="600" b="0" i="0" u="none" strike="noStrike">
                          <a:solidFill>
                            <a:schemeClr val="bg1"/>
                          </a:solidFill>
                          <a:effectLst/>
                          <a:latin typeface="Calibri" panose="020F0502020204030204" pitchFamily="34" charset="0"/>
                        </a:rPr>
                        <a:t>Advertising</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1,200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1,200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1,200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1,200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1,200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4246708"/>
                  </a:ext>
                </a:extLst>
              </a:tr>
              <a:tr h="131670">
                <a:tc>
                  <a:txBody>
                    <a:bodyPr/>
                    <a:lstStyle/>
                    <a:p>
                      <a:pPr algn="l" fontAlgn="b">
                        <a:buNone/>
                      </a:pPr>
                      <a:r>
                        <a:rPr lang="en-CA" sz="600" b="0" i="0" u="none" strike="noStrike">
                          <a:solidFill>
                            <a:schemeClr val="bg1"/>
                          </a:solidFill>
                          <a:effectLst/>
                          <a:latin typeface="Calibri" panose="020F0502020204030204" pitchFamily="34" charset="0"/>
                        </a:rPr>
                        <a:t>First Nations Relations Expenses</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237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237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3410355"/>
                  </a:ext>
                </a:extLst>
              </a:tr>
              <a:tr h="131670">
                <a:tc>
                  <a:txBody>
                    <a:bodyPr/>
                    <a:lstStyle/>
                    <a:p>
                      <a:pPr algn="l" fontAlgn="b">
                        <a:buNone/>
                      </a:pPr>
                      <a:r>
                        <a:rPr lang="en-CA" sz="600" b="0" i="0" u="none" strike="noStrike">
                          <a:solidFill>
                            <a:schemeClr val="bg1"/>
                          </a:solidFill>
                          <a:effectLst/>
                          <a:latin typeface="Calibri" panose="020F0502020204030204" pitchFamily="34" charset="0"/>
                        </a:rPr>
                        <a:t>Sayward News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5,822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3,896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5,800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750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750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59419338"/>
                  </a:ext>
                </a:extLst>
              </a:tr>
              <a:tr h="131670">
                <a:tc>
                  <a:txBody>
                    <a:bodyPr/>
                    <a:lstStyle/>
                    <a:p>
                      <a:pPr algn="l" fontAlgn="b">
                        <a:buNone/>
                      </a:pPr>
                      <a:r>
                        <a:rPr lang="en-CA" sz="600" b="0" i="0" u="none" strike="noStrike">
                          <a:solidFill>
                            <a:schemeClr val="bg1"/>
                          </a:solidFill>
                          <a:effectLst/>
                          <a:latin typeface="Calibri" panose="020F0502020204030204" pitchFamily="34" charset="0"/>
                        </a:rPr>
                        <a:t>Internet</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1,103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1,371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1,372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1,392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1,420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1,448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1,477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1,507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21571417"/>
                  </a:ext>
                </a:extLst>
              </a:tr>
              <a:tr h="131670">
                <a:tc>
                  <a:txBody>
                    <a:bodyPr/>
                    <a:lstStyle/>
                    <a:p>
                      <a:pPr algn="l" fontAlgn="b">
                        <a:buNone/>
                      </a:pPr>
                      <a:r>
                        <a:rPr lang="en-CA" sz="600" b="0" i="0" u="none" strike="noStrike">
                          <a:solidFill>
                            <a:schemeClr val="bg1"/>
                          </a:solidFill>
                          <a:effectLst/>
                          <a:latin typeface="Calibri" panose="020F0502020204030204" pitchFamily="34" charset="0"/>
                        </a:rPr>
                        <a:t>Postage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1,178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1,376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1,325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1,400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1,428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1,457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1,486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1,515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2300549"/>
                  </a:ext>
                </a:extLst>
              </a:tr>
              <a:tr h="131670">
                <a:tc>
                  <a:txBody>
                    <a:bodyPr/>
                    <a:lstStyle/>
                    <a:p>
                      <a:pPr algn="l" fontAlgn="b">
                        <a:buNone/>
                      </a:pPr>
                      <a:r>
                        <a:rPr lang="en-CA" sz="600" b="0" i="0" u="none" strike="noStrike">
                          <a:solidFill>
                            <a:schemeClr val="bg1"/>
                          </a:solidFill>
                          <a:effectLst/>
                          <a:latin typeface="Calibri" panose="020F0502020204030204" pitchFamily="34" charset="0"/>
                        </a:rPr>
                        <a:t>Audit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18,600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18,600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18,600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19,500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20,475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21,499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22,574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23,702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3850404"/>
                  </a:ext>
                </a:extLst>
              </a:tr>
              <a:tr h="131670">
                <a:tc>
                  <a:txBody>
                    <a:bodyPr/>
                    <a:lstStyle/>
                    <a:p>
                      <a:pPr algn="l" fontAlgn="b">
                        <a:buNone/>
                      </a:pPr>
                      <a:r>
                        <a:rPr lang="en-CA" sz="600" b="0" i="0" u="none" strike="noStrike">
                          <a:solidFill>
                            <a:schemeClr val="bg1"/>
                          </a:solidFill>
                          <a:effectLst/>
                          <a:latin typeface="Calibri" panose="020F0502020204030204" pitchFamily="34" charset="0"/>
                        </a:rPr>
                        <a:t>Legal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90,000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259,941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302,870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225,000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130,000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99334138"/>
                  </a:ext>
                </a:extLst>
              </a:tr>
              <a:tr h="131670">
                <a:tc>
                  <a:txBody>
                    <a:bodyPr/>
                    <a:lstStyle/>
                    <a:p>
                      <a:pPr algn="l" fontAlgn="b">
                        <a:buNone/>
                      </a:pPr>
                      <a:r>
                        <a:rPr lang="en-CA" sz="600" b="0" i="0" u="none" strike="noStrike">
                          <a:solidFill>
                            <a:schemeClr val="bg1"/>
                          </a:solidFill>
                          <a:effectLst/>
                          <a:latin typeface="Calibri" panose="020F0502020204030204" pitchFamily="34" charset="0"/>
                        </a:rPr>
                        <a:t>Information Technology</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23,500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24,911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25,000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30,500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31,110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31,732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32,367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5082138"/>
                  </a:ext>
                </a:extLst>
              </a:tr>
              <a:tr h="131670">
                <a:tc>
                  <a:txBody>
                    <a:bodyPr/>
                    <a:lstStyle/>
                    <a:p>
                      <a:pPr algn="l" fontAlgn="b">
                        <a:buNone/>
                      </a:pPr>
                      <a:r>
                        <a:rPr lang="en-CA" sz="600" b="0" i="0" u="none" strike="noStrike">
                          <a:solidFill>
                            <a:schemeClr val="bg1"/>
                          </a:solidFill>
                          <a:effectLst/>
                          <a:latin typeface="Calibri" panose="020F0502020204030204" pitchFamily="34" charset="0"/>
                        </a:rPr>
                        <a:t>Bank Charges, Fees &amp; Interest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5,146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3,356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4,100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4,100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4,100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4,100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4,100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24850832"/>
                  </a:ext>
                </a:extLst>
              </a:tr>
              <a:tr h="131670">
                <a:tc>
                  <a:txBody>
                    <a:bodyPr/>
                    <a:lstStyle/>
                    <a:p>
                      <a:pPr algn="l" fontAlgn="b">
                        <a:buNone/>
                      </a:pPr>
                      <a:r>
                        <a:rPr lang="en-CA" sz="600" b="0" i="0" u="none" strike="noStrike">
                          <a:solidFill>
                            <a:schemeClr val="bg1"/>
                          </a:solidFill>
                          <a:effectLst/>
                          <a:latin typeface="Calibri" panose="020F0502020204030204" pitchFamily="34" charset="0"/>
                        </a:rPr>
                        <a:t>Tax Sale Fees</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588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588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600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600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0062555"/>
                  </a:ext>
                </a:extLst>
              </a:tr>
              <a:tr h="131670">
                <a:tc>
                  <a:txBody>
                    <a:bodyPr/>
                    <a:lstStyle/>
                    <a:p>
                      <a:pPr algn="l" fontAlgn="b">
                        <a:buNone/>
                      </a:pPr>
                      <a:r>
                        <a:rPr lang="en-CA" sz="600" b="0" i="0" u="none" strike="noStrike">
                          <a:solidFill>
                            <a:schemeClr val="bg1"/>
                          </a:solidFill>
                          <a:effectLst/>
                          <a:latin typeface="Calibri" panose="020F0502020204030204" pitchFamily="34" charset="0"/>
                        </a:rPr>
                        <a:t>Dues, Memberships &amp; Subscriptions</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4,635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5,734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5,734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6,500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6,630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6,763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6,898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7,036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7776841"/>
                  </a:ext>
                </a:extLst>
              </a:tr>
              <a:tr h="131670">
                <a:tc>
                  <a:txBody>
                    <a:bodyPr/>
                    <a:lstStyle/>
                    <a:p>
                      <a:pPr algn="l" fontAlgn="b">
                        <a:buNone/>
                      </a:pPr>
                      <a:r>
                        <a:rPr lang="en-CA" sz="600" b="0" i="0" u="none" strike="noStrike">
                          <a:solidFill>
                            <a:schemeClr val="bg1"/>
                          </a:solidFill>
                          <a:effectLst/>
                          <a:latin typeface="Calibri" panose="020F0502020204030204" pitchFamily="34" charset="0"/>
                        </a:rPr>
                        <a:t>Insurance - Property</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3,621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3,050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3,050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3,111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3,422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3,764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4,141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4,555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16111006"/>
                  </a:ext>
                </a:extLst>
              </a:tr>
              <a:tr h="131670">
                <a:tc>
                  <a:txBody>
                    <a:bodyPr/>
                    <a:lstStyle/>
                    <a:p>
                      <a:pPr algn="l" fontAlgn="b">
                        <a:buNone/>
                      </a:pPr>
                      <a:r>
                        <a:rPr lang="en-CA" sz="600" b="0" i="0" u="none" strike="noStrike">
                          <a:solidFill>
                            <a:schemeClr val="bg1"/>
                          </a:solidFill>
                          <a:effectLst/>
                          <a:latin typeface="Calibri" panose="020F0502020204030204" pitchFamily="34" charset="0"/>
                        </a:rPr>
                        <a:t>Insurance - Liability</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4,198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3,127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3,127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3,190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3,508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3,859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4,245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4,670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286031"/>
                  </a:ext>
                </a:extLst>
              </a:tr>
              <a:tr h="233557">
                <a:tc>
                  <a:txBody>
                    <a:bodyPr/>
                    <a:lstStyle/>
                    <a:p>
                      <a:pPr algn="l" fontAlgn="b">
                        <a:buNone/>
                      </a:pPr>
                      <a:r>
                        <a:rPr lang="en-CA" sz="600" b="0" i="0" u="none" strike="noStrike">
                          <a:solidFill>
                            <a:schemeClr val="bg1"/>
                          </a:solidFill>
                          <a:effectLst/>
                          <a:latin typeface="Calibri" panose="020F0502020204030204" pitchFamily="34" charset="0"/>
                        </a:rPr>
                        <a:t>Maintenance &amp; Repairs - Admin Office</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1,837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23143151"/>
                  </a:ext>
                </a:extLst>
              </a:tr>
              <a:tr h="131670">
                <a:tc>
                  <a:txBody>
                    <a:bodyPr/>
                    <a:lstStyle/>
                    <a:p>
                      <a:pPr algn="l" fontAlgn="b">
                        <a:buNone/>
                      </a:pPr>
                      <a:r>
                        <a:rPr lang="en-CA" sz="600" b="0" i="0" u="none" strike="noStrike">
                          <a:solidFill>
                            <a:schemeClr val="bg1"/>
                          </a:solidFill>
                          <a:effectLst/>
                          <a:latin typeface="Calibri" panose="020F0502020204030204" pitchFamily="34" charset="0"/>
                        </a:rPr>
                        <a:t>Cleaning Supplies - Office</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309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263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325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325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325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325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325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28072041"/>
                  </a:ext>
                </a:extLst>
              </a:tr>
              <a:tr h="131670">
                <a:tc>
                  <a:txBody>
                    <a:bodyPr/>
                    <a:lstStyle/>
                    <a:p>
                      <a:pPr algn="l" fontAlgn="b">
                        <a:buNone/>
                      </a:pPr>
                      <a:r>
                        <a:rPr lang="en-CA" sz="600" b="0" i="0" u="none" strike="noStrike">
                          <a:solidFill>
                            <a:schemeClr val="bg1"/>
                          </a:solidFill>
                          <a:effectLst/>
                          <a:latin typeface="Calibri" panose="020F0502020204030204" pitchFamily="34" charset="0"/>
                        </a:rPr>
                        <a:t>Office Supplies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4,200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4,554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5,350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5,457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5,566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5,677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5,791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4960756"/>
                  </a:ext>
                </a:extLst>
              </a:tr>
              <a:tr h="131670">
                <a:tc>
                  <a:txBody>
                    <a:bodyPr/>
                    <a:lstStyle/>
                    <a:p>
                      <a:pPr algn="l" fontAlgn="b">
                        <a:buNone/>
                      </a:pPr>
                      <a:r>
                        <a:rPr lang="en-CA" sz="600" b="0" i="0" u="none" strike="noStrike">
                          <a:solidFill>
                            <a:schemeClr val="bg1"/>
                          </a:solidFill>
                          <a:effectLst/>
                          <a:latin typeface="Calibri" panose="020F0502020204030204" pitchFamily="34" charset="0"/>
                        </a:rPr>
                        <a:t>Tax Printing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620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620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650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650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10629899"/>
                  </a:ext>
                </a:extLst>
              </a:tr>
              <a:tr h="131670">
                <a:tc>
                  <a:txBody>
                    <a:bodyPr/>
                    <a:lstStyle/>
                    <a:p>
                      <a:pPr algn="l" fontAlgn="b">
                        <a:buNone/>
                      </a:pPr>
                      <a:r>
                        <a:rPr lang="en-CA" sz="600" b="0" i="0" u="none" strike="noStrike">
                          <a:solidFill>
                            <a:schemeClr val="bg1"/>
                          </a:solidFill>
                          <a:effectLst/>
                          <a:latin typeface="Calibri" panose="020F0502020204030204" pitchFamily="34" charset="0"/>
                        </a:rPr>
                        <a:t>Business Travel/Meetings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515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400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400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6292435"/>
                  </a:ext>
                </a:extLst>
              </a:tr>
              <a:tr h="131670">
                <a:tc>
                  <a:txBody>
                    <a:bodyPr/>
                    <a:lstStyle/>
                    <a:p>
                      <a:pPr algn="l" fontAlgn="b">
                        <a:buNone/>
                      </a:pPr>
                      <a:r>
                        <a:rPr lang="en-CA" sz="600" b="0" i="0" u="none" strike="noStrike">
                          <a:solidFill>
                            <a:schemeClr val="bg1"/>
                          </a:solidFill>
                          <a:effectLst/>
                          <a:latin typeface="Calibri" panose="020F0502020204030204" pitchFamily="34" charset="0"/>
                        </a:rPr>
                        <a:t>Economic Development</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4234549"/>
                  </a:ext>
                </a:extLst>
              </a:tr>
              <a:tr h="131670">
                <a:tc>
                  <a:txBody>
                    <a:bodyPr/>
                    <a:lstStyle/>
                    <a:p>
                      <a:pPr algn="l" fontAlgn="b">
                        <a:buNone/>
                      </a:pPr>
                      <a:r>
                        <a:rPr lang="en-CA" sz="600" b="0" i="0" u="none" strike="noStrike">
                          <a:solidFill>
                            <a:schemeClr val="bg1"/>
                          </a:solidFill>
                          <a:effectLst/>
                          <a:latin typeface="Calibri" panose="020F0502020204030204" pitchFamily="34" charset="0"/>
                        </a:rPr>
                        <a:t>Equipment - Admin Office</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2,249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2,500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3,000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3,000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3400536"/>
                  </a:ext>
                </a:extLst>
              </a:tr>
              <a:tr h="131670">
                <a:tc>
                  <a:txBody>
                    <a:bodyPr/>
                    <a:lstStyle/>
                    <a:p>
                      <a:pPr algn="l" fontAlgn="b">
                        <a:buNone/>
                      </a:pPr>
                      <a:r>
                        <a:rPr lang="en-CA" sz="600" b="0" i="0" u="none" strike="noStrike">
                          <a:solidFill>
                            <a:schemeClr val="bg1"/>
                          </a:solidFill>
                          <a:effectLst/>
                          <a:latin typeface="Calibri" panose="020F0502020204030204" pitchFamily="34" charset="0"/>
                        </a:rPr>
                        <a:t>Contract Labour - Total</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125,597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140,000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120,000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120,000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120,000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120,000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120,000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8903356"/>
                  </a:ext>
                </a:extLst>
              </a:tr>
              <a:tr h="131670">
                <a:tc>
                  <a:txBody>
                    <a:bodyPr/>
                    <a:lstStyle/>
                    <a:p>
                      <a:pPr algn="l" fontAlgn="b">
                        <a:buNone/>
                      </a:pPr>
                      <a:r>
                        <a:rPr lang="en-CA" sz="600" b="0" i="0" u="none" strike="noStrike">
                          <a:solidFill>
                            <a:schemeClr val="bg1"/>
                          </a:solidFill>
                          <a:effectLst/>
                          <a:latin typeface="Calibri" panose="020F0502020204030204" pitchFamily="34" charset="0"/>
                        </a:rPr>
                        <a:t>Copier - Rent &amp; Supplies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7,272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7,468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9,000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8,750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8,925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9,104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9,286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9,471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6799900"/>
                  </a:ext>
                </a:extLst>
              </a:tr>
              <a:tr h="131670">
                <a:tc>
                  <a:txBody>
                    <a:bodyPr/>
                    <a:lstStyle/>
                    <a:p>
                      <a:pPr algn="l" fontAlgn="b">
                        <a:buNone/>
                      </a:pPr>
                      <a:r>
                        <a:rPr lang="en-CA" sz="600" b="0" i="0" u="none" strike="noStrike">
                          <a:solidFill>
                            <a:schemeClr val="bg1"/>
                          </a:solidFill>
                          <a:effectLst/>
                          <a:latin typeface="Calibri" panose="020F0502020204030204" pitchFamily="34" charset="0"/>
                        </a:rPr>
                        <a:t>Telephone &amp; Cell Phone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4,532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4,244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4,700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3,540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3,540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3,540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3,540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3,540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99830197"/>
                  </a:ext>
                </a:extLst>
              </a:tr>
              <a:tr h="131670">
                <a:tc>
                  <a:txBody>
                    <a:bodyPr/>
                    <a:lstStyle/>
                    <a:p>
                      <a:pPr algn="l" fontAlgn="b">
                        <a:buNone/>
                      </a:pPr>
                      <a:r>
                        <a:rPr lang="en-CA" sz="600" b="0" i="0" u="none" strike="noStrike">
                          <a:solidFill>
                            <a:schemeClr val="bg1"/>
                          </a:solidFill>
                          <a:effectLst/>
                          <a:latin typeface="Calibri" panose="020F0502020204030204" pitchFamily="34" charset="0"/>
                        </a:rPr>
                        <a:t>Heating Fuel</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8,000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3,265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2,750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5,100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5,202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5,306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5,412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66857851"/>
                  </a:ext>
                </a:extLst>
              </a:tr>
              <a:tr h="131670">
                <a:tc>
                  <a:txBody>
                    <a:bodyPr/>
                    <a:lstStyle/>
                    <a:p>
                      <a:pPr algn="l" fontAlgn="b">
                        <a:buNone/>
                      </a:pPr>
                      <a:r>
                        <a:rPr lang="en-CA" sz="600" b="0" i="0" u="none" strike="noStrike">
                          <a:solidFill>
                            <a:schemeClr val="bg1"/>
                          </a:solidFill>
                          <a:effectLst/>
                          <a:latin typeface="Calibri" panose="020F0502020204030204" pitchFamily="34" charset="0"/>
                        </a:rPr>
                        <a:t>Utilities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7,035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2,850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3,150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3,200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3,264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3,329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3,396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3,464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5456356"/>
                  </a:ext>
                </a:extLst>
              </a:tr>
              <a:tr h="131670">
                <a:tc>
                  <a:txBody>
                    <a:bodyPr/>
                    <a:lstStyle/>
                    <a:p>
                      <a:pPr algn="l" fontAlgn="b">
                        <a:buNone/>
                      </a:pPr>
                      <a:r>
                        <a:rPr lang="en-CA" sz="600" b="0" i="0" u="none" strike="noStrike">
                          <a:solidFill>
                            <a:schemeClr val="bg1"/>
                          </a:solidFill>
                          <a:effectLst/>
                          <a:latin typeface="Calibri" panose="020F0502020204030204" pitchFamily="34" charset="0"/>
                        </a:rPr>
                        <a:t>Contingency</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95,000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75,982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95,000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60,000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60,000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60,000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1619027"/>
                  </a:ext>
                </a:extLst>
              </a:tr>
              <a:tr h="131670">
                <a:tc>
                  <a:txBody>
                    <a:bodyPr/>
                    <a:lstStyle/>
                    <a:p>
                      <a:pPr algn="l" fontAlgn="b">
                        <a:buNone/>
                      </a:pPr>
                      <a:r>
                        <a:rPr lang="en-CA" sz="600" b="1" i="0" u="none" strike="noStrike">
                          <a:solidFill>
                            <a:schemeClr val="bg1"/>
                          </a:solidFill>
                          <a:effectLst/>
                          <a:latin typeface="Calibri" panose="020F0502020204030204" pitchFamily="34" charset="0"/>
                        </a:rPr>
                        <a:t>Total Administration Expenditure</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659,540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804,647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906,851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830,485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769,624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781,829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794,449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807,503 </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2094320672"/>
                  </a:ext>
                </a:extLst>
              </a:tr>
              <a:tr h="131670">
                <a:tc>
                  <a:txBody>
                    <a:bodyPr/>
                    <a:lstStyle/>
                    <a:p>
                      <a:pPr algn="l" fontAlgn="b">
                        <a:buNone/>
                      </a:pPr>
                      <a:r>
                        <a:rPr lang="en-CA" sz="600" b="1" i="0" u="none" strike="noStrike">
                          <a:solidFill>
                            <a:schemeClr val="bg1"/>
                          </a:solidFill>
                          <a:effectLst/>
                          <a:latin typeface="Calibri" panose="020F0502020204030204" pitchFamily="34" charset="0"/>
                        </a:rPr>
                        <a:t>Net Administration</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(521,940)</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(765,902)</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(837,761)</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(826,815)</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(765,885)</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(778,019)</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(790,566)</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dirty="0">
                          <a:solidFill>
                            <a:schemeClr val="bg1"/>
                          </a:solidFill>
                          <a:effectLst/>
                          <a:latin typeface="Calibri" panose="020F0502020204030204" pitchFamily="34" charset="0"/>
                        </a:rPr>
                        <a:t>(803,547)</a:t>
                      </a:r>
                    </a:p>
                  </a:txBody>
                  <a:tcPr marL="4608" marR="4608" marT="4608" marB="2212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2063944296"/>
                  </a:ext>
                </a:extLst>
              </a:tr>
            </a:tbl>
          </a:graphicData>
        </a:graphic>
      </p:graphicFrame>
    </p:spTree>
    <p:extLst>
      <p:ext uri="{BB962C8B-B14F-4D97-AF65-F5344CB8AC3E}">
        <p14:creationId xmlns:p14="http://schemas.microsoft.com/office/powerpoint/2010/main" val="39524854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2EC2A13-343A-4D40-ADA0-E391CCFF7C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D7F4E2-08B3-3D82-3623-C08A161695C1}"/>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3" name="Table 2">
            <a:extLst>
              <a:ext uri="{FF2B5EF4-FFF2-40B4-BE49-F238E27FC236}">
                <a16:creationId xmlns:a16="http://schemas.microsoft.com/office/drawing/2014/main" id="{175C51B2-EBD1-8328-66C4-0FC4BFEA8E9A}"/>
              </a:ext>
            </a:extLst>
          </p:cNvPr>
          <p:cNvGraphicFramePr>
            <a:graphicFrameLocks noGrp="1"/>
          </p:cNvGraphicFramePr>
          <p:nvPr>
            <p:extLst>
              <p:ext uri="{D42A27DB-BD31-4B8C-83A1-F6EECF244321}">
                <p14:modId xmlns:p14="http://schemas.microsoft.com/office/powerpoint/2010/main" val="415490491"/>
              </p:ext>
            </p:extLst>
          </p:nvPr>
        </p:nvGraphicFramePr>
        <p:xfrm>
          <a:off x="1711144" y="1662112"/>
          <a:ext cx="7785101" cy="3533775"/>
        </p:xfrm>
        <a:graphic>
          <a:graphicData uri="http://schemas.openxmlformats.org/drawingml/2006/table">
            <a:tbl>
              <a:tblPr/>
              <a:tblGrid>
                <a:gridCol w="2037222">
                  <a:extLst>
                    <a:ext uri="{9D8B030D-6E8A-4147-A177-3AD203B41FA5}">
                      <a16:colId xmlns:a16="http://schemas.microsoft.com/office/drawing/2014/main" val="1935849028"/>
                    </a:ext>
                  </a:extLst>
                </a:gridCol>
                <a:gridCol w="695946">
                  <a:extLst>
                    <a:ext uri="{9D8B030D-6E8A-4147-A177-3AD203B41FA5}">
                      <a16:colId xmlns:a16="http://schemas.microsoft.com/office/drawing/2014/main" val="816457007"/>
                    </a:ext>
                  </a:extLst>
                </a:gridCol>
                <a:gridCol w="695946">
                  <a:extLst>
                    <a:ext uri="{9D8B030D-6E8A-4147-A177-3AD203B41FA5}">
                      <a16:colId xmlns:a16="http://schemas.microsoft.com/office/drawing/2014/main" val="4233453788"/>
                    </a:ext>
                  </a:extLst>
                </a:gridCol>
                <a:gridCol w="759213">
                  <a:extLst>
                    <a:ext uri="{9D8B030D-6E8A-4147-A177-3AD203B41FA5}">
                      <a16:colId xmlns:a16="http://schemas.microsoft.com/office/drawing/2014/main" val="3783739773"/>
                    </a:ext>
                  </a:extLst>
                </a:gridCol>
                <a:gridCol w="695946">
                  <a:extLst>
                    <a:ext uri="{9D8B030D-6E8A-4147-A177-3AD203B41FA5}">
                      <a16:colId xmlns:a16="http://schemas.microsoft.com/office/drawing/2014/main" val="58372493"/>
                    </a:ext>
                  </a:extLst>
                </a:gridCol>
                <a:gridCol w="695946">
                  <a:extLst>
                    <a:ext uri="{9D8B030D-6E8A-4147-A177-3AD203B41FA5}">
                      <a16:colId xmlns:a16="http://schemas.microsoft.com/office/drawing/2014/main" val="1401082064"/>
                    </a:ext>
                  </a:extLst>
                </a:gridCol>
                <a:gridCol w="711762">
                  <a:extLst>
                    <a:ext uri="{9D8B030D-6E8A-4147-A177-3AD203B41FA5}">
                      <a16:colId xmlns:a16="http://schemas.microsoft.com/office/drawing/2014/main" val="2019345003"/>
                    </a:ext>
                  </a:extLst>
                </a:gridCol>
                <a:gridCol w="746560">
                  <a:extLst>
                    <a:ext uri="{9D8B030D-6E8A-4147-A177-3AD203B41FA5}">
                      <a16:colId xmlns:a16="http://schemas.microsoft.com/office/drawing/2014/main" val="3699439229"/>
                    </a:ext>
                  </a:extLst>
                </a:gridCol>
                <a:gridCol w="746560">
                  <a:extLst>
                    <a:ext uri="{9D8B030D-6E8A-4147-A177-3AD203B41FA5}">
                      <a16:colId xmlns:a16="http://schemas.microsoft.com/office/drawing/2014/main" val="2821118494"/>
                    </a:ext>
                  </a:extLst>
                </a:gridCol>
              </a:tblGrid>
              <a:tr h="438150">
                <a:tc>
                  <a:txBody>
                    <a:bodyPr/>
                    <a:lstStyle/>
                    <a:p>
                      <a:pPr algn="ctr" fontAlgn="b">
                        <a:buNone/>
                      </a:pPr>
                      <a:r>
                        <a:rPr lang="en-CA" sz="1200" b="1" i="0" u="none" strike="noStrike">
                          <a:solidFill>
                            <a:schemeClr val="bg1"/>
                          </a:solidFill>
                          <a:effectLst/>
                          <a:latin typeface="Calibri" panose="020F0502020204030204" pitchFamily="34" charset="0"/>
                        </a:rPr>
                        <a:t>Description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Actual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Projection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200" b="1" i="0" u="none" strike="noStrike">
                          <a:solidFill>
                            <a:schemeClr val="bg1"/>
                          </a:solidFill>
                          <a:effectLst/>
                          <a:latin typeface="Calibri" panose="020F0502020204030204" pitchFamily="34" charset="0"/>
                        </a:rPr>
                        <a:t>2026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200" b="1" i="0" u="none" strike="noStrike">
                          <a:solidFill>
                            <a:schemeClr val="bg1"/>
                          </a:solidFill>
                          <a:effectLst/>
                          <a:latin typeface="Calibri" panose="020F0502020204030204" pitchFamily="34" charset="0"/>
                        </a:rPr>
                        <a:t>2027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2028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2029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2030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4560413"/>
                  </a:ext>
                </a:extLst>
              </a:tr>
              <a:tr h="190500">
                <a:tc>
                  <a:txBody>
                    <a:bodyPr/>
                    <a:lstStyle/>
                    <a:p>
                      <a:pPr algn="l" fontAlgn="b">
                        <a:buNone/>
                      </a:pPr>
                      <a:r>
                        <a:rPr lang="en-CA" sz="1200" b="1" i="0" u="none" strike="noStrike">
                          <a:solidFill>
                            <a:schemeClr val="bg1"/>
                          </a:solidFill>
                          <a:effectLst/>
                          <a:latin typeface="Calibri" panose="020F0502020204030204" pitchFamily="34" charset="0"/>
                        </a:rPr>
                        <a:t>ELECTION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00522318"/>
                  </a:ext>
                </a:extLst>
              </a:tr>
              <a:tr h="190500">
                <a:tc>
                  <a:txBody>
                    <a:bodyPr/>
                    <a:lstStyle/>
                    <a:p>
                      <a:pPr algn="l" fontAlgn="b">
                        <a:buNone/>
                      </a:pPr>
                      <a:r>
                        <a:rPr lang="en-CA" sz="1200" b="1" i="1" u="none" strike="noStrike">
                          <a:solidFill>
                            <a:schemeClr val="bg1"/>
                          </a:solidFill>
                          <a:effectLst/>
                          <a:latin typeface="Calibri" panose="020F050202020403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1212943"/>
                  </a:ext>
                </a:extLst>
              </a:tr>
              <a:tr h="190500">
                <a:tc>
                  <a:txBody>
                    <a:bodyPr/>
                    <a:lstStyle/>
                    <a:p>
                      <a:pPr algn="l" fontAlgn="b">
                        <a:buNone/>
                      </a:pPr>
                      <a:r>
                        <a:rPr lang="en-CA" sz="1200" b="0" i="0" u="none" strike="noStrike">
                          <a:solidFill>
                            <a:schemeClr val="bg1"/>
                          </a:solidFill>
                          <a:effectLst/>
                          <a:latin typeface="Calibri" panose="020F0502020204030204" pitchFamily="34" charset="0"/>
                        </a:rPr>
                        <a:t>Revenue - Other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4660713"/>
                  </a:ext>
                </a:extLst>
              </a:tr>
              <a:tr h="190500">
                <a:tc>
                  <a:txBody>
                    <a:bodyPr/>
                    <a:lstStyle/>
                    <a:p>
                      <a:pPr algn="l" fontAlgn="b">
                        <a:buNone/>
                      </a:pPr>
                      <a:r>
                        <a:rPr lang="en-CA" sz="1200" b="0" i="0" u="none" strike="noStrike">
                          <a:solidFill>
                            <a:schemeClr val="bg1"/>
                          </a:solidFill>
                          <a:effectLst/>
                          <a:latin typeface="Calibri" panose="020F0502020204030204" pitchFamily="34" charset="0"/>
                        </a:rPr>
                        <a:t>Transfer from Election Reserve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10,100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943183"/>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Election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l" fontAlgn="b">
                        <a:buNone/>
                      </a:pPr>
                      <a:endParaRPr lang="en-CA" sz="1200" b="1"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10,100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12,000 </a:t>
                      </a:r>
                    </a:p>
                  </a:txBody>
                  <a:tcPr marL="9525" marR="9525" marT="9525"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279629706"/>
                  </a:ext>
                </a:extLst>
              </a:tr>
              <a:tr h="190500">
                <a:tc>
                  <a:txBody>
                    <a:bodyPr/>
                    <a:lstStyle/>
                    <a:p>
                      <a:pPr algn="l" fontAlgn="b">
                        <a:buNone/>
                      </a:pPr>
                      <a:r>
                        <a:rPr lang="en-CA" sz="1200" b="1" i="1" u="none" strike="noStrike">
                          <a:solidFill>
                            <a:schemeClr val="bg1"/>
                          </a:solidFill>
                          <a:effectLst/>
                          <a:latin typeface="Calibri" panose="020F0502020204030204" pitchFamily="34" charset="0"/>
                        </a:rPr>
                        <a:t>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31508647"/>
                  </a:ext>
                </a:extLst>
              </a:tr>
              <a:tr h="190500">
                <a:tc>
                  <a:txBody>
                    <a:bodyPr/>
                    <a:lstStyle/>
                    <a:p>
                      <a:pPr algn="l" fontAlgn="b">
                        <a:buNone/>
                      </a:pPr>
                      <a:r>
                        <a:rPr lang="en-CA" sz="1200" b="0" i="0" u="none" strike="noStrike">
                          <a:solidFill>
                            <a:schemeClr val="bg1"/>
                          </a:solidFill>
                          <a:effectLst/>
                          <a:latin typeface="Calibri" panose="020F0502020204030204" pitchFamily="34" charset="0"/>
                        </a:rPr>
                        <a:t>Salaries - Admin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4,400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4,800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6768695"/>
                  </a:ext>
                </a:extLst>
              </a:tr>
              <a:tr h="190500">
                <a:tc>
                  <a:txBody>
                    <a:bodyPr/>
                    <a:lstStyle/>
                    <a:p>
                      <a:pPr algn="l" fontAlgn="b">
                        <a:buNone/>
                      </a:pPr>
                      <a:r>
                        <a:rPr lang="en-CA" sz="1200" b="0" i="0" u="none" strike="noStrike">
                          <a:solidFill>
                            <a:schemeClr val="bg1"/>
                          </a:solidFill>
                          <a:effectLst/>
                          <a:latin typeface="Calibri" panose="020F0502020204030204" pitchFamily="34" charset="0"/>
                        </a:rPr>
                        <a:t>Salaries - Public Works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140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240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32430708"/>
                  </a:ext>
                </a:extLst>
              </a:tr>
              <a:tr h="190500">
                <a:tc>
                  <a:txBody>
                    <a:bodyPr/>
                    <a:lstStyle/>
                    <a:p>
                      <a:pPr algn="l" fontAlgn="b">
                        <a:buNone/>
                      </a:pPr>
                      <a:r>
                        <a:rPr lang="en-CA" sz="1200" b="0" i="0" u="none" strike="noStrike">
                          <a:solidFill>
                            <a:schemeClr val="bg1"/>
                          </a:solidFill>
                          <a:effectLst/>
                          <a:latin typeface="Calibri" panose="020F0502020204030204" pitchFamily="34" charset="0"/>
                        </a:rPr>
                        <a:t>Payroll Costs - Admin &amp; PW</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550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62705548"/>
                  </a:ext>
                </a:extLst>
              </a:tr>
              <a:tr h="190500">
                <a:tc>
                  <a:txBody>
                    <a:bodyPr/>
                    <a:lstStyle/>
                    <a:p>
                      <a:pPr algn="l" fontAlgn="b">
                        <a:buNone/>
                      </a:pPr>
                      <a:r>
                        <a:rPr lang="en-CA" sz="1200" b="0" i="0" u="none" strike="noStrike">
                          <a:solidFill>
                            <a:schemeClr val="bg1"/>
                          </a:solidFill>
                          <a:effectLst/>
                          <a:latin typeface="Calibri" panose="020F0502020204030204" pitchFamily="34" charset="0"/>
                        </a:rPr>
                        <a:t>Election Expense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5,000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6,310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4733615"/>
                  </a:ext>
                </a:extLst>
              </a:tr>
              <a:tr h="190500">
                <a:tc>
                  <a:txBody>
                    <a:bodyPr/>
                    <a:lstStyle/>
                    <a:p>
                      <a:pPr algn="l" fontAlgn="b">
                        <a:buNone/>
                      </a:pPr>
                      <a:r>
                        <a:rPr lang="en-CA" sz="1200" b="0" i="0" u="none" strike="noStrike">
                          <a:solidFill>
                            <a:schemeClr val="bg1"/>
                          </a:solidFill>
                          <a:effectLst/>
                          <a:latin typeface="Calibri" panose="020F0502020204030204" pitchFamily="34" charset="0"/>
                        </a:rPr>
                        <a:t>Transfer to Election Reserve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3,363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4,000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1180926"/>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Election 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3,363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10,090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12,000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2667543022"/>
                  </a:ext>
                </a:extLst>
              </a:tr>
              <a:tr h="190500">
                <a:tc>
                  <a:txBody>
                    <a:bodyPr/>
                    <a:lstStyle/>
                    <a:p>
                      <a:pPr algn="l" fontAlgn="b">
                        <a:buNone/>
                      </a:pPr>
                      <a:r>
                        <a:rPr lang="en-CA" sz="1200" b="1" i="0" u="none" strike="noStrike">
                          <a:solidFill>
                            <a:schemeClr val="bg1"/>
                          </a:solidFill>
                          <a:effectLst/>
                          <a:latin typeface="Calibri" panose="020F0502020204030204" pitchFamily="34" charset="0"/>
                        </a:rPr>
                        <a:t>Net Election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(3,363)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 -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 10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 (4,000)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(4,000)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(4,000)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dirty="0">
                          <a:solidFill>
                            <a:schemeClr val="bg1"/>
                          </a:solidFill>
                          <a:effectLst/>
                          <a:latin typeface="Calibri" panose="020F0502020204030204" pitchFamily="34" charset="0"/>
                        </a:rPr>
                        <a:t>- </a:t>
                      </a:r>
                    </a:p>
                  </a:txBody>
                  <a:tcPr marL="9525" marR="9525" marT="9525"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2696277064"/>
                  </a:ext>
                </a:extLst>
              </a:tr>
            </a:tbl>
          </a:graphicData>
        </a:graphic>
      </p:graphicFrame>
    </p:spTree>
    <p:extLst>
      <p:ext uri="{BB962C8B-B14F-4D97-AF65-F5344CB8AC3E}">
        <p14:creationId xmlns:p14="http://schemas.microsoft.com/office/powerpoint/2010/main" val="27009710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86E5976-A2F1-A7A7-C480-85442DD132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391DD7-0A56-52CA-7080-03C9DDCE87AD}"/>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sp>
        <p:nvSpPr>
          <p:cNvPr id="5" name="TextBox 4">
            <a:extLst>
              <a:ext uri="{FF2B5EF4-FFF2-40B4-BE49-F238E27FC236}">
                <a16:creationId xmlns:a16="http://schemas.microsoft.com/office/drawing/2014/main" id="{1EA207C8-8160-CF95-A744-4368DC5AC712}"/>
              </a:ext>
            </a:extLst>
          </p:cNvPr>
          <p:cNvSpPr txBox="1"/>
          <p:nvPr/>
        </p:nvSpPr>
        <p:spPr>
          <a:xfrm>
            <a:off x="7592123" y="6229884"/>
            <a:ext cx="1962076" cy="338554"/>
          </a:xfrm>
          <a:prstGeom prst="rect">
            <a:avLst/>
          </a:prstGeom>
          <a:noFill/>
        </p:spPr>
        <p:txBody>
          <a:bodyPr wrap="none" rtlCol="0">
            <a:spAutoFit/>
          </a:bodyPr>
          <a:lstStyle/>
          <a:p>
            <a:r>
              <a:rPr lang="en-US" sz="1600" b="1" dirty="0">
                <a:solidFill>
                  <a:schemeClr val="tx2">
                    <a:lumMod val="75000"/>
                  </a:schemeClr>
                </a:solidFill>
              </a:rPr>
              <a:t>Continued next page</a:t>
            </a:r>
          </a:p>
        </p:txBody>
      </p:sp>
      <p:graphicFrame>
        <p:nvGraphicFramePr>
          <p:cNvPr id="3" name="Table 2">
            <a:extLst>
              <a:ext uri="{FF2B5EF4-FFF2-40B4-BE49-F238E27FC236}">
                <a16:creationId xmlns:a16="http://schemas.microsoft.com/office/drawing/2014/main" id="{E7B76210-5C9F-8B4D-C223-FCAF8CAF7239}"/>
              </a:ext>
            </a:extLst>
          </p:cNvPr>
          <p:cNvGraphicFramePr>
            <a:graphicFrameLocks noGrp="1"/>
          </p:cNvGraphicFramePr>
          <p:nvPr>
            <p:extLst>
              <p:ext uri="{D42A27DB-BD31-4B8C-83A1-F6EECF244321}">
                <p14:modId xmlns:p14="http://schemas.microsoft.com/office/powerpoint/2010/main" val="48997926"/>
              </p:ext>
            </p:extLst>
          </p:nvPr>
        </p:nvGraphicFramePr>
        <p:xfrm>
          <a:off x="668827" y="1388853"/>
          <a:ext cx="9415452" cy="4871547"/>
        </p:xfrm>
        <a:graphic>
          <a:graphicData uri="http://schemas.openxmlformats.org/drawingml/2006/table">
            <a:tbl>
              <a:tblPr/>
              <a:tblGrid>
                <a:gridCol w="2717442">
                  <a:extLst>
                    <a:ext uri="{9D8B030D-6E8A-4147-A177-3AD203B41FA5}">
                      <a16:colId xmlns:a16="http://schemas.microsoft.com/office/drawing/2014/main" val="293124534"/>
                    </a:ext>
                  </a:extLst>
                </a:gridCol>
                <a:gridCol w="819328">
                  <a:extLst>
                    <a:ext uri="{9D8B030D-6E8A-4147-A177-3AD203B41FA5}">
                      <a16:colId xmlns:a16="http://schemas.microsoft.com/office/drawing/2014/main" val="2266777216"/>
                    </a:ext>
                  </a:extLst>
                </a:gridCol>
                <a:gridCol w="819328">
                  <a:extLst>
                    <a:ext uri="{9D8B030D-6E8A-4147-A177-3AD203B41FA5}">
                      <a16:colId xmlns:a16="http://schemas.microsoft.com/office/drawing/2014/main" val="3392983953"/>
                    </a:ext>
                  </a:extLst>
                </a:gridCol>
                <a:gridCol w="819328">
                  <a:extLst>
                    <a:ext uri="{9D8B030D-6E8A-4147-A177-3AD203B41FA5}">
                      <a16:colId xmlns:a16="http://schemas.microsoft.com/office/drawing/2014/main" val="2219673251"/>
                    </a:ext>
                  </a:extLst>
                </a:gridCol>
                <a:gridCol w="819328">
                  <a:extLst>
                    <a:ext uri="{9D8B030D-6E8A-4147-A177-3AD203B41FA5}">
                      <a16:colId xmlns:a16="http://schemas.microsoft.com/office/drawing/2014/main" val="647747598"/>
                    </a:ext>
                  </a:extLst>
                </a:gridCol>
                <a:gridCol w="819328">
                  <a:extLst>
                    <a:ext uri="{9D8B030D-6E8A-4147-A177-3AD203B41FA5}">
                      <a16:colId xmlns:a16="http://schemas.microsoft.com/office/drawing/2014/main" val="2270551750"/>
                    </a:ext>
                  </a:extLst>
                </a:gridCol>
                <a:gridCol w="819328">
                  <a:extLst>
                    <a:ext uri="{9D8B030D-6E8A-4147-A177-3AD203B41FA5}">
                      <a16:colId xmlns:a16="http://schemas.microsoft.com/office/drawing/2014/main" val="3143752562"/>
                    </a:ext>
                  </a:extLst>
                </a:gridCol>
                <a:gridCol w="891021">
                  <a:extLst>
                    <a:ext uri="{9D8B030D-6E8A-4147-A177-3AD203B41FA5}">
                      <a16:colId xmlns:a16="http://schemas.microsoft.com/office/drawing/2014/main" val="3492279786"/>
                    </a:ext>
                  </a:extLst>
                </a:gridCol>
                <a:gridCol w="891021">
                  <a:extLst>
                    <a:ext uri="{9D8B030D-6E8A-4147-A177-3AD203B41FA5}">
                      <a16:colId xmlns:a16="http://schemas.microsoft.com/office/drawing/2014/main" val="464164739"/>
                    </a:ext>
                  </a:extLst>
                </a:gridCol>
              </a:tblGrid>
              <a:tr h="300744">
                <a:tc>
                  <a:txBody>
                    <a:bodyPr/>
                    <a:lstStyle/>
                    <a:p>
                      <a:pPr algn="ctr" fontAlgn="b">
                        <a:buNone/>
                      </a:pPr>
                      <a:r>
                        <a:rPr lang="en-CA" sz="800" b="1" i="0" u="none" strike="noStrike">
                          <a:solidFill>
                            <a:schemeClr val="bg1"/>
                          </a:solidFill>
                          <a:effectLst/>
                          <a:latin typeface="Calibri" panose="020F0502020204030204" pitchFamily="34" charset="0"/>
                        </a:rPr>
                        <a:t>Description</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b">
                        <a:buNone/>
                      </a:pPr>
                      <a:r>
                        <a:rPr lang="en-CA" sz="800" b="1" i="0" u="none" strike="noStrike">
                          <a:solidFill>
                            <a:schemeClr val="bg1"/>
                          </a:solidFill>
                          <a:effectLst/>
                          <a:latin typeface="Calibri" panose="020F0502020204030204" pitchFamily="34" charset="0"/>
                        </a:rPr>
                        <a:t>2025   Budget</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2025 Actual</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2025 Projection</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800" b="1" i="0" u="none" strike="noStrike">
                          <a:solidFill>
                            <a:schemeClr val="bg1"/>
                          </a:solidFill>
                          <a:effectLst/>
                          <a:latin typeface="Calibri" panose="020F0502020204030204" pitchFamily="34" charset="0"/>
                        </a:rPr>
                        <a:t>2026   Budget</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800" b="1" i="0" u="none" strike="noStrike">
                          <a:solidFill>
                            <a:schemeClr val="bg1"/>
                          </a:solidFill>
                          <a:effectLst/>
                          <a:latin typeface="Calibri" panose="020F0502020204030204" pitchFamily="34" charset="0"/>
                        </a:rPr>
                        <a:t>2027   Budget</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2028  Budget</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2029  Budget</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2030 Budget</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2825553"/>
                  </a:ext>
                </a:extLst>
              </a:tr>
              <a:tr h="169289">
                <a:tc>
                  <a:txBody>
                    <a:bodyPr/>
                    <a:lstStyle/>
                    <a:p>
                      <a:pPr algn="l" fontAlgn="b">
                        <a:buNone/>
                      </a:pPr>
                      <a:r>
                        <a:rPr lang="en-CA" sz="800" b="1" i="0" u="none" strike="noStrike">
                          <a:solidFill>
                            <a:schemeClr val="bg1"/>
                          </a:solidFill>
                          <a:effectLst/>
                          <a:latin typeface="Calibri" panose="020F0502020204030204" pitchFamily="34" charset="0"/>
                        </a:rPr>
                        <a:t>RECREATION CENTRE</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06214527"/>
                  </a:ext>
                </a:extLst>
              </a:tr>
              <a:tr h="169289">
                <a:tc>
                  <a:txBody>
                    <a:bodyPr/>
                    <a:lstStyle/>
                    <a:p>
                      <a:pPr algn="l" fontAlgn="b">
                        <a:buNone/>
                      </a:pPr>
                      <a:r>
                        <a:rPr lang="en-CA" sz="800" b="1" i="1" u="none" strike="noStrike">
                          <a:solidFill>
                            <a:schemeClr val="bg1"/>
                          </a:solidFill>
                          <a:effectLst/>
                          <a:latin typeface="Calibri" panose="020F0502020204030204" pitchFamily="34" charset="0"/>
                        </a:rPr>
                        <a:t>Revenue</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50914988"/>
                  </a:ext>
                </a:extLst>
              </a:tr>
              <a:tr h="169289">
                <a:tc>
                  <a:txBody>
                    <a:bodyPr/>
                    <a:lstStyle/>
                    <a:p>
                      <a:pPr algn="l" fontAlgn="b">
                        <a:buNone/>
                      </a:pPr>
                      <a:r>
                        <a:rPr lang="en-CA" sz="800" b="0" i="0" u="none" strike="noStrike">
                          <a:solidFill>
                            <a:schemeClr val="bg1"/>
                          </a:solidFill>
                          <a:effectLst/>
                          <a:latin typeface="Calibri" panose="020F0502020204030204" pitchFamily="34" charset="0"/>
                        </a:rPr>
                        <a:t>Grants - Recreation</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5,000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60481019"/>
                  </a:ext>
                </a:extLst>
              </a:tr>
              <a:tr h="169289">
                <a:tc>
                  <a:txBody>
                    <a:bodyPr/>
                    <a:lstStyle/>
                    <a:p>
                      <a:pPr algn="l" fontAlgn="b">
                        <a:buNone/>
                      </a:pPr>
                      <a:r>
                        <a:rPr lang="en-CA" sz="800" b="0" i="0" u="none" strike="noStrike">
                          <a:solidFill>
                            <a:schemeClr val="bg1"/>
                          </a:solidFill>
                          <a:effectLst/>
                          <a:latin typeface="Calibri" panose="020F0502020204030204" pitchFamily="34" charset="0"/>
                        </a:rPr>
                        <a:t>Kelsey Centre Gift Certificates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0034924"/>
                  </a:ext>
                </a:extLst>
              </a:tr>
              <a:tr h="169289">
                <a:tc>
                  <a:txBody>
                    <a:bodyPr/>
                    <a:lstStyle/>
                    <a:p>
                      <a:pPr algn="l" fontAlgn="b">
                        <a:buNone/>
                      </a:pPr>
                      <a:r>
                        <a:rPr lang="en-CA" sz="800" b="0" i="0" u="none" strike="noStrike">
                          <a:solidFill>
                            <a:schemeClr val="bg1"/>
                          </a:solidFill>
                          <a:effectLst/>
                          <a:latin typeface="Calibri" panose="020F0502020204030204" pitchFamily="34" charset="0"/>
                        </a:rPr>
                        <a:t>Age Friendly Program Revenue</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333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333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85152815"/>
                  </a:ext>
                </a:extLst>
              </a:tr>
              <a:tr h="169289">
                <a:tc>
                  <a:txBody>
                    <a:bodyPr/>
                    <a:lstStyle/>
                    <a:p>
                      <a:pPr algn="l" fontAlgn="b">
                        <a:buNone/>
                      </a:pPr>
                      <a:r>
                        <a:rPr lang="en-CA" sz="800" b="0" i="0" u="none" strike="noStrike">
                          <a:solidFill>
                            <a:schemeClr val="bg1"/>
                          </a:solidFill>
                          <a:effectLst/>
                          <a:latin typeface="Calibri" panose="020F0502020204030204" pitchFamily="34" charset="0"/>
                        </a:rPr>
                        <a:t>Swim Lesson Fees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429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61579931"/>
                  </a:ext>
                </a:extLst>
              </a:tr>
              <a:tr h="169289">
                <a:tc>
                  <a:txBody>
                    <a:bodyPr/>
                    <a:lstStyle/>
                    <a:p>
                      <a:pPr algn="l" fontAlgn="b">
                        <a:buNone/>
                      </a:pPr>
                      <a:r>
                        <a:rPr lang="en-CA" sz="800" b="0" i="0" u="none" strike="noStrike">
                          <a:solidFill>
                            <a:schemeClr val="bg1"/>
                          </a:solidFill>
                          <a:effectLst/>
                          <a:latin typeface="Calibri" panose="020F0502020204030204" pitchFamily="34" charset="0"/>
                        </a:rPr>
                        <a:t>Ten Pack</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3,513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2,468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2,549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4319420"/>
                  </a:ext>
                </a:extLst>
              </a:tr>
              <a:tr h="169289">
                <a:tc>
                  <a:txBody>
                    <a:bodyPr/>
                    <a:lstStyle/>
                    <a:p>
                      <a:pPr algn="l" fontAlgn="b">
                        <a:buNone/>
                      </a:pPr>
                      <a:r>
                        <a:rPr lang="en-CA" sz="800" b="0" i="0" u="none" strike="noStrike">
                          <a:solidFill>
                            <a:schemeClr val="bg1"/>
                          </a:solidFill>
                          <a:effectLst/>
                          <a:latin typeface="Calibri" panose="020F0502020204030204" pitchFamily="34" charset="0"/>
                        </a:rPr>
                        <a:t>Single User - Pool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128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128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4097253"/>
                  </a:ext>
                </a:extLst>
              </a:tr>
              <a:tr h="169289">
                <a:tc>
                  <a:txBody>
                    <a:bodyPr/>
                    <a:lstStyle/>
                    <a:p>
                      <a:pPr algn="l" fontAlgn="b">
                        <a:buNone/>
                      </a:pPr>
                      <a:r>
                        <a:rPr lang="en-CA" sz="800" b="0" i="0" u="none" strike="noStrike">
                          <a:solidFill>
                            <a:schemeClr val="bg1"/>
                          </a:solidFill>
                          <a:effectLst/>
                          <a:latin typeface="Calibri" panose="020F0502020204030204" pitchFamily="34" charset="0"/>
                        </a:rPr>
                        <a:t>Single User - Gymnasium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358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358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69454984"/>
                  </a:ext>
                </a:extLst>
              </a:tr>
              <a:tr h="169289">
                <a:tc>
                  <a:txBody>
                    <a:bodyPr/>
                    <a:lstStyle/>
                    <a:p>
                      <a:pPr algn="l" fontAlgn="b">
                        <a:buNone/>
                      </a:pPr>
                      <a:r>
                        <a:rPr lang="en-CA" sz="800" b="0" i="0" u="none" strike="noStrike">
                          <a:solidFill>
                            <a:schemeClr val="bg1"/>
                          </a:solidFill>
                          <a:effectLst/>
                          <a:latin typeface="Calibri" panose="020F0502020204030204" pitchFamily="34" charset="0"/>
                        </a:rPr>
                        <a:t>Drop In Fitness Fees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61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61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0984368"/>
                  </a:ext>
                </a:extLst>
              </a:tr>
              <a:tr h="169289">
                <a:tc>
                  <a:txBody>
                    <a:bodyPr/>
                    <a:lstStyle/>
                    <a:p>
                      <a:pPr algn="l" fontAlgn="b">
                        <a:buNone/>
                      </a:pPr>
                      <a:r>
                        <a:rPr lang="en-GB" sz="800" b="0" i="0" u="none" strike="noStrike">
                          <a:solidFill>
                            <a:schemeClr val="bg1"/>
                          </a:solidFill>
                          <a:effectLst/>
                          <a:latin typeface="Calibri" panose="020F0502020204030204" pitchFamily="34" charset="0"/>
                        </a:rPr>
                        <a:t>Drop In Weight Room Fees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168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168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84132335"/>
                  </a:ext>
                </a:extLst>
              </a:tr>
              <a:tr h="169289">
                <a:tc>
                  <a:txBody>
                    <a:bodyPr/>
                    <a:lstStyle/>
                    <a:p>
                      <a:pPr algn="l" fontAlgn="b">
                        <a:buNone/>
                      </a:pPr>
                      <a:r>
                        <a:rPr lang="en-CA" sz="800" b="0" i="0" u="none" strike="noStrike">
                          <a:solidFill>
                            <a:schemeClr val="bg1"/>
                          </a:solidFill>
                          <a:effectLst/>
                          <a:latin typeface="Calibri" panose="020F0502020204030204" pitchFamily="34" charset="0"/>
                        </a:rPr>
                        <a:t>Monthly Passes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1,400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724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724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87077"/>
                  </a:ext>
                </a:extLst>
              </a:tr>
              <a:tr h="169289">
                <a:tc>
                  <a:txBody>
                    <a:bodyPr/>
                    <a:lstStyle/>
                    <a:p>
                      <a:pPr algn="l" fontAlgn="b">
                        <a:buNone/>
                      </a:pPr>
                      <a:r>
                        <a:rPr lang="en-CA" sz="800" b="0" i="0" u="none" strike="noStrike">
                          <a:solidFill>
                            <a:schemeClr val="bg1"/>
                          </a:solidFill>
                          <a:effectLst/>
                          <a:latin typeface="Calibri" panose="020F0502020204030204" pitchFamily="34" charset="0"/>
                        </a:rPr>
                        <a:t>Shower Fees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19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4127600"/>
                  </a:ext>
                </a:extLst>
              </a:tr>
              <a:tr h="169289">
                <a:tc>
                  <a:txBody>
                    <a:bodyPr/>
                    <a:lstStyle/>
                    <a:p>
                      <a:pPr algn="l" fontAlgn="b">
                        <a:buNone/>
                      </a:pPr>
                      <a:r>
                        <a:rPr lang="en-GB" sz="800" b="0" i="0" u="none" strike="noStrike">
                          <a:solidFill>
                            <a:schemeClr val="bg1"/>
                          </a:solidFill>
                          <a:effectLst/>
                          <a:latin typeface="Calibri" panose="020F0502020204030204" pitchFamily="34" charset="0"/>
                        </a:rPr>
                        <a:t>After School Program/Day Care Fees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2,750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1,152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1,152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0493047"/>
                  </a:ext>
                </a:extLst>
              </a:tr>
              <a:tr h="169289">
                <a:tc>
                  <a:txBody>
                    <a:bodyPr/>
                    <a:lstStyle/>
                    <a:p>
                      <a:pPr algn="l" fontAlgn="b">
                        <a:buNone/>
                      </a:pPr>
                      <a:r>
                        <a:rPr lang="en-CA" sz="800" b="0" i="0" u="none" strike="noStrike">
                          <a:solidFill>
                            <a:schemeClr val="bg1"/>
                          </a:solidFill>
                          <a:effectLst/>
                          <a:latin typeface="Calibri" panose="020F0502020204030204" pitchFamily="34" charset="0"/>
                        </a:rPr>
                        <a:t>Concession Sales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1,383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1,383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3031561"/>
                  </a:ext>
                </a:extLst>
              </a:tr>
              <a:tr h="169289">
                <a:tc>
                  <a:txBody>
                    <a:bodyPr/>
                    <a:lstStyle/>
                    <a:p>
                      <a:pPr algn="l" fontAlgn="b">
                        <a:buNone/>
                      </a:pPr>
                      <a:r>
                        <a:rPr lang="en-CA" sz="800" b="0" i="0" u="none" strike="noStrike">
                          <a:solidFill>
                            <a:schemeClr val="bg1"/>
                          </a:solidFill>
                          <a:effectLst/>
                          <a:latin typeface="Calibri" panose="020F0502020204030204" pitchFamily="34" charset="0"/>
                        </a:rPr>
                        <a:t>Pool Rental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5300312"/>
                  </a:ext>
                </a:extLst>
              </a:tr>
              <a:tr h="169289">
                <a:tc>
                  <a:txBody>
                    <a:bodyPr/>
                    <a:lstStyle/>
                    <a:p>
                      <a:pPr algn="l" fontAlgn="b">
                        <a:buNone/>
                      </a:pPr>
                      <a:r>
                        <a:rPr lang="en-CA" sz="800" b="0" i="0" u="none" strike="noStrike">
                          <a:solidFill>
                            <a:schemeClr val="bg1"/>
                          </a:solidFill>
                          <a:effectLst/>
                          <a:latin typeface="Calibri" panose="020F0502020204030204" pitchFamily="34" charset="0"/>
                        </a:rPr>
                        <a:t>Gym Rental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2,600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350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1,200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1,200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27950721"/>
                  </a:ext>
                </a:extLst>
              </a:tr>
              <a:tr h="169289">
                <a:tc>
                  <a:txBody>
                    <a:bodyPr/>
                    <a:lstStyle/>
                    <a:p>
                      <a:pPr algn="l" fontAlgn="b">
                        <a:buNone/>
                      </a:pPr>
                      <a:r>
                        <a:rPr lang="en-CA" sz="800" b="0" i="0" u="none" strike="noStrike">
                          <a:solidFill>
                            <a:schemeClr val="bg1"/>
                          </a:solidFill>
                          <a:effectLst/>
                          <a:latin typeface="Calibri" panose="020F0502020204030204" pitchFamily="34" charset="0"/>
                        </a:rPr>
                        <a:t>Room Rental</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983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983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61045573"/>
                  </a:ext>
                </a:extLst>
              </a:tr>
              <a:tr h="169289">
                <a:tc>
                  <a:txBody>
                    <a:bodyPr/>
                    <a:lstStyle/>
                    <a:p>
                      <a:pPr algn="l" fontAlgn="b">
                        <a:buNone/>
                      </a:pPr>
                      <a:r>
                        <a:rPr lang="en-CA" sz="800" b="0" i="0" u="none" strike="noStrike">
                          <a:solidFill>
                            <a:schemeClr val="bg1"/>
                          </a:solidFill>
                          <a:effectLst/>
                          <a:latin typeface="Calibri" panose="020F0502020204030204" pitchFamily="34" charset="0"/>
                        </a:rPr>
                        <a:t>Rentals - Tables and Chairs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165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206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206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165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165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165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165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165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5431039"/>
                  </a:ext>
                </a:extLst>
              </a:tr>
              <a:tr h="169289">
                <a:tc>
                  <a:txBody>
                    <a:bodyPr/>
                    <a:lstStyle/>
                    <a:p>
                      <a:pPr algn="l" fontAlgn="b">
                        <a:buNone/>
                      </a:pPr>
                      <a:r>
                        <a:rPr lang="en-CA" sz="800" b="0" i="0" u="none" strike="noStrike">
                          <a:solidFill>
                            <a:schemeClr val="bg1"/>
                          </a:solidFill>
                          <a:effectLst/>
                          <a:latin typeface="Calibri" panose="020F0502020204030204" pitchFamily="34" charset="0"/>
                        </a:rPr>
                        <a:t>Birthday Party/Event Revenue</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949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949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4019510"/>
                  </a:ext>
                </a:extLst>
              </a:tr>
              <a:tr h="169289">
                <a:tc>
                  <a:txBody>
                    <a:bodyPr/>
                    <a:lstStyle/>
                    <a:p>
                      <a:pPr algn="l" fontAlgn="b">
                        <a:buNone/>
                      </a:pPr>
                      <a:r>
                        <a:rPr lang="en-CA" sz="800" b="0" i="0" u="none" strike="noStrike">
                          <a:solidFill>
                            <a:schemeClr val="bg1"/>
                          </a:solidFill>
                          <a:effectLst/>
                          <a:latin typeface="Calibri" panose="020F0502020204030204" pitchFamily="34" charset="0"/>
                        </a:rPr>
                        <a:t>Revenue - Other</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8463031"/>
                  </a:ext>
                </a:extLst>
              </a:tr>
              <a:tr h="169289">
                <a:tc>
                  <a:txBody>
                    <a:bodyPr/>
                    <a:lstStyle/>
                    <a:p>
                      <a:pPr algn="l" fontAlgn="b">
                        <a:buNone/>
                      </a:pPr>
                      <a:r>
                        <a:rPr lang="en-CA" sz="800" b="0" i="0" u="none" strike="noStrike">
                          <a:solidFill>
                            <a:schemeClr val="bg1"/>
                          </a:solidFill>
                          <a:effectLst/>
                          <a:latin typeface="Calibri" panose="020F0502020204030204" pitchFamily="34" charset="0"/>
                        </a:rPr>
                        <a:t>Kelsey Centre Van Donations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1,469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3,550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4,200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4,284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4,370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4,457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4,546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1203742"/>
                  </a:ext>
                </a:extLst>
              </a:tr>
              <a:tr h="169289">
                <a:tc>
                  <a:txBody>
                    <a:bodyPr/>
                    <a:lstStyle/>
                    <a:p>
                      <a:pPr algn="l" fontAlgn="b">
                        <a:buNone/>
                      </a:pPr>
                      <a:r>
                        <a:rPr lang="en-CA" sz="800" b="0" i="0" u="none" strike="noStrike">
                          <a:solidFill>
                            <a:schemeClr val="bg1"/>
                          </a:solidFill>
                          <a:effectLst/>
                          <a:latin typeface="Calibri" panose="020F0502020204030204" pitchFamily="34" charset="0"/>
                        </a:rPr>
                        <a:t>Special Event Donations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4,950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144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144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29985152"/>
                  </a:ext>
                </a:extLst>
              </a:tr>
              <a:tr h="169289">
                <a:tc>
                  <a:txBody>
                    <a:bodyPr/>
                    <a:lstStyle/>
                    <a:p>
                      <a:pPr algn="l" fontAlgn="b">
                        <a:buNone/>
                      </a:pPr>
                      <a:r>
                        <a:rPr lang="en-CA" sz="800" b="0" i="0" u="none" strike="noStrike">
                          <a:solidFill>
                            <a:schemeClr val="bg1"/>
                          </a:solidFill>
                          <a:effectLst/>
                          <a:latin typeface="Calibri" panose="020F0502020204030204" pitchFamily="34" charset="0"/>
                        </a:rPr>
                        <a:t>Afterschool Program Donations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4851846"/>
                  </a:ext>
                </a:extLst>
              </a:tr>
              <a:tr h="169289">
                <a:tc>
                  <a:txBody>
                    <a:bodyPr/>
                    <a:lstStyle/>
                    <a:p>
                      <a:pPr algn="l" fontAlgn="b">
                        <a:buNone/>
                      </a:pPr>
                      <a:r>
                        <a:rPr lang="en-CA" sz="800" b="0" i="0" u="none" strike="noStrike">
                          <a:solidFill>
                            <a:schemeClr val="bg1"/>
                          </a:solidFill>
                          <a:effectLst/>
                          <a:latin typeface="Calibri" panose="020F0502020204030204" pitchFamily="34" charset="0"/>
                        </a:rPr>
                        <a:t>Seniors Special Events Donations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06889255"/>
                  </a:ext>
                </a:extLst>
              </a:tr>
              <a:tr h="169289">
                <a:tc>
                  <a:txBody>
                    <a:bodyPr/>
                    <a:lstStyle/>
                    <a:p>
                      <a:pPr algn="l" fontAlgn="b">
                        <a:buNone/>
                      </a:pPr>
                      <a:r>
                        <a:rPr lang="en-CA" sz="800" b="0" i="0" u="none" strike="noStrike">
                          <a:solidFill>
                            <a:schemeClr val="bg1"/>
                          </a:solidFill>
                          <a:effectLst/>
                          <a:latin typeface="Calibri" panose="020F0502020204030204" pitchFamily="34" charset="0"/>
                        </a:rPr>
                        <a:t>Teen Program Donations</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4,000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38477075"/>
                  </a:ext>
                </a:extLst>
              </a:tr>
              <a:tr h="169289">
                <a:tc>
                  <a:txBody>
                    <a:bodyPr/>
                    <a:lstStyle/>
                    <a:p>
                      <a:pPr algn="l" fontAlgn="b">
                        <a:buNone/>
                      </a:pPr>
                      <a:r>
                        <a:rPr lang="en-CA" sz="800" b="1" i="0" u="none" strike="noStrike">
                          <a:solidFill>
                            <a:schemeClr val="bg1"/>
                          </a:solidFill>
                          <a:effectLst/>
                          <a:latin typeface="Calibri" panose="020F0502020204030204" pitchFamily="34" charset="0"/>
                        </a:rPr>
                        <a:t>Total Recreation Centre Revenue</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41,478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10,955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13,757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8,565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8,649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8,735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8,822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dirty="0">
                          <a:solidFill>
                            <a:schemeClr val="bg1"/>
                          </a:solidFill>
                          <a:effectLst/>
                          <a:latin typeface="Calibri" panose="020F0502020204030204" pitchFamily="34" charset="0"/>
                        </a:rPr>
                        <a:t>8,911 </a:t>
                      </a:r>
                    </a:p>
                  </a:txBody>
                  <a:tcPr marL="6050" marR="6050" marT="6050" marB="2904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512545910"/>
                  </a:ext>
                </a:extLst>
              </a:tr>
            </a:tbl>
          </a:graphicData>
        </a:graphic>
      </p:graphicFrame>
    </p:spTree>
    <p:extLst>
      <p:ext uri="{BB962C8B-B14F-4D97-AF65-F5344CB8AC3E}">
        <p14:creationId xmlns:p14="http://schemas.microsoft.com/office/powerpoint/2010/main" val="3302192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AA10579-8548-7010-D3D4-3BFA8D3BD2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6BFB40-9D4D-0C32-45F2-A9F9FA4ED160}"/>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5" name="Table 4">
            <a:extLst>
              <a:ext uri="{FF2B5EF4-FFF2-40B4-BE49-F238E27FC236}">
                <a16:creationId xmlns:a16="http://schemas.microsoft.com/office/drawing/2014/main" id="{699F809E-D255-72E5-E87E-94C0F2DFC842}"/>
              </a:ext>
            </a:extLst>
          </p:cNvPr>
          <p:cNvGraphicFramePr>
            <a:graphicFrameLocks noGrp="1"/>
          </p:cNvGraphicFramePr>
          <p:nvPr>
            <p:extLst>
              <p:ext uri="{D42A27DB-BD31-4B8C-83A1-F6EECF244321}">
                <p14:modId xmlns:p14="http://schemas.microsoft.com/office/powerpoint/2010/main" val="1800138854"/>
              </p:ext>
            </p:extLst>
          </p:nvPr>
        </p:nvGraphicFramePr>
        <p:xfrm>
          <a:off x="668827" y="1302589"/>
          <a:ext cx="9484465" cy="5032250"/>
        </p:xfrm>
        <a:graphic>
          <a:graphicData uri="http://schemas.openxmlformats.org/drawingml/2006/table">
            <a:tbl>
              <a:tblPr/>
              <a:tblGrid>
                <a:gridCol w="2737357">
                  <a:extLst>
                    <a:ext uri="{9D8B030D-6E8A-4147-A177-3AD203B41FA5}">
                      <a16:colId xmlns:a16="http://schemas.microsoft.com/office/drawing/2014/main" val="3153248321"/>
                    </a:ext>
                  </a:extLst>
                </a:gridCol>
                <a:gridCol w="825334">
                  <a:extLst>
                    <a:ext uri="{9D8B030D-6E8A-4147-A177-3AD203B41FA5}">
                      <a16:colId xmlns:a16="http://schemas.microsoft.com/office/drawing/2014/main" val="2204226912"/>
                    </a:ext>
                  </a:extLst>
                </a:gridCol>
                <a:gridCol w="825334">
                  <a:extLst>
                    <a:ext uri="{9D8B030D-6E8A-4147-A177-3AD203B41FA5}">
                      <a16:colId xmlns:a16="http://schemas.microsoft.com/office/drawing/2014/main" val="3528531452"/>
                    </a:ext>
                  </a:extLst>
                </a:gridCol>
                <a:gridCol w="825334">
                  <a:extLst>
                    <a:ext uri="{9D8B030D-6E8A-4147-A177-3AD203B41FA5}">
                      <a16:colId xmlns:a16="http://schemas.microsoft.com/office/drawing/2014/main" val="724101080"/>
                    </a:ext>
                  </a:extLst>
                </a:gridCol>
                <a:gridCol w="825334">
                  <a:extLst>
                    <a:ext uri="{9D8B030D-6E8A-4147-A177-3AD203B41FA5}">
                      <a16:colId xmlns:a16="http://schemas.microsoft.com/office/drawing/2014/main" val="2138001721"/>
                    </a:ext>
                  </a:extLst>
                </a:gridCol>
                <a:gridCol w="825334">
                  <a:extLst>
                    <a:ext uri="{9D8B030D-6E8A-4147-A177-3AD203B41FA5}">
                      <a16:colId xmlns:a16="http://schemas.microsoft.com/office/drawing/2014/main" val="1641069893"/>
                    </a:ext>
                  </a:extLst>
                </a:gridCol>
                <a:gridCol w="825334">
                  <a:extLst>
                    <a:ext uri="{9D8B030D-6E8A-4147-A177-3AD203B41FA5}">
                      <a16:colId xmlns:a16="http://schemas.microsoft.com/office/drawing/2014/main" val="1142047209"/>
                    </a:ext>
                  </a:extLst>
                </a:gridCol>
                <a:gridCol w="897552">
                  <a:extLst>
                    <a:ext uri="{9D8B030D-6E8A-4147-A177-3AD203B41FA5}">
                      <a16:colId xmlns:a16="http://schemas.microsoft.com/office/drawing/2014/main" val="385558301"/>
                    </a:ext>
                  </a:extLst>
                </a:gridCol>
                <a:gridCol w="897552">
                  <a:extLst>
                    <a:ext uri="{9D8B030D-6E8A-4147-A177-3AD203B41FA5}">
                      <a16:colId xmlns:a16="http://schemas.microsoft.com/office/drawing/2014/main" val="63396664"/>
                    </a:ext>
                  </a:extLst>
                </a:gridCol>
              </a:tblGrid>
              <a:tr h="126504">
                <a:tc>
                  <a:txBody>
                    <a:bodyPr/>
                    <a:lstStyle/>
                    <a:p>
                      <a:pPr algn="l" fontAlgn="b">
                        <a:buNone/>
                      </a:pPr>
                      <a:r>
                        <a:rPr lang="en-CA" sz="600" b="1" i="1" u="none" strike="noStrike">
                          <a:solidFill>
                            <a:schemeClr val="bg1"/>
                          </a:solidFill>
                          <a:effectLst/>
                          <a:latin typeface="Calibri" panose="020F0502020204030204" pitchFamily="34" charset="0"/>
                        </a:rPr>
                        <a:t>Expenditure</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8325916"/>
                  </a:ext>
                </a:extLst>
              </a:tr>
              <a:tr h="126504">
                <a:tc>
                  <a:txBody>
                    <a:bodyPr/>
                    <a:lstStyle/>
                    <a:p>
                      <a:pPr algn="l" fontAlgn="b">
                        <a:buNone/>
                      </a:pPr>
                      <a:r>
                        <a:rPr lang="en-CA" sz="600" b="1" i="1" u="none" strike="noStrike">
                          <a:solidFill>
                            <a:schemeClr val="bg1"/>
                          </a:solidFill>
                          <a:effectLst/>
                          <a:latin typeface="Calibri" panose="020F0502020204030204" pitchFamily="34" charset="0"/>
                        </a:rPr>
                        <a:t>Operating Expenses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69782845"/>
                  </a:ext>
                </a:extLst>
              </a:tr>
              <a:tr h="126504">
                <a:tc>
                  <a:txBody>
                    <a:bodyPr/>
                    <a:lstStyle/>
                    <a:p>
                      <a:pPr algn="l" fontAlgn="b">
                        <a:buNone/>
                      </a:pPr>
                      <a:r>
                        <a:rPr lang="en-CA" sz="600" b="0" i="0" u="none" strike="noStrike">
                          <a:solidFill>
                            <a:schemeClr val="bg1"/>
                          </a:solidFill>
                          <a:effectLst/>
                          <a:latin typeface="Calibri" panose="020F0502020204030204" pitchFamily="34" charset="0"/>
                        </a:rPr>
                        <a:t>Salaries &amp; Wages - Admin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47,335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11,354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11,354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358265"/>
                  </a:ext>
                </a:extLst>
              </a:tr>
              <a:tr h="126504">
                <a:tc>
                  <a:txBody>
                    <a:bodyPr/>
                    <a:lstStyle/>
                    <a:p>
                      <a:pPr algn="l" fontAlgn="b">
                        <a:buNone/>
                      </a:pPr>
                      <a:r>
                        <a:rPr lang="en-CA" sz="600" b="0" i="0" u="none" strike="noStrike">
                          <a:solidFill>
                            <a:schemeClr val="bg1"/>
                          </a:solidFill>
                          <a:effectLst/>
                          <a:latin typeface="Calibri" panose="020F0502020204030204" pitchFamily="34" charset="0"/>
                        </a:rPr>
                        <a:t>Wages - Recreation</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29,722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27,486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27,486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0101163"/>
                  </a:ext>
                </a:extLst>
              </a:tr>
              <a:tr h="126504">
                <a:tc>
                  <a:txBody>
                    <a:bodyPr/>
                    <a:lstStyle/>
                    <a:p>
                      <a:pPr algn="l" fontAlgn="b">
                        <a:buNone/>
                      </a:pPr>
                      <a:r>
                        <a:rPr lang="en-CA" sz="600" b="0" i="0" u="none" strike="noStrike">
                          <a:solidFill>
                            <a:schemeClr val="bg1"/>
                          </a:solidFill>
                          <a:effectLst/>
                          <a:latin typeface="Calibri" panose="020F0502020204030204" pitchFamily="34" charset="0"/>
                        </a:rPr>
                        <a:t>Wages - Custodian</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5,274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3,627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3,627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5,380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5,488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5,597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5,709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5,823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2570724"/>
                  </a:ext>
                </a:extLst>
              </a:tr>
              <a:tr h="225098">
                <a:tc>
                  <a:txBody>
                    <a:bodyPr/>
                    <a:lstStyle/>
                    <a:p>
                      <a:pPr algn="l" fontAlgn="b">
                        <a:buNone/>
                      </a:pPr>
                      <a:r>
                        <a:rPr lang="en-CA" sz="600" b="0" i="0" u="none" strike="noStrike">
                          <a:solidFill>
                            <a:schemeClr val="bg1"/>
                          </a:solidFill>
                          <a:effectLst/>
                          <a:latin typeface="Calibri" panose="020F0502020204030204" pitchFamily="34" charset="0"/>
                        </a:rPr>
                        <a:t>Wages - Lifeguards &amp; Pool Maintenance</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1,193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1,928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1,928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6410140"/>
                  </a:ext>
                </a:extLst>
              </a:tr>
              <a:tr h="126504">
                <a:tc>
                  <a:txBody>
                    <a:bodyPr/>
                    <a:lstStyle/>
                    <a:p>
                      <a:pPr algn="l" fontAlgn="b">
                        <a:buNone/>
                      </a:pPr>
                      <a:r>
                        <a:rPr lang="en-CA" sz="600" b="0" i="0" u="none" strike="noStrike">
                          <a:solidFill>
                            <a:schemeClr val="bg1"/>
                          </a:solidFill>
                          <a:effectLst/>
                          <a:latin typeface="Calibri" panose="020F0502020204030204" pitchFamily="34" charset="0"/>
                        </a:rPr>
                        <a:t>Payroll Costs: Admin &amp; PW</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16,841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10,955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627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279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284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290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296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8826027"/>
                  </a:ext>
                </a:extLst>
              </a:tr>
              <a:tr h="126504">
                <a:tc>
                  <a:txBody>
                    <a:bodyPr/>
                    <a:lstStyle/>
                    <a:p>
                      <a:pPr algn="l" fontAlgn="b">
                        <a:buNone/>
                      </a:pPr>
                      <a:r>
                        <a:rPr lang="en-CA" sz="600" b="0" i="0" u="none" strike="noStrike">
                          <a:solidFill>
                            <a:schemeClr val="bg1"/>
                          </a:solidFill>
                          <a:effectLst/>
                          <a:latin typeface="Calibri" panose="020F0502020204030204" pitchFamily="34" charset="0"/>
                        </a:rPr>
                        <a:t>Travel &amp; Education - Recreation</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382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382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91276647"/>
                  </a:ext>
                </a:extLst>
              </a:tr>
              <a:tr h="126504">
                <a:tc>
                  <a:txBody>
                    <a:bodyPr/>
                    <a:lstStyle/>
                    <a:p>
                      <a:pPr algn="l" fontAlgn="b">
                        <a:buNone/>
                      </a:pPr>
                      <a:r>
                        <a:rPr lang="en-CA" sz="600" b="0" i="0" u="none" strike="noStrike">
                          <a:solidFill>
                            <a:schemeClr val="bg1"/>
                          </a:solidFill>
                          <a:effectLst/>
                          <a:latin typeface="Calibri" panose="020F0502020204030204" pitchFamily="34" charset="0"/>
                        </a:rPr>
                        <a:t>Advertising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16721487"/>
                  </a:ext>
                </a:extLst>
              </a:tr>
              <a:tr h="126504">
                <a:tc>
                  <a:txBody>
                    <a:bodyPr/>
                    <a:lstStyle/>
                    <a:p>
                      <a:pPr algn="l" fontAlgn="b">
                        <a:buNone/>
                      </a:pPr>
                      <a:r>
                        <a:rPr lang="en-CA" sz="600" b="0" i="0" u="none" strike="noStrike">
                          <a:solidFill>
                            <a:schemeClr val="bg1"/>
                          </a:solidFill>
                          <a:effectLst/>
                          <a:latin typeface="Calibri" panose="020F0502020204030204" pitchFamily="34" charset="0"/>
                        </a:rPr>
                        <a:t>Information Technology</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3,500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3,172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3,150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1732078"/>
                  </a:ext>
                </a:extLst>
              </a:tr>
              <a:tr h="126504">
                <a:tc>
                  <a:txBody>
                    <a:bodyPr/>
                    <a:lstStyle/>
                    <a:p>
                      <a:pPr algn="l" fontAlgn="b">
                        <a:buNone/>
                      </a:pPr>
                      <a:r>
                        <a:rPr lang="en-CA" sz="600" b="0" i="0" u="none" strike="noStrike">
                          <a:solidFill>
                            <a:schemeClr val="bg1"/>
                          </a:solidFill>
                          <a:effectLst/>
                          <a:latin typeface="Calibri" panose="020F0502020204030204" pitchFamily="34" charset="0"/>
                        </a:rPr>
                        <a:t>Bank Charges, Fees &amp; Interest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440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506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733914"/>
                  </a:ext>
                </a:extLst>
              </a:tr>
              <a:tr h="126504">
                <a:tc>
                  <a:txBody>
                    <a:bodyPr/>
                    <a:lstStyle/>
                    <a:p>
                      <a:pPr algn="l" fontAlgn="b">
                        <a:buNone/>
                      </a:pPr>
                      <a:r>
                        <a:rPr lang="en-CA" sz="600" b="0" i="0" u="none" strike="noStrike">
                          <a:solidFill>
                            <a:schemeClr val="bg1"/>
                          </a:solidFill>
                          <a:effectLst/>
                          <a:latin typeface="Calibri" panose="020F0502020204030204" pitchFamily="34" charset="0"/>
                        </a:rPr>
                        <a:t>Dues, Memberships &amp; Subscriptions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472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472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500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500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8944560"/>
                  </a:ext>
                </a:extLst>
              </a:tr>
              <a:tr h="126504">
                <a:tc>
                  <a:txBody>
                    <a:bodyPr/>
                    <a:lstStyle/>
                    <a:p>
                      <a:pPr algn="l" fontAlgn="b">
                        <a:buNone/>
                      </a:pPr>
                      <a:r>
                        <a:rPr lang="en-CA" sz="600" b="0" i="0" u="none" strike="noStrike">
                          <a:solidFill>
                            <a:schemeClr val="bg1"/>
                          </a:solidFill>
                          <a:effectLst/>
                          <a:latin typeface="Calibri" panose="020F0502020204030204" pitchFamily="34" charset="0"/>
                        </a:rPr>
                        <a:t>Afterschool Supplies/Expenses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1,500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261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261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9326824"/>
                  </a:ext>
                </a:extLst>
              </a:tr>
              <a:tr h="126504">
                <a:tc>
                  <a:txBody>
                    <a:bodyPr/>
                    <a:lstStyle/>
                    <a:p>
                      <a:pPr algn="l" fontAlgn="b">
                        <a:buNone/>
                      </a:pPr>
                      <a:r>
                        <a:rPr lang="en-CA" sz="600" b="0" i="0" u="none" strike="noStrike">
                          <a:solidFill>
                            <a:schemeClr val="bg1"/>
                          </a:solidFill>
                          <a:effectLst/>
                          <a:latin typeface="Calibri" panose="020F0502020204030204" pitchFamily="34" charset="0"/>
                        </a:rPr>
                        <a:t>Concession</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624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624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17266896"/>
                  </a:ext>
                </a:extLst>
              </a:tr>
              <a:tr h="126504">
                <a:tc>
                  <a:txBody>
                    <a:bodyPr/>
                    <a:lstStyle/>
                    <a:p>
                      <a:pPr algn="l" fontAlgn="b">
                        <a:buNone/>
                      </a:pPr>
                      <a:r>
                        <a:rPr lang="en-CA" sz="600" b="0" i="0" u="none" strike="noStrike">
                          <a:solidFill>
                            <a:schemeClr val="bg1"/>
                          </a:solidFill>
                          <a:effectLst/>
                          <a:latin typeface="Calibri" panose="020F0502020204030204" pitchFamily="34" charset="0"/>
                        </a:rPr>
                        <a:t>Seniors Special Events Expenses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4380609"/>
                  </a:ext>
                </a:extLst>
              </a:tr>
              <a:tr h="126504">
                <a:tc>
                  <a:txBody>
                    <a:bodyPr/>
                    <a:lstStyle/>
                    <a:p>
                      <a:pPr algn="l" fontAlgn="b">
                        <a:buNone/>
                      </a:pPr>
                      <a:r>
                        <a:rPr lang="en-CA" sz="600" b="0" i="0" u="none" strike="noStrike">
                          <a:solidFill>
                            <a:schemeClr val="bg1"/>
                          </a:solidFill>
                          <a:effectLst/>
                          <a:latin typeface="Calibri" panose="020F0502020204030204" pitchFamily="34" charset="0"/>
                        </a:rPr>
                        <a:t>Special Events Expenses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212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212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48305848"/>
                  </a:ext>
                </a:extLst>
              </a:tr>
              <a:tr h="126504">
                <a:tc>
                  <a:txBody>
                    <a:bodyPr/>
                    <a:lstStyle/>
                    <a:p>
                      <a:pPr algn="l" fontAlgn="b">
                        <a:buNone/>
                      </a:pPr>
                      <a:r>
                        <a:rPr lang="en-CA" sz="600" b="0" i="0" u="none" strike="noStrike">
                          <a:solidFill>
                            <a:schemeClr val="bg1"/>
                          </a:solidFill>
                          <a:effectLst/>
                          <a:latin typeface="Calibri" panose="020F0502020204030204" pitchFamily="34" charset="0"/>
                        </a:rPr>
                        <a:t>Teen Program Expenses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9124098"/>
                  </a:ext>
                </a:extLst>
              </a:tr>
              <a:tr h="126504">
                <a:tc>
                  <a:txBody>
                    <a:bodyPr/>
                    <a:lstStyle/>
                    <a:p>
                      <a:pPr algn="l" fontAlgn="b">
                        <a:buNone/>
                      </a:pPr>
                      <a:r>
                        <a:rPr lang="en-CA" sz="600" b="0" i="0" u="none" strike="noStrike">
                          <a:solidFill>
                            <a:schemeClr val="bg1"/>
                          </a:solidFill>
                          <a:effectLst/>
                          <a:latin typeface="Calibri" panose="020F0502020204030204" pitchFamily="34" charset="0"/>
                        </a:rPr>
                        <a:t>Swim Lesson Expenses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791742"/>
                  </a:ext>
                </a:extLst>
              </a:tr>
              <a:tr h="126504">
                <a:tc>
                  <a:txBody>
                    <a:bodyPr/>
                    <a:lstStyle/>
                    <a:p>
                      <a:pPr algn="l" fontAlgn="b">
                        <a:buNone/>
                      </a:pPr>
                      <a:r>
                        <a:rPr lang="en-CA" sz="600" b="0" i="0" u="none" strike="noStrike">
                          <a:solidFill>
                            <a:schemeClr val="bg1"/>
                          </a:solidFill>
                          <a:effectLst/>
                          <a:latin typeface="Calibri" panose="020F0502020204030204" pitchFamily="34" charset="0"/>
                        </a:rPr>
                        <a:t>Age Friendly Programming Expenses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20475901"/>
                  </a:ext>
                </a:extLst>
              </a:tr>
              <a:tr h="126504">
                <a:tc>
                  <a:txBody>
                    <a:bodyPr/>
                    <a:lstStyle/>
                    <a:p>
                      <a:pPr algn="l" fontAlgn="b">
                        <a:buNone/>
                      </a:pPr>
                      <a:r>
                        <a:rPr lang="en-GB" sz="600" b="0" i="0" u="none" strike="noStrike">
                          <a:solidFill>
                            <a:schemeClr val="bg1"/>
                          </a:solidFill>
                          <a:effectLst/>
                          <a:latin typeface="Calibri" panose="020F0502020204030204" pitchFamily="34" charset="0"/>
                        </a:rPr>
                        <a:t>M &amp; R, Gas &amp; Oil - Age Friendly Van</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3,977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3,550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4,200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4,284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4,370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4,457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4,546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798025"/>
                  </a:ext>
                </a:extLst>
              </a:tr>
              <a:tr h="126504">
                <a:tc>
                  <a:txBody>
                    <a:bodyPr/>
                    <a:lstStyle/>
                    <a:p>
                      <a:pPr algn="l" fontAlgn="b">
                        <a:buNone/>
                      </a:pPr>
                      <a:r>
                        <a:rPr lang="en-CA" sz="600" b="0" i="0" u="none" strike="noStrike">
                          <a:solidFill>
                            <a:schemeClr val="bg1"/>
                          </a:solidFill>
                          <a:effectLst/>
                          <a:latin typeface="Calibri" panose="020F0502020204030204" pitchFamily="34" charset="0"/>
                        </a:rPr>
                        <a:t>Office Supplies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566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475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9000097"/>
                  </a:ext>
                </a:extLst>
              </a:tr>
              <a:tr h="126504">
                <a:tc>
                  <a:txBody>
                    <a:bodyPr/>
                    <a:lstStyle/>
                    <a:p>
                      <a:pPr algn="l" fontAlgn="b">
                        <a:buNone/>
                      </a:pPr>
                      <a:r>
                        <a:rPr lang="en-CA" sz="600" b="0" i="0" u="none" strike="noStrike">
                          <a:solidFill>
                            <a:schemeClr val="bg1"/>
                          </a:solidFill>
                          <a:effectLst/>
                          <a:latin typeface="Calibri" panose="020F0502020204030204" pitchFamily="34" charset="0"/>
                        </a:rPr>
                        <a:t>Chemicals &amp; Maintenance - Pool</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2,025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1,312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1,312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850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867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884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902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920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0197348"/>
                  </a:ext>
                </a:extLst>
              </a:tr>
              <a:tr h="126504">
                <a:tc>
                  <a:txBody>
                    <a:bodyPr/>
                    <a:lstStyle/>
                    <a:p>
                      <a:pPr algn="l" fontAlgn="b">
                        <a:buNone/>
                      </a:pPr>
                      <a:r>
                        <a:rPr lang="en-CA" sz="600" b="0" i="0" u="none" strike="noStrike">
                          <a:solidFill>
                            <a:schemeClr val="bg1"/>
                          </a:solidFill>
                          <a:effectLst/>
                          <a:latin typeface="Calibri" panose="020F0502020204030204" pitchFamily="34" charset="0"/>
                        </a:rPr>
                        <a:t>Supplies - Recreation Centre</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1,200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250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250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3902028"/>
                  </a:ext>
                </a:extLst>
              </a:tr>
              <a:tr h="126504">
                <a:tc>
                  <a:txBody>
                    <a:bodyPr/>
                    <a:lstStyle/>
                    <a:p>
                      <a:pPr algn="l" fontAlgn="b">
                        <a:buNone/>
                      </a:pPr>
                      <a:r>
                        <a:rPr lang="en-CA" sz="600" b="0" i="0" u="none" strike="noStrike">
                          <a:solidFill>
                            <a:schemeClr val="bg1"/>
                          </a:solidFill>
                          <a:effectLst/>
                          <a:latin typeface="Calibri" panose="020F0502020204030204" pitchFamily="34" charset="0"/>
                        </a:rPr>
                        <a:t>Business Travel/Meetings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205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205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82853839"/>
                  </a:ext>
                </a:extLst>
              </a:tr>
              <a:tr h="126504">
                <a:tc>
                  <a:txBody>
                    <a:bodyPr/>
                    <a:lstStyle/>
                    <a:p>
                      <a:pPr algn="l" fontAlgn="b">
                        <a:buNone/>
                      </a:pPr>
                      <a:r>
                        <a:rPr lang="en-CA" sz="600" b="0" i="0" u="none" strike="noStrike">
                          <a:solidFill>
                            <a:schemeClr val="bg1"/>
                          </a:solidFill>
                          <a:effectLst/>
                          <a:latin typeface="Calibri" panose="020F0502020204030204" pitchFamily="34" charset="0"/>
                        </a:rPr>
                        <a:t>Equipment - Recreation Centre</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3,500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2,899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2,899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7305174"/>
                  </a:ext>
                </a:extLst>
              </a:tr>
              <a:tr h="126504">
                <a:tc>
                  <a:txBody>
                    <a:bodyPr/>
                    <a:lstStyle/>
                    <a:p>
                      <a:pPr algn="l" fontAlgn="b">
                        <a:buNone/>
                      </a:pPr>
                      <a:r>
                        <a:rPr lang="en-CA" sz="600" b="0" i="0" u="none" strike="noStrike">
                          <a:solidFill>
                            <a:schemeClr val="bg1"/>
                          </a:solidFill>
                          <a:effectLst/>
                          <a:latin typeface="Calibri" panose="020F0502020204030204" pitchFamily="34" charset="0"/>
                        </a:rPr>
                        <a:t>Ccontract Labour</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1,372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1,650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850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850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850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850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850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5797302"/>
                  </a:ext>
                </a:extLst>
              </a:tr>
              <a:tr h="126504">
                <a:tc>
                  <a:txBody>
                    <a:bodyPr/>
                    <a:lstStyle/>
                    <a:p>
                      <a:pPr algn="l" fontAlgn="b">
                        <a:buNone/>
                      </a:pPr>
                      <a:r>
                        <a:rPr lang="en-CA" sz="600" b="0" i="0" u="none" strike="noStrike">
                          <a:solidFill>
                            <a:schemeClr val="bg1"/>
                          </a:solidFill>
                          <a:effectLst/>
                          <a:latin typeface="Calibri" panose="020F0502020204030204" pitchFamily="34" charset="0"/>
                        </a:rPr>
                        <a:t>Telephone &amp; Internet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2,861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2,081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2,162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2,200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2,244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2,289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2,335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2,381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66432067"/>
                  </a:ext>
                </a:extLst>
              </a:tr>
              <a:tr h="126504">
                <a:tc>
                  <a:txBody>
                    <a:bodyPr/>
                    <a:lstStyle/>
                    <a:p>
                      <a:pPr algn="l" fontAlgn="b">
                        <a:buNone/>
                      </a:pPr>
                      <a:r>
                        <a:rPr lang="en-CA" sz="600" b="1" i="0" u="none" strike="noStrike">
                          <a:solidFill>
                            <a:schemeClr val="bg1"/>
                          </a:solidFill>
                          <a:effectLst/>
                          <a:latin typeface="Calibri" panose="020F0502020204030204" pitchFamily="34" charset="0"/>
                        </a:rPr>
                        <a:t>Sub Total Operating Expenses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138,201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75,035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74,875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15,857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15,761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16,024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16,293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16,567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4046028680"/>
                  </a:ext>
                </a:extLst>
              </a:tr>
              <a:tr h="126504">
                <a:tc>
                  <a:txBody>
                    <a:bodyPr/>
                    <a:lstStyle/>
                    <a:p>
                      <a:pPr algn="l" fontAlgn="b">
                        <a:buNone/>
                      </a:pPr>
                      <a:r>
                        <a:rPr lang="en-CA" sz="600" b="1" i="1" u="none" strike="noStrike">
                          <a:solidFill>
                            <a:schemeClr val="bg1"/>
                          </a:solidFill>
                          <a:effectLst/>
                          <a:latin typeface="Calibri" panose="020F0502020204030204" pitchFamily="34" charset="0"/>
                        </a:rPr>
                        <a:t>Building Expenses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600" b="0" i="0" u="none" strike="noStrike">
                        <a:solidFill>
                          <a:schemeClr val="bg1"/>
                        </a:solidFill>
                        <a:effectLst/>
                        <a:latin typeface="Calibri" panose="020F0502020204030204" pitchFamily="34" charset="0"/>
                      </a:endParaRP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5750119"/>
                  </a:ext>
                </a:extLst>
              </a:tr>
              <a:tr h="126504">
                <a:tc>
                  <a:txBody>
                    <a:bodyPr/>
                    <a:lstStyle/>
                    <a:p>
                      <a:pPr algn="l" fontAlgn="b">
                        <a:buNone/>
                      </a:pPr>
                      <a:r>
                        <a:rPr lang="en-CA" sz="600" b="0" i="0" u="none" strike="noStrike">
                          <a:solidFill>
                            <a:schemeClr val="bg1"/>
                          </a:solidFill>
                          <a:effectLst/>
                          <a:latin typeface="Calibri" panose="020F0502020204030204" pitchFamily="34" charset="0"/>
                        </a:rPr>
                        <a:t>Salaries &amp; Wages  - Public Works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7,187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7,328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7,650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7,768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10,119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10,322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10,528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10,739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9488128"/>
                  </a:ext>
                </a:extLst>
              </a:tr>
              <a:tr h="126504">
                <a:tc>
                  <a:txBody>
                    <a:bodyPr/>
                    <a:lstStyle/>
                    <a:p>
                      <a:pPr algn="l" fontAlgn="b">
                        <a:buNone/>
                      </a:pPr>
                      <a:r>
                        <a:rPr lang="en-CA" sz="600" b="0" i="0" u="none" strike="noStrike">
                          <a:solidFill>
                            <a:schemeClr val="bg1"/>
                          </a:solidFill>
                          <a:effectLst/>
                          <a:latin typeface="Calibri" panose="020F0502020204030204" pitchFamily="34" charset="0"/>
                        </a:rPr>
                        <a:t>Insurance - Property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14,829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13,948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13,948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14,227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15,650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17,215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18,936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20,830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27200701"/>
                  </a:ext>
                </a:extLst>
              </a:tr>
              <a:tr h="126504">
                <a:tc>
                  <a:txBody>
                    <a:bodyPr/>
                    <a:lstStyle/>
                    <a:p>
                      <a:pPr algn="l" fontAlgn="b">
                        <a:buNone/>
                      </a:pPr>
                      <a:r>
                        <a:rPr lang="en-CA" sz="600" b="0" i="0" u="none" strike="noStrike">
                          <a:solidFill>
                            <a:schemeClr val="bg1"/>
                          </a:solidFill>
                          <a:effectLst/>
                          <a:latin typeface="Calibri" panose="020F0502020204030204" pitchFamily="34" charset="0"/>
                        </a:rPr>
                        <a:t>Insurance - Liability</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1,597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2,344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2,344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2,391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2,630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2,893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3,182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3,500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82946204"/>
                  </a:ext>
                </a:extLst>
              </a:tr>
              <a:tr h="126504">
                <a:tc>
                  <a:txBody>
                    <a:bodyPr/>
                    <a:lstStyle/>
                    <a:p>
                      <a:pPr algn="l" fontAlgn="b">
                        <a:buNone/>
                      </a:pPr>
                      <a:r>
                        <a:rPr lang="en-CA" sz="600" b="0" i="0" u="none" strike="noStrike">
                          <a:solidFill>
                            <a:schemeClr val="bg1"/>
                          </a:solidFill>
                          <a:effectLst/>
                          <a:latin typeface="Calibri" panose="020F0502020204030204" pitchFamily="34" charset="0"/>
                        </a:rPr>
                        <a:t>Maintenance &amp; Repairs - Recreation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19,500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6,210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6,850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7,500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7,650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7,803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7,959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8,118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00446030"/>
                  </a:ext>
                </a:extLst>
              </a:tr>
              <a:tr h="126504">
                <a:tc>
                  <a:txBody>
                    <a:bodyPr/>
                    <a:lstStyle/>
                    <a:p>
                      <a:pPr algn="l" fontAlgn="b">
                        <a:buNone/>
                      </a:pPr>
                      <a:r>
                        <a:rPr lang="en-CA" sz="600" b="0" i="0" u="none" strike="noStrike">
                          <a:solidFill>
                            <a:schemeClr val="bg1"/>
                          </a:solidFill>
                          <a:effectLst/>
                          <a:latin typeface="Calibri" panose="020F0502020204030204" pitchFamily="34" charset="0"/>
                        </a:rPr>
                        <a:t>Cleaning Supplies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850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494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650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663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676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690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704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1720287"/>
                  </a:ext>
                </a:extLst>
              </a:tr>
              <a:tr h="126504">
                <a:tc>
                  <a:txBody>
                    <a:bodyPr/>
                    <a:lstStyle/>
                    <a:p>
                      <a:pPr algn="l" fontAlgn="b">
                        <a:buNone/>
                      </a:pPr>
                      <a:r>
                        <a:rPr lang="en-CA" sz="600" b="0" i="0" u="none" strike="noStrike">
                          <a:solidFill>
                            <a:schemeClr val="bg1"/>
                          </a:solidFill>
                          <a:effectLst/>
                          <a:latin typeface="Calibri" panose="020F0502020204030204" pitchFamily="34" charset="0"/>
                        </a:rPr>
                        <a:t>Heating Fuel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25,813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13,060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11,250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16,000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16,320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16,646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16,979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17,319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6696793"/>
                  </a:ext>
                </a:extLst>
              </a:tr>
              <a:tr h="126504">
                <a:tc>
                  <a:txBody>
                    <a:bodyPr/>
                    <a:lstStyle/>
                    <a:p>
                      <a:pPr algn="l" fontAlgn="b">
                        <a:buNone/>
                      </a:pPr>
                      <a:r>
                        <a:rPr lang="en-CA" sz="600" b="0" i="0" u="none" strike="noStrike">
                          <a:solidFill>
                            <a:schemeClr val="bg1"/>
                          </a:solidFill>
                          <a:effectLst/>
                          <a:latin typeface="Calibri" panose="020F0502020204030204" pitchFamily="34" charset="0"/>
                        </a:rPr>
                        <a:t>Utilities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23,125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11,248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12,750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600" b="0" i="0" u="none" strike="noStrike">
                          <a:solidFill>
                            <a:schemeClr val="bg1"/>
                          </a:solidFill>
                          <a:effectLst/>
                          <a:latin typeface="Calibri" panose="020F0502020204030204" pitchFamily="34" charset="0"/>
                        </a:rPr>
                        <a:t>13,250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600" b="0" i="0" u="none" strike="noStrike">
                          <a:solidFill>
                            <a:schemeClr val="bg1"/>
                          </a:solidFill>
                          <a:effectLst/>
                          <a:latin typeface="Calibri" panose="020F0502020204030204" pitchFamily="34" charset="0"/>
                        </a:rPr>
                        <a:t>13,648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14,057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14,479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600" b="0" i="0" u="none" strike="noStrike">
                          <a:solidFill>
                            <a:schemeClr val="bg1"/>
                          </a:solidFill>
                          <a:effectLst/>
                          <a:latin typeface="Calibri" panose="020F0502020204030204" pitchFamily="34" charset="0"/>
                        </a:rPr>
                        <a:t>14,913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82392086"/>
                  </a:ext>
                </a:extLst>
              </a:tr>
              <a:tr h="126504">
                <a:tc>
                  <a:txBody>
                    <a:bodyPr/>
                    <a:lstStyle/>
                    <a:p>
                      <a:pPr algn="l" fontAlgn="b">
                        <a:buNone/>
                      </a:pPr>
                      <a:r>
                        <a:rPr lang="en-CA" sz="600" b="1" i="0" u="none" strike="noStrike">
                          <a:solidFill>
                            <a:schemeClr val="bg1"/>
                          </a:solidFill>
                          <a:effectLst/>
                          <a:latin typeface="Calibri" panose="020F0502020204030204" pitchFamily="34" charset="0"/>
                        </a:rPr>
                        <a:t>Sub Total Building Expenses</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92,900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54,631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55,392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61,786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66,679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69,612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72,753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76,123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4001247055"/>
                  </a:ext>
                </a:extLst>
              </a:tr>
              <a:tr h="126504">
                <a:tc>
                  <a:txBody>
                    <a:bodyPr/>
                    <a:lstStyle/>
                    <a:p>
                      <a:pPr algn="l" fontAlgn="b">
                        <a:buNone/>
                      </a:pPr>
                      <a:r>
                        <a:rPr lang="en-CA" sz="600" b="1" i="0" u="none" strike="noStrike">
                          <a:solidFill>
                            <a:schemeClr val="bg1"/>
                          </a:solidFill>
                          <a:effectLst/>
                          <a:latin typeface="Calibri" panose="020F0502020204030204" pitchFamily="34" charset="0"/>
                        </a:rPr>
                        <a:t>Total Recreation Centre Expenditure</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231,102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129,666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130,267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77,643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82,441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85,636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89,046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600" b="1" i="0" u="none" strike="noStrike">
                          <a:solidFill>
                            <a:schemeClr val="bg1"/>
                          </a:solidFill>
                          <a:effectLst/>
                          <a:latin typeface="Calibri" panose="020F0502020204030204" pitchFamily="34" charset="0"/>
                        </a:rPr>
                        <a:t>92,689 </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575538990"/>
                  </a:ext>
                </a:extLst>
              </a:tr>
              <a:tr h="126504">
                <a:tc>
                  <a:txBody>
                    <a:bodyPr/>
                    <a:lstStyle/>
                    <a:p>
                      <a:pPr algn="l" fontAlgn="b">
                        <a:buNone/>
                      </a:pPr>
                      <a:r>
                        <a:rPr lang="en-CA" sz="600" b="1" i="0" u="none" strike="noStrike">
                          <a:solidFill>
                            <a:schemeClr val="bg1"/>
                          </a:solidFill>
                          <a:effectLst/>
                          <a:latin typeface="Calibri" panose="020F0502020204030204" pitchFamily="34" charset="0"/>
                        </a:rPr>
                        <a:t>Net Recreation Centre</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(189,624)</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(118,711)</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(116,510)</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(69,078)</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(73,792)</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(76,902)</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a:solidFill>
                            <a:schemeClr val="bg1"/>
                          </a:solidFill>
                          <a:effectLst/>
                          <a:latin typeface="Calibri" panose="020F0502020204030204" pitchFamily="34" charset="0"/>
                        </a:rPr>
                        <a:t>(80,224)</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600" b="1" i="0" u="none" strike="noStrike" dirty="0">
                          <a:solidFill>
                            <a:schemeClr val="bg1"/>
                          </a:solidFill>
                          <a:effectLst/>
                          <a:latin typeface="Calibri" panose="020F0502020204030204" pitchFamily="34" charset="0"/>
                        </a:rPr>
                        <a:t>(83,778)</a:t>
                      </a:r>
                    </a:p>
                  </a:txBody>
                  <a:tcPr marL="4463" marR="4463" marT="4463" marB="21422"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3040304253"/>
                  </a:ext>
                </a:extLst>
              </a:tr>
            </a:tbl>
          </a:graphicData>
        </a:graphic>
      </p:graphicFrame>
    </p:spTree>
    <p:extLst>
      <p:ext uri="{BB962C8B-B14F-4D97-AF65-F5344CB8AC3E}">
        <p14:creationId xmlns:p14="http://schemas.microsoft.com/office/powerpoint/2010/main" val="4003334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EF03C23-E601-8972-1561-93B2576E54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C21617-63E0-5EAE-BCE3-58378C14D886}"/>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3" name="Table 2">
            <a:extLst>
              <a:ext uri="{FF2B5EF4-FFF2-40B4-BE49-F238E27FC236}">
                <a16:creationId xmlns:a16="http://schemas.microsoft.com/office/drawing/2014/main" id="{E3855178-6EEA-DE48-3929-25FA3234A878}"/>
              </a:ext>
            </a:extLst>
          </p:cNvPr>
          <p:cNvGraphicFramePr>
            <a:graphicFrameLocks noGrp="1"/>
          </p:cNvGraphicFramePr>
          <p:nvPr>
            <p:extLst>
              <p:ext uri="{D42A27DB-BD31-4B8C-83A1-F6EECF244321}">
                <p14:modId xmlns:p14="http://schemas.microsoft.com/office/powerpoint/2010/main" val="2961793348"/>
              </p:ext>
            </p:extLst>
          </p:nvPr>
        </p:nvGraphicFramePr>
        <p:xfrm>
          <a:off x="1517650" y="2123916"/>
          <a:ext cx="8534399" cy="3754755"/>
        </p:xfrm>
        <a:graphic>
          <a:graphicData uri="http://schemas.openxmlformats.org/drawingml/2006/table">
            <a:tbl>
              <a:tblPr/>
              <a:tblGrid>
                <a:gridCol w="2373134">
                  <a:extLst>
                    <a:ext uri="{9D8B030D-6E8A-4147-A177-3AD203B41FA5}">
                      <a16:colId xmlns:a16="http://schemas.microsoft.com/office/drawing/2014/main" val="2244677494"/>
                    </a:ext>
                  </a:extLst>
                </a:gridCol>
                <a:gridCol w="799505">
                  <a:extLst>
                    <a:ext uri="{9D8B030D-6E8A-4147-A177-3AD203B41FA5}">
                      <a16:colId xmlns:a16="http://schemas.microsoft.com/office/drawing/2014/main" val="2608186936"/>
                    </a:ext>
                  </a:extLst>
                </a:gridCol>
                <a:gridCol w="799505">
                  <a:extLst>
                    <a:ext uri="{9D8B030D-6E8A-4147-A177-3AD203B41FA5}">
                      <a16:colId xmlns:a16="http://schemas.microsoft.com/office/drawing/2014/main" val="2028718241"/>
                    </a:ext>
                  </a:extLst>
                </a:gridCol>
                <a:gridCol w="799505">
                  <a:extLst>
                    <a:ext uri="{9D8B030D-6E8A-4147-A177-3AD203B41FA5}">
                      <a16:colId xmlns:a16="http://schemas.microsoft.com/office/drawing/2014/main" val="919317584"/>
                    </a:ext>
                  </a:extLst>
                </a:gridCol>
                <a:gridCol w="789987">
                  <a:extLst>
                    <a:ext uri="{9D8B030D-6E8A-4147-A177-3AD203B41FA5}">
                      <a16:colId xmlns:a16="http://schemas.microsoft.com/office/drawing/2014/main" val="1559006073"/>
                    </a:ext>
                  </a:extLst>
                </a:gridCol>
                <a:gridCol w="789987">
                  <a:extLst>
                    <a:ext uri="{9D8B030D-6E8A-4147-A177-3AD203B41FA5}">
                      <a16:colId xmlns:a16="http://schemas.microsoft.com/office/drawing/2014/main" val="3826821582"/>
                    </a:ext>
                  </a:extLst>
                </a:gridCol>
                <a:gridCol w="736052">
                  <a:extLst>
                    <a:ext uri="{9D8B030D-6E8A-4147-A177-3AD203B41FA5}">
                      <a16:colId xmlns:a16="http://schemas.microsoft.com/office/drawing/2014/main" val="4016025013"/>
                    </a:ext>
                  </a:extLst>
                </a:gridCol>
                <a:gridCol w="723362">
                  <a:extLst>
                    <a:ext uri="{9D8B030D-6E8A-4147-A177-3AD203B41FA5}">
                      <a16:colId xmlns:a16="http://schemas.microsoft.com/office/drawing/2014/main" val="1422265335"/>
                    </a:ext>
                  </a:extLst>
                </a:gridCol>
                <a:gridCol w="723362">
                  <a:extLst>
                    <a:ext uri="{9D8B030D-6E8A-4147-A177-3AD203B41FA5}">
                      <a16:colId xmlns:a16="http://schemas.microsoft.com/office/drawing/2014/main" val="1426881289"/>
                    </a:ext>
                  </a:extLst>
                </a:gridCol>
              </a:tblGrid>
              <a:tr h="419100">
                <a:tc>
                  <a:txBody>
                    <a:bodyPr/>
                    <a:lstStyle/>
                    <a:p>
                      <a:pPr algn="ctr" fontAlgn="b">
                        <a:buNone/>
                      </a:pPr>
                      <a:r>
                        <a:rPr lang="en-CA" sz="1200" b="1" i="0" u="none" strike="noStrike">
                          <a:solidFill>
                            <a:schemeClr val="bg1"/>
                          </a:solidFill>
                          <a:effectLst/>
                          <a:latin typeface="Calibri" panose="020F0502020204030204" pitchFamily="34" charset="0"/>
                        </a:rPr>
                        <a:t>Description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Actual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Projection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200" b="1" i="0" u="none" strike="noStrike">
                          <a:solidFill>
                            <a:schemeClr val="bg1"/>
                          </a:solidFill>
                          <a:effectLst/>
                          <a:latin typeface="Calibri" panose="020F0502020204030204" pitchFamily="34" charset="0"/>
                        </a:rPr>
                        <a:t>2026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200" b="1" i="0" u="none" strike="noStrike">
                          <a:solidFill>
                            <a:schemeClr val="bg1"/>
                          </a:solidFill>
                          <a:effectLst/>
                          <a:latin typeface="Calibri" panose="020F0502020204030204" pitchFamily="34" charset="0"/>
                        </a:rPr>
                        <a:t>2027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2028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2029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2030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8873477"/>
                  </a:ext>
                </a:extLst>
              </a:tr>
              <a:tr h="200025">
                <a:tc>
                  <a:txBody>
                    <a:bodyPr/>
                    <a:lstStyle/>
                    <a:p>
                      <a:pPr algn="l" fontAlgn="b">
                        <a:buNone/>
                      </a:pPr>
                      <a:r>
                        <a:rPr lang="en-CA" sz="1200" b="1" i="0" u="none" strike="noStrike">
                          <a:solidFill>
                            <a:schemeClr val="bg1"/>
                          </a:solidFill>
                          <a:effectLst/>
                          <a:latin typeface="Calibri" panose="020F0502020204030204" pitchFamily="34" charset="0"/>
                        </a:rPr>
                        <a:t>RCMP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4514963"/>
                  </a:ext>
                </a:extLst>
              </a:tr>
              <a:tr h="190500">
                <a:tc>
                  <a:txBody>
                    <a:bodyPr/>
                    <a:lstStyle/>
                    <a:p>
                      <a:pPr algn="l" fontAlgn="b">
                        <a:buNone/>
                      </a:pPr>
                      <a:r>
                        <a:rPr lang="en-CA" sz="1200" b="1" i="1" u="none" strike="noStrike">
                          <a:solidFill>
                            <a:schemeClr val="bg1"/>
                          </a:solidFill>
                          <a:effectLst/>
                          <a:latin typeface="Calibri" panose="020F050202020403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85445091"/>
                  </a:ext>
                </a:extLst>
              </a:tr>
              <a:tr h="190500">
                <a:tc>
                  <a:txBody>
                    <a:bodyPr/>
                    <a:lstStyle/>
                    <a:p>
                      <a:pPr algn="l" fontAlgn="b">
                        <a:buNone/>
                      </a:pPr>
                      <a:r>
                        <a:rPr lang="en-CA" sz="1200" b="0" i="0" u="none" strike="noStrike">
                          <a:solidFill>
                            <a:schemeClr val="bg1"/>
                          </a:solidFill>
                          <a:effectLst/>
                          <a:latin typeface="Calibri" panose="020F0502020204030204" pitchFamily="34" charset="0"/>
                        </a:rPr>
                        <a:t>RCMP Rent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23,000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25,200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25,200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4461297"/>
                  </a:ext>
                </a:extLst>
              </a:tr>
              <a:tr h="190500">
                <a:tc>
                  <a:txBody>
                    <a:bodyPr/>
                    <a:lstStyle/>
                    <a:p>
                      <a:pPr algn="l" fontAlgn="b">
                        <a:buNone/>
                      </a:pPr>
                      <a:r>
                        <a:rPr lang="en-CA" sz="1200" b="0" i="0" u="none" strike="noStrike">
                          <a:solidFill>
                            <a:schemeClr val="bg1"/>
                          </a:solidFill>
                          <a:effectLst/>
                          <a:latin typeface="Calibri" panose="020F0502020204030204" pitchFamily="34" charset="0"/>
                        </a:rPr>
                        <a:t>RCMP Maintenance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9,748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8,936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6,785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12,503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10,965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11,428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11,922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12,450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855044"/>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RCMP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34,748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31,936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31,785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37,703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36,165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36,628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37,122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37,650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787959033"/>
                  </a:ext>
                </a:extLst>
              </a:tr>
              <a:tr h="190500">
                <a:tc>
                  <a:txBody>
                    <a:bodyPr/>
                    <a:lstStyle/>
                    <a:p>
                      <a:pPr algn="l" fontAlgn="b">
                        <a:buNone/>
                      </a:pPr>
                      <a:r>
                        <a:rPr lang="en-CA" sz="1200" b="1" i="1" u="none" strike="noStrike">
                          <a:solidFill>
                            <a:schemeClr val="bg1"/>
                          </a:solidFill>
                          <a:effectLst/>
                          <a:latin typeface="Calibri" panose="020F0502020204030204" pitchFamily="34" charset="0"/>
                        </a:rPr>
                        <a:t>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4376532"/>
                  </a:ext>
                </a:extLst>
              </a:tr>
              <a:tr h="190500">
                <a:tc>
                  <a:txBody>
                    <a:bodyPr/>
                    <a:lstStyle/>
                    <a:p>
                      <a:pPr algn="l" fontAlgn="b">
                        <a:buNone/>
                      </a:pPr>
                      <a:r>
                        <a:rPr lang="en-CA" sz="1200" b="0" i="0" u="none" strike="noStrike">
                          <a:solidFill>
                            <a:schemeClr val="bg1"/>
                          </a:solidFill>
                          <a:effectLst/>
                          <a:latin typeface="Calibri" panose="020F0502020204030204" pitchFamily="34" charset="0"/>
                        </a:rPr>
                        <a:t>Salaries &amp; Wages - Public Works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2,777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338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959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1,427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1,456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1,485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1,515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66350604"/>
                  </a:ext>
                </a:extLst>
              </a:tr>
              <a:tr h="190500">
                <a:tc>
                  <a:txBody>
                    <a:bodyPr/>
                    <a:lstStyle/>
                    <a:p>
                      <a:pPr algn="l" fontAlgn="b">
                        <a:buNone/>
                      </a:pPr>
                      <a:r>
                        <a:rPr lang="en-CA" sz="1200" b="0" i="0" u="none" strike="noStrike">
                          <a:solidFill>
                            <a:schemeClr val="bg1"/>
                          </a:solidFill>
                          <a:effectLst/>
                          <a:latin typeface="Calibri" panose="020F0502020204030204" pitchFamily="34" charset="0"/>
                        </a:rPr>
                        <a:t>Payroll Costs: Admin &amp; PW</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808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182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275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281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286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292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2447628"/>
                  </a:ext>
                </a:extLst>
              </a:tr>
              <a:tr h="190500">
                <a:tc>
                  <a:txBody>
                    <a:bodyPr/>
                    <a:lstStyle/>
                    <a:p>
                      <a:pPr algn="l" fontAlgn="b">
                        <a:buNone/>
                      </a:pPr>
                      <a:r>
                        <a:rPr lang="en-CA" sz="1200" b="0" i="0" u="none" strike="noStrike">
                          <a:solidFill>
                            <a:schemeClr val="bg1"/>
                          </a:solidFill>
                          <a:effectLst/>
                          <a:latin typeface="Calibri" panose="020F0502020204030204" pitchFamily="34" charset="0"/>
                        </a:rPr>
                        <a:t>Insurance - Property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1,372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1,372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1,450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1,595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1,755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1,930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2,123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9591378"/>
                  </a:ext>
                </a:extLst>
              </a:tr>
              <a:tr h="190500">
                <a:tc>
                  <a:txBody>
                    <a:bodyPr/>
                    <a:lstStyle/>
                    <a:p>
                      <a:pPr algn="l" fontAlgn="b">
                        <a:buNone/>
                      </a:pPr>
                      <a:r>
                        <a:rPr lang="en-CA" sz="1200" b="0" i="0" u="none" strike="noStrike">
                          <a:solidFill>
                            <a:schemeClr val="bg1"/>
                          </a:solidFill>
                          <a:effectLst/>
                          <a:latin typeface="Calibri" panose="020F0502020204030204" pitchFamily="34" charset="0"/>
                        </a:rPr>
                        <a:t>Insurance - Liability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211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195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195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220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242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266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293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685553"/>
                  </a:ext>
                </a:extLst>
              </a:tr>
              <a:tr h="190500">
                <a:tc>
                  <a:txBody>
                    <a:bodyPr/>
                    <a:lstStyle/>
                    <a:p>
                      <a:pPr algn="l" fontAlgn="b">
                        <a:buNone/>
                      </a:pPr>
                      <a:r>
                        <a:rPr lang="en-CA" sz="1200" b="0" i="0" u="none" strike="noStrike">
                          <a:solidFill>
                            <a:schemeClr val="bg1"/>
                          </a:solidFill>
                          <a:effectLst/>
                          <a:latin typeface="Calibri" panose="020F0502020204030204" pitchFamily="34" charset="0"/>
                        </a:rPr>
                        <a:t>Maintenance &amp; Repairs - Police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5,000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4566264"/>
                  </a:ext>
                </a:extLst>
              </a:tr>
              <a:tr h="190500">
                <a:tc>
                  <a:txBody>
                    <a:bodyPr/>
                    <a:lstStyle/>
                    <a:p>
                      <a:pPr algn="l" fontAlgn="b">
                        <a:buNone/>
                      </a:pPr>
                      <a:r>
                        <a:rPr lang="en-CA" sz="1200" b="0" i="0" u="none" strike="noStrike">
                          <a:solidFill>
                            <a:schemeClr val="bg1"/>
                          </a:solidFill>
                          <a:effectLst/>
                          <a:latin typeface="Calibri" panose="020F0502020204030204" pitchFamily="34" charset="0"/>
                        </a:rPr>
                        <a:t>Municipal Services Expense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3,645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4,488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4,488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4,712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4,948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5,195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5,455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5,727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77391467"/>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RCMP 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10,492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6,508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6,785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12,503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10,965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11,428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11,922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12,450 </a:t>
                      </a:r>
                    </a:p>
                  </a:txBody>
                  <a:tcPr marL="9525" marR="9525" marT="9525"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2867894552"/>
                  </a:ext>
                </a:extLst>
              </a:tr>
              <a:tr h="190500">
                <a:tc>
                  <a:txBody>
                    <a:bodyPr/>
                    <a:lstStyle/>
                    <a:p>
                      <a:pPr algn="l" fontAlgn="b">
                        <a:buNone/>
                      </a:pPr>
                      <a:r>
                        <a:rPr lang="en-CA" sz="1200" b="1" i="0" u="none" strike="noStrike">
                          <a:solidFill>
                            <a:schemeClr val="bg1"/>
                          </a:solidFill>
                          <a:effectLst/>
                          <a:latin typeface="Calibri" panose="020F0502020204030204" pitchFamily="34" charset="0"/>
                        </a:rPr>
                        <a:t>Net RCMP</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24,256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25,428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25,000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25,200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25,200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25,200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25,200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dirty="0">
                          <a:solidFill>
                            <a:schemeClr val="bg1"/>
                          </a:solidFill>
                          <a:effectLst/>
                          <a:latin typeface="Calibri" panose="020F0502020204030204" pitchFamily="34" charset="0"/>
                        </a:rPr>
                        <a:t>25,200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1894143295"/>
                  </a:ext>
                </a:extLst>
              </a:tr>
            </a:tbl>
          </a:graphicData>
        </a:graphic>
      </p:graphicFrame>
    </p:spTree>
    <p:extLst>
      <p:ext uri="{BB962C8B-B14F-4D97-AF65-F5344CB8AC3E}">
        <p14:creationId xmlns:p14="http://schemas.microsoft.com/office/powerpoint/2010/main" val="3694812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05956FD-17AE-9D2F-2626-8F5EE7F16C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01DFDB-6D44-EF1E-96CB-86B674A08316}"/>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3" name="Table 2">
            <a:extLst>
              <a:ext uri="{FF2B5EF4-FFF2-40B4-BE49-F238E27FC236}">
                <a16:creationId xmlns:a16="http://schemas.microsoft.com/office/drawing/2014/main" id="{1631E118-B21E-6011-C23C-CC48DCDC9AFB}"/>
              </a:ext>
            </a:extLst>
          </p:cNvPr>
          <p:cNvGraphicFramePr>
            <a:graphicFrameLocks noGrp="1"/>
          </p:cNvGraphicFramePr>
          <p:nvPr>
            <p:extLst>
              <p:ext uri="{D42A27DB-BD31-4B8C-83A1-F6EECF244321}">
                <p14:modId xmlns:p14="http://schemas.microsoft.com/office/powerpoint/2010/main" val="3734634843"/>
              </p:ext>
            </p:extLst>
          </p:nvPr>
        </p:nvGraphicFramePr>
        <p:xfrm>
          <a:off x="1714501" y="2242979"/>
          <a:ext cx="8140697" cy="3516630"/>
        </p:xfrm>
        <a:graphic>
          <a:graphicData uri="http://schemas.openxmlformats.org/drawingml/2006/table">
            <a:tbl>
              <a:tblPr/>
              <a:tblGrid>
                <a:gridCol w="2039926">
                  <a:extLst>
                    <a:ext uri="{9D8B030D-6E8A-4147-A177-3AD203B41FA5}">
                      <a16:colId xmlns:a16="http://schemas.microsoft.com/office/drawing/2014/main" val="2151415941"/>
                    </a:ext>
                  </a:extLst>
                </a:gridCol>
                <a:gridCol w="772891">
                  <a:extLst>
                    <a:ext uri="{9D8B030D-6E8A-4147-A177-3AD203B41FA5}">
                      <a16:colId xmlns:a16="http://schemas.microsoft.com/office/drawing/2014/main" val="1647139570"/>
                    </a:ext>
                  </a:extLst>
                </a:gridCol>
                <a:gridCol w="772891">
                  <a:extLst>
                    <a:ext uri="{9D8B030D-6E8A-4147-A177-3AD203B41FA5}">
                      <a16:colId xmlns:a16="http://schemas.microsoft.com/office/drawing/2014/main" val="932017740"/>
                    </a:ext>
                  </a:extLst>
                </a:gridCol>
                <a:gridCol w="772891">
                  <a:extLst>
                    <a:ext uri="{9D8B030D-6E8A-4147-A177-3AD203B41FA5}">
                      <a16:colId xmlns:a16="http://schemas.microsoft.com/office/drawing/2014/main" val="3711434168"/>
                    </a:ext>
                  </a:extLst>
                </a:gridCol>
                <a:gridCol w="772891">
                  <a:extLst>
                    <a:ext uri="{9D8B030D-6E8A-4147-A177-3AD203B41FA5}">
                      <a16:colId xmlns:a16="http://schemas.microsoft.com/office/drawing/2014/main" val="2813863991"/>
                    </a:ext>
                  </a:extLst>
                </a:gridCol>
                <a:gridCol w="772891">
                  <a:extLst>
                    <a:ext uri="{9D8B030D-6E8A-4147-A177-3AD203B41FA5}">
                      <a16:colId xmlns:a16="http://schemas.microsoft.com/office/drawing/2014/main" val="2358507018"/>
                    </a:ext>
                  </a:extLst>
                </a:gridCol>
                <a:gridCol w="734880">
                  <a:extLst>
                    <a:ext uri="{9D8B030D-6E8A-4147-A177-3AD203B41FA5}">
                      <a16:colId xmlns:a16="http://schemas.microsoft.com/office/drawing/2014/main" val="4014652464"/>
                    </a:ext>
                  </a:extLst>
                </a:gridCol>
                <a:gridCol w="750718">
                  <a:extLst>
                    <a:ext uri="{9D8B030D-6E8A-4147-A177-3AD203B41FA5}">
                      <a16:colId xmlns:a16="http://schemas.microsoft.com/office/drawing/2014/main" val="31669214"/>
                    </a:ext>
                  </a:extLst>
                </a:gridCol>
                <a:gridCol w="750718">
                  <a:extLst>
                    <a:ext uri="{9D8B030D-6E8A-4147-A177-3AD203B41FA5}">
                      <a16:colId xmlns:a16="http://schemas.microsoft.com/office/drawing/2014/main" val="290263585"/>
                    </a:ext>
                  </a:extLst>
                </a:gridCol>
              </a:tblGrid>
              <a:tr h="361950">
                <a:tc>
                  <a:txBody>
                    <a:bodyPr/>
                    <a:lstStyle/>
                    <a:p>
                      <a:pPr algn="ctr" fontAlgn="b">
                        <a:buNone/>
                      </a:pPr>
                      <a:r>
                        <a:rPr lang="en-CA" sz="1200" b="1" i="0" u="none" strike="noStrike">
                          <a:solidFill>
                            <a:schemeClr val="bg1"/>
                          </a:solidFill>
                          <a:effectLst/>
                          <a:latin typeface="Calibri" panose="020F0502020204030204" pitchFamily="34" charset="0"/>
                        </a:rPr>
                        <a:t>Description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Actual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Projection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200" b="1" i="0" u="none" strike="noStrike">
                          <a:solidFill>
                            <a:schemeClr val="bg1"/>
                          </a:solidFill>
                          <a:effectLst/>
                          <a:latin typeface="Calibri" panose="020F0502020204030204" pitchFamily="34" charset="0"/>
                        </a:rPr>
                        <a:t>2026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200" b="1" i="0" u="none" strike="noStrike">
                          <a:solidFill>
                            <a:schemeClr val="bg1"/>
                          </a:solidFill>
                          <a:effectLst/>
                          <a:latin typeface="Calibri" panose="020F0502020204030204" pitchFamily="34" charset="0"/>
                        </a:rPr>
                        <a:t>2027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2028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2029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2030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69409731"/>
                  </a:ext>
                </a:extLst>
              </a:tr>
              <a:tr h="200025">
                <a:tc>
                  <a:txBody>
                    <a:bodyPr/>
                    <a:lstStyle/>
                    <a:p>
                      <a:pPr algn="l" fontAlgn="b">
                        <a:buNone/>
                      </a:pPr>
                      <a:r>
                        <a:rPr lang="en-CA" sz="1200" b="1" i="0" u="none" strike="noStrike">
                          <a:solidFill>
                            <a:schemeClr val="bg1"/>
                          </a:solidFill>
                          <a:effectLst/>
                          <a:latin typeface="Calibri" panose="020F0502020204030204" pitchFamily="34" charset="0"/>
                        </a:rPr>
                        <a:t>ROADS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703376"/>
                  </a:ext>
                </a:extLst>
              </a:tr>
              <a:tr h="190500">
                <a:tc>
                  <a:txBody>
                    <a:bodyPr/>
                    <a:lstStyle/>
                    <a:p>
                      <a:pPr algn="l" fontAlgn="b">
                        <a:buNone/>
                      </a:pPr>
                      <a:r>
                        <a:rPr lang="en-CA" sz="1200" b="1" i="1" u="none" strike="noStrike">
                          <a:solidFill>
                            <a:schemeClr val="bg1"/>
                          </a:solidFill>
                          <a:effectLst/>
                          <a:latin typeface="Calibri" panose="020F050202020403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9309967"/>
                  </a:ext>
                </a:extLst>
              </a:tr>
              <a:tr h="190500">
                <a:tc>
                  <a:txBody>
                    <a:bodyPr/>
                    <a:lstStyle/>
                    <a:p>
                      <a:pPr algn="l" fontAlgn="b">
                        <a:buNone/>
                      </a:pPr>
                      <a:r>
                        <a:rPr lang="en-CA" sz="1200" b="0" i="0" u="none" strike="noStrike">
                          <a:solidFill>
                            <a:schemeClr val="bg1"/>
                          </a:solidFill>
                          <a:effectLst/>
                          <a:latin typeface="Calibri" panose="020F0502020204030204" pitchFamily="34" charset="0"/>
                        </a:rPr>
                        <a:t>Snow Removal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1,750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02956658"/>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Roads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1,750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627081214"/>
                  </a:ext>
                </a:extLst>
              </a:tr>
              <a:tr h="190500">
                <a:tc>
                  <a:txBody>
                    <a:bodyPr/>
                    <a:lstStyle/>
                    <a:p>
                      <a:pPr algn="l" fontAlgn="b">
                        <a:buNone/>
                      </a:pPr>
                      <a:r>
                        <a:rPr lang="en-CA" sz="1200" b="1" i="1" u="none" strike="noStrike">
                          <a:solidFill>
                            <a:schemeClr val="bg1"/>
                          </a:solidFill>
                          <a:effectLst/>
                          <a:latin typeface="Calibri" panose="020F0502020204030204" pitchFamily="34" charset="0"/>
                        </a:rPr>
                        <a:t>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60221848"/>
                  </a:ext>
                </a:extLst>
              </a:tr>
              <a:tr h="190500">
                <a:tc>
                  <a:txBody>
                    <a:bodyPr/>
                    <a:lstStyle/>
                    <a:p>
                      <a:pPr algn="l" fontAlgn="b">
                        <a:buNone/>
                      </a:pPr>
                      <a:r>
                        <a:rPr lang="en-CA" sz="1200" b="0" i="0" u="none" strike="noStrike">
                          <a:solidFill>
                            <a:schemeClr val="bg1"/>
                          </a:solidFill>
                          <a:effectLst/>
                          <a:latin typeface="Calibri" panose="020F0502020204030204" pitchFamily="34" charset="0"/>
                        </a:rPr>
                        <a:t>Salaries &amp; Wages - Public Works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4,628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2,345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3,750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4,795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5,789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5,905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6,023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6,143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5741724"/>
                  </a:ext>
                </a:extLst>
              </a:tr>
              <a:tr h="190500">
                <a:tc>
                  <a:txBody>
                    <a:bodyPr/>
                    <a:lstStyle/>
                    <a:p>
                      <a:pPr algn="l" fontAlgn="b">
                        <a:buNone/>
                      </a:pPr>
                      <a:r>
                        <a:rPr lang="en-CA" sz="1200" b="0" i="0" u="none" strike="noStrike">
                          <a:solidFill>
                            <a:schemeClr val="bg1"/>
                          </a:solidFill>
                          <a:effectLst/>
                          <a:latin typeface="Calibri" panose="020F0502020204030204" pitchFamily="34" charset="0"/>
                        </a:rPr>
                        <a:t>Payroll Costs: Admin &amp; PW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2,134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397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877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1,096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1,117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1,140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1,163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0773426"/>
                  </a:ext>
                </a:extLst>
              </a:tr>
              <a:tr h="190500">
                <a:tc>
                  <a:txBody>
                    <a:bodyPr/>
                    <a:lstStyle/>
                    <a:p>
                      <a:pPr algn="l" fontAlgn="b">
                        <a:buNone/>
                      </a:pPr>
                      <a:r>
                        <a:rPr lang="en-CA" sz="1200" b="0" i="0" u="none" strike="noStrike">
                          <a:solidFill>
                            <a:schemeClr val="bg1"/>
                          </a:solidFill>
                          <a:effectLst/>
                          <a:latin typeface="Calibri" panose="020F0502020204030204" pitchFamily="34" charset="0"/>
                        </a:rPr>
                        <a:t>Maintenance &amp; Repairs - Roads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4,873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10,000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10,000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7049526"/>
                  </a:ext>
                </a:extLst>
              </a:tr>
              <a:tr h="190500">
                <a:tc>
                  <a:txBody>
                    <a:bodyPr/>
                    <a:lstStyle/>
                    <a:p>
                      <a:pPr algn="l" fontAlgn="b">
                        <a:buNone/>
                      </a:pPr>
                      <a:r>
                        <a:rPr lang="en-CA" sz="1200" b="0" i="0" u="none" strike="noStrike">
                          <a:solidFill>
                            <a:schemeClr val="bg1"/>
                          </a:solidFill>
                          <a:effectLst/>
                          <a:latin typeface="Calibri" panose="020F0502020204030204" pitchFamily="34" charset="0"/>
                        </a:rPr>
                        <a:t>Sand &amp; Salt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717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4,500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4,500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77205306"/>
                  </a:ext>
                </a:extLst>
              </a:tr>
              <a:tr h="190500">
                <a:tc>
                  <a:txBody>
                    <a:bodyPr/>
                    <a:lstStyle/>
                    <a:p>
                      <a:pPr algn="l" fontAlgn="b">
                        <a:buNone/>
                      </a:pPr>
                      <a:r>
                        <a:rPr lang="en-CA" sz="1200" b="0" i="0" u="none" strike="noStrike">
                          <a:solidFill>
                            <a:schemeClr val="bg1"/>
                          </a:solidFill>
                          <a:effectLst/>
                          <a:latin typeface="Calibri" panose="020F0502020204030204" pitchFamily="34" charset="0"/>
                        </a:rPr>
                        <a:t>Contract Labour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5745268"/>
                  </a:ext>
                </a:extLst>
              </a:tr>
              <a:tr h="190500">
                <a:tc>
                  <a:txBody>
                    <a:bodyPr/>
                    <a:lstStyle/>
                    <a:p>
                      <a:pPr algn="l" fontAlgn="b">
                        <a:buNone/>
                      </a:pPr>
                      <a:r>
                        <a:rPr lang="en-CA" sz="1200" b="0" i="0" u="none" strike="noStrike">
                          <a:solidFill>
                            <a:schemeClr val="bg1"/>
                          </a:solidFill>
                          <a:effectLst/>
                          <a:latin typeface="Calibri" panose="020F0502020204030204" pitchFamily="34" charset="0"/>
                        </a:rPr>
                        <a:t>Utilities - Street Lighting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24,858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19,654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21,483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24,355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24,842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25,339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25,846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26,363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45424418"/>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Roads 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47,620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27,986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35,533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46,027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47,726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48,361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49,008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49,668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977997405"/>
                  </a:ext>
                </a:extLst>
              </a:tr>
              <a:tr h="190500">
                <a:tc>
                  <a:txBody>
                    <a:bodyPr/>
                    <a:lstStyle/>
                    <a:p>
                      <a:pPr algn="l" fontAlgn="b">
                        <a:buNone/>
                      </a:pPr>
                      <a:r>
                        <a:rPr lang="en-CA" sz="1200" b="1" i="0" u="none" strike="noStrike">
                          <a:solidFill>
                            <a:schemeClr val="bg1"/>
                          </a:solidFill>
                          <a:effectLst/>
                          <a:latin typeface="Calibri" panose="020F0502020204030204" pitchFamily="34" charset="0"/>
                        </a:rPr>
                        <a:t>Net Roads Services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(45,870)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(27,986)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(34,883)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(45,427)</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(47,126)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(47,761)</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(48,408)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dirty="0">
                          <a:solidFill>
                            <a:schemeClr val="bg1"/>
                          </a:solidFill>
                          <a:effectLst/>
                          <a:latin typeface="Calibri" panose="020F0502020204030204" pitchFamily="34" charset="0"/>
                        </a:rPr>
                        <a:t>(49,068)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1336735604"/>
                  </a:ext>
                </a:extLst>
              </a:tr>
            </a:tbl>
          </a:graphicData>
        </a:graphic>
      </p:graphicFrame>
    </p:spTree>
    <p:extLst>
      <p:ext uri="{BB962C8B-B14F-4D97-AF65-F5344CB8AC3E}">
        <p14:creationId xmlns:p14="http://schemas.microsoft.com/office/powerpoint/2010/main" val="962073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594360" y="189572"/>
            <a:ext cx="6787747" cy="1593507"/>
          </a:xfrm>
        </p:spPr>
        <p:txBody>
          <a:bodyPr/>
          <a:lstStyle/>
          <a:p>
            <a:r>
              <a:rPr lang="en-US" sz="3600" dirty="0"/>
              <a:t>Contents</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4" y="2032158"/>
            <a:ext cx="7586180" cy="3145341"/>
          </a:xfrm>
        </p:spPr>
        <p:txBody>
          <a:bodyPr tIns="457200">
            <a:normAutofit/>
          </a:bodyPr>
          <a:lstStyle/>
          <a:p>
            <a:pPr>
              <a:spcBef>
                <a:spcPts val="1200"/>
              </a:spcBef>
            </a:pPr>
            <a:r>
              <a:rPr lang="en-GB" sz="2000" dirty="0"/>
              <a:t>Budget Timeline</a:t>
            </a:r>
          </a:p>
          <a:p>
            <a:pPr>
              <a:spcBef>
                <a:spcPts val="1200"/>
              </a:spcBef>
            </a:pPr>
            <a:r>
              <a:rPr lang="en-GB" sz="2000" dirty="0"/>
              <a:t>Identify changes made since the initial presentation</a:t>
            </a:r>
          </a:p>
          <a:p>
            <a:pPr>
              <a:spcBef>
                <a:spcPts val="1200"/>
              </a:spcBef>
            </a:pPr>
            <a:r>
              <a:rPr lang="en-GB" sz="2000" dirty="0"/>
              <a:t>Updated Proposed Tax and Fee Changes</a:t>
            </a:r>
          </a:p>
          <a:p>
            <a:pPr>
              <a:spcBef>
                <a:spcPts val="1200"/>
              </a:spcBef>
            </a:pPr>
            <a:r>
              <a:rPr lang="en-GB" sz="2000" dirty="0"/>
              <a:t>Respond to Council questions from the March 17</a:t>
            </a:r>
            <a:r>
              <a:rPr lang="en-GB" sz="2000" baseline="30000" dirty="0"/>
              <a:t>th</a:t>
            </a:r>
            <a:r>
              <a:rPr lang="en-GB" sz="2000" dirty="0"/>
              <a:t> presentation</a:t>
            </a:r>
          </a:p>
          <a:p>
            <a:pPr>
              <a:spcBef>
                <a:spcPts val="1200"/>
              </a:spcBef>
            </a:pPr>
            <a:r>
              <a:rPr lang="en-GB" sz="2000" dirty="0"/>
              <a:t>Next Steps</a:t>
            </a:r>
          </a:p>
        </p:txBody>
      </p:sp>
      <p:sp>
        <p:nvSpPr>
          <p:cNvPr id="4" name="TextBox 3">
            <a:extLst>
              <a:ext uri="{FF2B5EF4-FFF2-40B4-BE49-F238E27FC236}">
                <a16:creationId xmlns:a16="http://schemas.microsoft.com/office/drawing/2014/main" id="{5145730D-7FAF-2896-D59F-33EFD8C60480}"/>
              </a:ext>
            </a:extLst>
          </p:cNvPr>
          <p:cNvSpPr txBox="1"/>
          <p:nvPr/>
        </p:nvSpPr>
        <p:spPr>
          <a:xfrm>
            <a:off x="593725" y="5426579"/>
            <a:ext cx="5853869" cy="307777"/>
          </a:xfrm>
          <a:prstGeom prst="rect">
            <a:avLst/>
          </a:prstGeom>
          <a:noFill/>
        </p:spPr>
        <p:txBody>
          <a:bodyPr wrap="square" rtlCol="0">
            <a:spAutoFit/>
          </a:bodyPr>
          <a:lstStyle/>
          <a:p>
            <a:r>
              <a:rPr lang="en-US" sz="1400" b="1" dirty="0">
                <a:solidFill>
                  <a:schemeClr val="tx2">
                    <a:lumMod val="75000"/>
                  </a:schemeClr>
                </a:solidFill>
              </a:rPr>
              <a:t>Appendix: Detailed Department Budgets</a:t>
            </a:r>
          </a:p>
        </p:txBody>
      </p:sp>
    </p:spTree>
    <p:extLst>
      <p:ext uri="{BB962C8B-B14F-4D97-AF65-F5344CB8AC3E}">
        <p14:creationId xmlns:p14="http://schemas.microsoft.com/office/powerpoint/2010/main" val="33466857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36A4969-F36A-711B-7313-970E5BB8E2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8965A3-E6F4-C09A-7F55-23D05FA7243B}"/>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4" name="Table 3">
            <a:extLst>
              <a:ext uri="{FF2B5EF4-FFF2-40B4-BE49-F238E27FC236}">
                <a16:creationId xmlns:a16="http://schemas.microsoft.com/office/drawing/2014/main" id="{8081B4D0-1D2B-1768-3FF6-435A813E6593}"/>
              </a:ext>
            </a:extLst>
          </p:cNvPr>
          <p:cNvGraphicFramePr>
            <a:graphicFrameLocks noGrp="1"/>
          </p:cNvGraphicFramePr>
          <p:nvPr>
            <p:extLst>
              <p:ext uri="{D42A27DB-BD31-4B8C-83A1-F6EECF244321}">
                <p14:modId xmlns:p14="http://schemas.microsoft.com/office/powerpoint/2010/main" val="235708554"/>
              </p:ext>
            </p:extLst>
          </p:nvPr>
        </p:nvGraphicFramePr>
        <p:xfrm>
          <a:off x="1733549" y="2481104"/>
          <a:ext cx="8102601" cy="3040380"/>
        </p:xfrm>
        <a:graphic>
          <a:graphicData uri="http://schemas.openxmlformats.org/drawingml/2006/table">
            <a:tbl>
              <a:tblPr/>
              <a:tblGrid>
                <a:gridCol w="2272024">
                  <a:extLst>
                    <a:ext uri="{9D8B030D-6E8A-4147-A177-3AD203B41FA5}">
                      <a16:colId xmlns:a16="http://schemas.microsoft.com/office/drawing/2014/main" val="2443481269"/>
                    </a:ext>
                  </a:extLst>
                </a:gridCol>
                <a:gridCol w="712978">
                  <a:extLst>
                    <a:ext uri="{9D8B030D-6E8A-4147-A177-3AD203B41FA5}">
                      <a16:colId xmlns:a16="http://schemas.microsoft.com/office/drawing/2014/main" val="269909359"/>
                    </a:ext>
                  </a:extLst>
                </a:gridCol>
                <a:gridCol w="712978">
                  <a:extLst>
                    <a:ext uri="{9D8B030D-6E8A-4147-A177-3AD203B41FA5}">
                      <a16:colId xmlns:a16="http://schemas.microsoft.com/office/drawing/2014/main" val="1583585545"/>
                    </a:ext>
                  </a:extLst>
                </a:gridCol>
                <a:gridCol w="773185">
                  <a:extLst>
                    <a:ext uri="{9D8B030D-6E8A-4147-A177-3AD203B41FA5}">
                      <a16:colId xmlns:a16="http://schemas.microsoft.com/office/drawing/2014/main" val="3332195282"/>
                    </a:ext>
                  </a:extLst>
                </a:gridCol>
                <a:gridCol w="712978">
                  <a:extLst>
                    <a:ext uri="{9D8B030D-6E8A-4147-A177-3AD203B41FA5}">
                      <a16:colId xmlns:a16="http://schemas.microsoft.com/office/drawing/2014/main" val="626756061"/>
                    </a:ext>
                  </a:extLst>
                </a:gridCol>
                <a:gridCol w="712978">
                  <a:extLst>
                    <a:ext uri="{9D8B030D-6E8A-4147-A177-3AD203B41FA5}">
                      <a16:colId xmlns:a16="http://schemas.microsoft.com/office/drawing/2014/main" val="3859552573"/>
                    </a:ext>
                  </a:extLst>
                </a:gridCol>
                <a:gridCol w="735160">
                  <a:extLst>
                    <a:ext uri="{9D8B030D-6E8A-4147-A177-3AD203B41FA5}">
                      <a16:colId xmlns:a16="http://schemas.microsoft.com/office/drawing/2014/main" val="1329328461"/>
                    </a:ext>
                  </a:extLst>
                </a:gridCol>
                <a:gridCol w="735160">
                  <a:extLst>
                    <a:ext uri="{9D8B030D-6E8A-4147-A177-3AD203B41FA5}">
                      <a16:colId xmlns:a16="http://schemas.microsoft.com/office/drawing/2014/main" val="809695915"/>
                    </a:ext>
                  </a:extLst>
                </a:gridCol>
                <a:gridCol w="735160">
                  <a:extLst>
                    <a:ext uri="{9D8B030D-6E8A-4147-A177-3AD203B41FA5}">
                      <a16:colId xmlns:a16="http://schemas.microsoft.com/office/drawing/2014/main" val="2724255839"/>
                    </a:ext>
                  </a:extLst>
                </a:gridCol>
              </a:tblGrid>
              <a:tr h="381000">
                <a:tc>
                  <a:txBody>
                    <a:bodyPr/>
                    <a:lstStyle/>
                    <a:p>
                      <a:pPr algn="ctr" fontAlgn="b">
                        <a:buNone/>
                      </a:pPr>
                      <a:r>
                        <a:rPr lang="en-CA" sz="1200" b="1" i="0" u="none" strike="noStrike">
                          <a:solidFill>
                            <a:schemeClr val="bg1"/>
                          </a:solidFill>
                          <a:effectLst/>
                          <a:latin typeface="Calibri" panose="020F0502020204030204" pitchFamily="34" charset="0"/>
                        </a:rPr>
                        <a:t>Description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Actual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Projection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200" b="1" i="0" u="none" strike="noStrike">
                          <a:solidFill>
                            <a:schemeClr val="bg1"/>
                          </a:solidFill>
                          <a:effectLst/>
                          <a:latin typeface="Calibri" panose="020F0502020204030204" pitchFamily="34" charset="0"/>
                        </a:rPr>
                        <a:t>2026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200" b="1" i="0" u="none" strike="noStrike">
                          <a:solidFill>
                            <a:schemeClr val="bg1"/>
                          </a:solidFill>
                          <a:effectLst/>
                          <a:latin typeface="Calibri" panose="020F0502020204030204" pitchFamily="34" charset="0"/>
                        </a:rPr>
                        <a:t>2027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2028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2029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2030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6446488"/>
                  </a:ext>
                </a:extLst>
              </a:tr>
              <a:tr h="200025">
                <a:tc>
                  <a:txBody>
                    <a:bodyPr/>
                    <a:lstStyle/>
                    <a:p>
                      <a:pPr algn="l" fontAlgn="b">
                        <a:buNone/>
                      </a:pPr>
                      <a:r>
                        <a:rPr lang="en-CA" sz="1200" b="1" i="0" u="none" strike="noStrike">
                          <a:solidFill>
                            <a:schemeClr val="bg1"/>
                          </a:solidFill>
                          <a:effectLst/>
                          <a:latin typeface="Calibri" panose="020F0502020204030204" pitchFamily="34" charset="0"/>
                        </a:rPr>
                        <a:t>DRAINAGE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54247631"/>
                  </a:ext>
                </a:extLst>
              </a:tr>
              <a:tr h="200025">
                <a:tc>
                  <a:txBody>
                    <a:bodyPr/>
                    <a:lstStyle/>
                    <a:p>
                      <a:pPr algn="l" fontAlgn="b">
                        <a:buNone/>
                      </a:pPr>
                      <a:r>
                        <a:rPr lang="en-CA" sz="1200" b="1" i="1" u="none" strike="noStrike">
                          <a:solidFill>
                            <a:schemeClr val="bg1"/>
                          </a:solidFill>
                          <a:effectLst/>
                          <a:latin typeface="Calibri" panose="020F050202020403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8927822"/>
                  </a:ext>
                </a:extLst>
              </a:tr>
              <a:tr h="209550">
                <a:tc>
                  <a:txBody>
                    <a:bodyPr/>
                    <a:lstStyle/>
                    <a:p>
                      <a:pPr algn="l" fontAlgn="b">
                        <a:buNone/>
                      </a:pPr>
                      <a:r>
                        <a:rPr lang="en-CA" sz="1200" b="0" i="0" u="none" strike="noStrike">
                          <a:solidFill>
                            <a:schemeClr val="bg1"/>
                          </a:solidFill>
                          <a:effectLst/>
                          <a:latin typeface="Calibri" panose="020F0502020204030204" pitchFamily="34" charset="0"/>
                        </a:rPr>
                        <a:t>Transfer from Reserves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7362912"/>
                  </a:ext>
                </a:extLst>
              </a:tr>
              <a:tr h="200025">
                <a:tc>
                  <a:txBody>
                    <a:bodyPr/>
                    <a:lstStyle/>
                    <a:p>
                      <a:pPr algn="l" fontAlgn="b">
                        <a:buNone/>
                      </a:pPr>
                      <a:r>
                        <a:rPr lang="en-CA" sz="1200" b="1" i="0" u="none" strike="noStrike">
                          <a:solidFill>
                            <a:schemeClr val="bg1"/>
                          </a:solidFill>
                          <a:effectLst/>
                          <a:latin typeface="Calibri" panose="020F0502020204030204" pitchFamily="34" charset="0"/>
                        </a:rPr>
                        <a:t>Total Drainage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1594356511"/>
                  </a:ext>
                </a:extLst>
              </a:tr>
              <a:tr h="190500">
                <a:tc>
                  <a:txBody>
                    <a:bodyPr/>
                    <a:lstStyle/>
                    <a:p>
                      <a:pPr algn="l" fontAlgn="b">
                        <a:buNone/>
                      </a:pPr>
                      <a:r>
                        <a:rPr lang="en-CA" sz="1200" b="1" i="1" u="none" strike="noStrike">
                          <a:solidFill>
                            <a:schemeClr val="bg1"/>
                          </a:solidFill>
                          <a:effectLst/>
                          <a:latin typeface="Calibri" panose="020F0502020204030204" pitchFamily="34" charset="0"/>
                        </a:rPr>
                        <a:t>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1048962"/>
                  </a:ext>
                </a:extLst>
              </a:tr>
              <a:tr h="190500">
                <a:tc>
                  <a:txBody>
                    <a:bodyPr/>
                    <a:lstStyle/>
                    <a:p>
                      <a:pPr algn="l" fontAlgn="b">
                        <a:buNone/>
                      </a:pPr>
                      <a:r>
                        <a:rPr lang="en-CA" sz="1200" b="0" i="0" u="none" strike="noStrike">
                          <a:solidFill>
                            <a:schemeClr val="bg1"/>
                          </a:solidFill>
                          <a:effectLst/>
                          <a:latin typeface="Calibri" panose="020F0502020204030204" pitchFamily="34" charset="0"/>
                        </a:rPr>
                        <a:t>Salaries &amp; Wages - Public Works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4,628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1,278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3,499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4,467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4,556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4,647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4,740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56518117"/>
                  </a:ext>
                </a:extLst>
              </a:tr>
              <a:tr h="190500">
                <a:tc>
                  <a:txBody>
                    <a:bodyPr/>
                    <a:lstStyle/>
                    <a:p>
                      <a:pPr algn="l" fontAlgn="b">
                        <a:buNone/>
                      </a:pPr>
                      <a:r>
                        <a:rPr lang="en-CA" sz="1200" b="0" i="0" u="none" strike="noStrike">
                          <a:solidFill>
                            <a:schemeClr val="bg1"/>
                          </a:solidFill>
                          <a:effectLst/>
                          <a:latin typeface="Calibri" panose="020F0502020204030204" pitchFamily="34" charset="0"/>
                        </a:rPr>
                        <a:t>Payroll Costs: Admin &amp; PW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833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175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692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907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925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943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962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7686050"/>
                  </a:ext>
                </a:extLst>
              </a:tr>
              <a:tr h="190500">
                <a:tc>
                  <a:txBody>
                    <a:bodyPr/>
                    <a:lstStyle/>
                    <a:p>
                      <a:pPr algn="l" fontAlgn="b">
                        <a:buNone/>
                      </a:pPr>
                      <a:r>
                        <a:rPr lang="en-CA" sz="1200" b="0" i="0" u="none" strike="noStrike">
                          <a:solidFill>
                            <a:schemeClr val="bg1"/>
                          </a:solidFill>
                          <a:effectLst/>
                          <a:latin typeface="Calibri" panose="020F0502020204030204" pitchFamily="34" charset="0"/>
                        </a:rPr>
                        <a:t>Maintenance &amp; Repairs - Drainage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9,000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2,011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4,500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9,000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9,000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9,000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9,000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05615427"/>
                  </a:ext>
                </a:extLst>
              </a:tr>
              <a:tr h="190500">
                <a:tc>
                  <a:txBody>
                    <a:bodyPr/>
                    <a:lstStyle/>
                    <a:p>
                      <a:pPr algn="l" fontAlgn="b">
                        <a:buNone/>
                      </a:pPr>
                      <a:r>
                        <a:rPr lang="en-CA" sz="1200" b="0" i="0" u="none" strike="noStrike">
                          <a:solidFill>
                            <a:schemeClr val="bg1"/>
                          </a:solidFill>
                          <a:effectLst/>
                          <a:latin typeface="Calibri" panose="020F0502020204030204" pitchFamily="34" charset="0"/>
                        </a:rPr>
                        <a:t>Contract Labour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42305555"/>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Drainage 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15,461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3,464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4,900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9,691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15,374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15,481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15,591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15,703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1474269714"/>
                  </a:ext>
                </a:extLst>
              </a:tr>
              <a:tr h="190500">
                <a:tc>
                  <a:txBody>
                    <a:bodyPr/>
                    <a:lstStyle/>
                    <a:p>
                      <a:pPr algn="l" fontAlgn="b">
                        <a:buNone/>
                      </a:pPr>
                      <a:r>
                        <a:rPr lang="en-CA" sz="1200" b="1" i="0" u="none" strike="noStrike">
                          <a:solidFill>
                            <a:schemeClr val="bg1"/>
                          </a:solidFill>
                          <a:effectLst/>
                          <a:latin typeface="Calibri" panose="020F0502020204030204" pitchFamily="34" charset="0"/>
                        </a:rPr>
                        <a:t>Net Drainage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(15,461)</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(3,464)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(4,900)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(9,691)</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(15,374)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(15,481)</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(15,591)</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dirty="0">
                          <a:solidFill>
                            <a:schemeClr val="bg1"/>
                          </a:solidFill>
                          <a:effectLst/>
                          <a:latin typeface="Calibri" panose="020F0502020204030204" pitchFamily="34" charset="0"/>
                        </a:rPr>
                        <a:t>(15,703)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1551942397"/>
                  </a:ext>
                </a:extLst>
              </a:tr>
            </a:tbl>
          </a:graphicData>
        </a:graphic>
      </p:graphicFrame>
    </p:spTree>
    <p:extLst>
      <p:ext uri="{BB962C8B-B14F-4D97-AF65-F5344CB8AC3E}">
        <p14:creationId xmlns:p14="http://schemas.microsoft.com/office/powerpoint/2010/main" val="11195780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3228ADD-6DDE-B8DD-876A-9AD82DA4CB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4BCE4E-3A66-0957-3B16-DBBC18E07DDA}"/>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5" name="Table 4">
            <a:extLst>
              <a:ext uri="{FF2B5EF4-FFF2-40B4-BE49-F238E27FC236}">
                <a16:creationId xmlns:a16="http://schemas.microsoft.com/office/drawing/2014/main" id="{76E2AAB0-93AF-55DF-7E00-EF46F6389A46}"/>
              </a:ext>
            </a:extLst>
          </p:cNvPr>
          <p:cNvGraphicFramePr>
            <a:graphicFrameLocks noGrp="1"/>
          </p:cNvGraphicFramePr>
          <p:nvPr>
            <p:extLst>
              <p:ext uri="{D42A27DB-BD31-4B8C-83A1-F6EECF244321}">
                <p14:modId xmlns:p14="http://schemas.microsoft.com/office/powerpoint/2010/main" val="1814045852"/>
              </p:ext>
            </p:extLst>
          </p:nvPr>
        </p:nvGraphicFramePr>
        <p:xfrm>
          <a:off x="862642" y="1406106"/>
          <a:ext cx="9031857" cy="4853086"/>
        </p:xfrm>
        <a:graphic>
          <a:graphicData uri="http://schemas.openxmlformats.org/drawingml/2006/table">
            <a:tbl>
              <a:tblPr/>
              <a:tblGrid>
                <a:gridCol w="2695068">
                  <a:extLst>
                    <a:ext uri="{9D8B030D-6E8A-4147-A177-3AD203B41FA5}">
                      <a16:colId xmlns:a16="http://schemas.microsoft.com/office/drawing/2014/main" val="1674424152"/>
                    </a:ext>
                  </a:extLst>
                </a:gridCol>
                <a:gridCol w="772779">
                  <a:extLst>
                    <a:ext uri="{9D8B030D-6E8A-4147-A177-3AD203B41FA5}">
                      <a16:colId xmlns:a16="http://schemas.microsoft.com/office/drawing/2014/main" val="1303284405"/>
                    </a:ext>
                  </a:extLst>
                </a:gridCol>
                <a:gridCol w="772779">
                  <a:extLst>
                    <a:ext uri="{9D8B030D-6E8A-4147-A177-3AD203B41FA5}">
                      <a16:colId xmlns:a16="http://schemas.microsoft.com/office/drawing/2014/main" val="4289225322"/>
                    </a:ext>
                  </a:extLst>
                </a:gridCol>
                <a:gridCol w="772779">
                  <a:extLst>
                    <a:ext uri="{9D8B030D-6E8A-4147-A177-3AD203B41FA5}">
                      <a16:colId xmlns:a16="http://schemas.microsoft.com/office/drawing/2014/main" val="4132657528"/>
                    </a:ext>
                  </a:extLst>
                </a:gridCol>
                <a:gridCol w="772779">
                  <a:extLst>
                    <a:ext uri="{9D8B030D-6E8A-4147-A177-3AD203B41FA5}">
                      <a16:colId xmlns:a16="http://schemas.microsoft.com/office/drawing/2014/main" val="359727357"/>
                    </a:ext>
                  </a:extLst>
                </a:gridCol>
                <a:gridCol w="772779">
                  <a:extLst>
                    <a:ext uri="{9D8B030D-6E8A-4147-A177-3AD203B41FA5}">
                      <a16:colId xmlns:a16="http://schemas.microsoft.com/office/drawing/2014/main" val="879186626"/>
                    </a:ext>
                  </a:extLst>
                </a:gridCol>
                <a:gridCol w="824298">
                  <a:extLst>
                    <a:ext uri="{9D8B030D-6E8A-4147-A177-3AD203B41FA5}">
                      <a16:colId xmlns:a16="http://schemas.microsoft.com/office/drawing/2014/main" val="2281329319"/>
                    </a:ext>
                  </a:extLst>
                </a:gridCol>
                <a:gridCol w="824298">
                  <a:extLst>
                    <a:ext uri="{9D8B030D-6E8A-4147-A177-3AD203B41FA5}">
                      <a16:colId xmlns:a16="http://schemas.microsoft.com/office/drawing/2014/main" val="4025263215"/>
                    </a:ext>
                  </a:extLst>
                </a:gridCol>
                <a:gridCol w="824298">
                  <a:extLst>
                    <a:ext uri="{9D8B030D-6E8A-4147-A177-3AD203B41FA5}">
                      <a16:colId xmlns:a16="http://schemas.microsoft.com/office/drawing/2014/main" val="2230369577"/>
                    </a:ext>
                  </a:extLst>
                </a:gridCol>
              </a:tblGrid>
              <a:tr h="299671">
                <a:tc>
                  <a:txBody>
                    <a:bodyPr/>
                    <a:lstStyle/>
                    <a:p>
                      <a:pPr algn="ctr" fontAlgn="b">
                        <a:buNone/>
                      </a:pPr>
                      <a:r>
                        <a:rPr lang="en-CA" sz="800" b="1" i="0" u="none" strike="noStrike">
                          <a:solidFill>
                            <a:schemeClr val="bg1"/>
                          </a:solidFill>
                          <a:effectLst/>
                          <a:latin typeface="Calibri" panose="020F0502020204030204" pitchFamily="34" charset="0"/>
                        </a:rPr>
                        <a:t>Description</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2025   Budget</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2025 Actual</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2025 Projection</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800" b="1" i="0" u="none" strike="noStrike">
                          <a:solidFill>
                            <a:schemeClr val="bg1"/>
                          </a:solidFill>
                          <a:effectLst/>
                          <a:latin typeface="Calibri" panose="020F0502020204030204" pitchFamily="34" charset="0"/>
                        </a:rPr>
                        <a:t>2026   Budget</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800" b="1" i="0" u="none" strike="noStrike">
                          <a:solidFill>
                            <a:schemeClr val="bg1"/>
                          </a:solidFill>
                          <a:effectLst/>
                          <a:latin typeface="Calibri" panose="020F0502020204030204" pitchFamily="34" charset="0"/>
                        </a:rPr>
                        <a:t>2027   Budget</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2028   Budget</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2029   Budget</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2030 Budget</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6063089"/>
                  </a:ext>
                </a:extLst>
              </a:tr>
              <a:tr h="168645">
                <a:tc>
                  <a:txBody>
                    <a:bodyPr/>
                    <a:lstStyle/>
                    <a:p>
                      <a:pPr algn="l" fontAlgn="b">
                        <a:buNone/>
                      </a:pPr>
                      <a:r>
                        <a:rPr lang="en-CA" sz="800" b="1" i="0" u="none" strike="noStrike">
                          <a:solidFill>
                            <a:schemeClr val="bg1"/>
                          </a:solidFill>
                          <a:effectLst/>
                          <a:latin typeface="Calibri" panose="020F0502020204030204" pitchFamily="34" charset="0"/>
                        </a:rPr>
                        <a:t>SEWER</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50606587"/>
                  </a:ext>
                </a:extLst>
              </a:tr>
              <a:tr h="168645">
                <a:tc>
                  <a:txBody>
                    <a:bodyPr/>
                    <a:lstStyle/>
                    <a:p>
                      <a:pPr algn="l" fontAlgn="b">
                        <a:buNone/>
                      </a:pPr>
                      <a:r>
                        <a:rPr lang="en-CA" sz="800" b="1" i="1" u="none" strike="noStrike">
                          <a:solidFill>
                            <a:schemeClr val="bg1"/>
                          </a:solidFill>
                          <a:effectLst/>
                          <a:latin typeface="Calibri" panose="020F0502020204030204" pitchFamily="34" charset="0"/>
                        </a:rPr>
                        <a:t>Revenue</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1961474"/>
                  </a:ext>
                </a:extLst>
              </a:tr>
              <a:tr h="168645">
                <a:tc>
                  <a:txBody>
                    <a:bodyPr/>
                    <a:lstStyle/>
                    <a:p>
                      <a:pPr algn="l" fontAlgn="b">
                        <a:buNone/>
                      </a:pPr>
                      <a:r>
                        <a:rPr lang="en-CA" sz="800" b="0" i="0" u="none" strike="noStrike">
                          <a:solidFill>
                            <a:schemeClr val="bg1"/>
                          </a:solidFill>
                          <a:effectLst/>
                          <a:latin typeface="Calibri" panose="020F0502020204030204" pitchFamily="34" charset="0"/>
                        </a:rPr>
                        <a:t>Frontage Tax - Sewer Kelsey</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6,032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6,032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6,032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44318224"/>
                  </a:ext>
                </a:extLst>
              </a:tr>
              <a:tr h="168645">
                <a:tc>
                  <a:txBody>
                    <a:bodyPr/>
                    <a:lstStyle/>
                    <a:p>
                      <a:pPr algn="l" fontAlgn="b">
                        <a:buNone/>
                      </a:pPr>
                      <a:r>
                        <a:rPr lang="en-CA" sz="800" b="0" i="0" u="none" strike="noStrike">
                          <a:solidFill>
                            <a:schemeClr val="bg1"/>
                          </a:solidFill>
                          <a:effectLst/>
                          <a:latin typeface="Calibri" panose="020F0502020204030204" pitchFamily="34" charset="0"/>
                        </a:rPr>
                        <a:t>Sewer User Fees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104,506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102,470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102,470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107,619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118,380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125,483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133,012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140,993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0293869"/>
                  </a:ext>
                </a:extLst>
              </a:tr>
              <a:tr h="168645">
                <a:tc>
                  <a:txBody>
                    <a:bodyPr/>
                    <a:lstStyle/>
                    <a:p>
                      <a:pPr algn="l" fontAlgn="b">
                        <a:buNone/>
                      </a:pPr>
                      <a:r>
                        <a:rPr lang="en-CA" sz="800" b="0" i="0" u="none" strike="noStrike">
                          <a:solidFill>
                            <a:schemeClr val="bg1"/>
                          </a:solidFill>
                          <a:effectLst/>
                          <a:latin typeface="Calibri" panose="020F0502020204030204" pitchFamily="34" charset="0"/>
                        </a:rPr>
                        <a:t>Sewer Connection Fees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500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3934464"/>
                  </a:ext>
                </a:extLst>
              </a:tr>
              <a:tr h="168645">
                <a:tc>
                  <a:txBody>
                    <a:bodyPr/>
                    <a:lstStyle/>
                    <a:p>
                      <a:pPr algn="l" fontAlgn="b">
                        <a:buNone/>
                      </a:pPr>
                      <a:r>
                        <a:rPr lang="en-CA" sz="800" b="0" i="0" u="none" strike="noStrike">
                          <a:solidFill>
                            <a:schemeClr val="bg1"/>
                          </a:solidFill>
                          <a:effectLst/>
                          <a:latin typeface="Calibri" panose="020F0502020204030204" pitchFamily="34" charset="0"/>
                        </a:rPr>
                        <a:t>Revenue - Other</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1,154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1,160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3,283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0318455"/>
                  </a:ext>
                </a:extLst>
              </a:tr>
              <a:tr h="168645">
                <a:tc>
                  <a:txBody>
                    <a:bodyPr/>
                    <a:lstStyle/>
                    <a:p>
                      <a:pPr algn="l" fontAlgn="b">
                        <a:buNone/>
                      </a:pPr>
                      <a:r>
                        <a:rPr lang="en-CA" sz="800" b="0" i="0" u="none" strike="noStrike">
                          <a:solidFill>
                            <a:schemeClr val="bg1"/>
                          </a:solidFill>
                          <a:effectLst/>
                          <a:latin typeface="Calibri" panose="020F0502020204030204" pitchFamily="34" charset="0"/>
                        </a:rPr>
                        <a:t>Actuarial Adjustment - Sewer</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2,700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64541438"/>
                  </a:ext>
                </a:extLst>
              </a:tr>
              <a:tr h="168645">
                <a:tc>
                  <a:txBody>
                    <a:bodyPr/>
                    <a:lstStyle/>
                    <a:p>
                      <a:pPr algn="l" fontAlgn="b">
                        <a:buNone/>
                      </a:pPr>
                      <a:r>
                        <a:rPr lang="en-CA" sz="800" b="0" i="0" u="none" strike="noStrike">
                          <a:solidFill>
                            <a:schemeClr val="bg1"/>
                          </a:solidFill>
                          <a:effectLst/>
                          <a:latin typeface="Calibri" panose="020F0502020204030204" pitchFamily="34" charset="0"/>
                        </a:rPr>
                        <a:t>Transfer from Reserves</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37,000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66099547"/>
                  </a:ext>
                </a:extLst>
              </a:tr>
              <a:tr h="168645">
                <a:tc>
                  <a:txBody>
                    <a:bodyPr/>
                    <a:lstStyle/>
                    <a:p>
                      <a:pPr algn="l" fontAlgn="b">
                        <a:buNone/>
                      </a:pPr>
                      <a:r>
                        <a:rPr lang="en-CA" sz="800" b="1" i="0" u="none" strike="noStrike">
                          <a:solidFill>
                            <a:schemeClr val="bg1"/>
                          </a:solidFill>
                          <a:effectLst/>
                          <a:latin typeface="Calibri" panose="020F0502020204030204" pitchFamily="34" charset="0"/>
                        </a:rPr>
                        <a:t>Total Sewer Revenue</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110,539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110,157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122,862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148,402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118,380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125,483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133,012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140,993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4088933585"/>
                  </a:ext>
                </a:extLst>
              </a:tr>
              <a:tr h="168645">
                <a:tc>
                  <a:txBody>
                    <a:bodyPr/>
                    <a:lstStyle/>
                    <a:p>
                      <a:pPr algn="l" fontAlgn="b">
                        <a:buNone/>
                      </a:pPr>
                      <a:r>
                        <a:rPr lang="en-CA" sz="800" b="1" i="1" u="none" strike="noStrike">
                          <a:solidFill>
                            <a:schemeClr val="bg1"/>
                          </a:solidFill>
                          <a:effectLst/>
                          <a:latin typeface="Calibri" panose="020F0502020204030204" pitchFamily="34" charset="0"/>
                        </a:rPr>
                        <a:t>Expenditure</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3680020"/>
                  </a:ext>
                </a:extLst>
              </a:tr>
              <a:tr h="168645">
                <a:tc>
                  <a:txBody>
                    <a:bodyPr/>
                    <a:lstStyle/>
                    <a:p>
                      <a:pPr algn="l" fontAlgn="b">
                        <a:buNone/>
                      </a:pPr>
                      <a:r>
                        <a:rPr lang="en-CA" sz="800" b="0" i="0" u="none" strike="noStrike">
                          <a:solidFill>
                            <a:schemeClr val="bg1"/>
                          </a:solidFill>
                          <a:effectLst/>
                          <a:latin typeface="Calibri" panose="020F0502020204030204" pitchFamily="34" charset="0"/>
                        </a:rPr>
                        <a:t>Salaries &amp; Wages - Admin</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28,000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18,652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21,863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29,376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31,600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32,232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32,876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33,534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52040713"/>
                  </a:ext>
                </a:extLst>
              </a:tr>
              <a:tr h="168645">
                <a:tc>
                  <a:txBody>
                    <a:bodyPr/>
                    <a:lstStyle/>
                    <a:p>
                      <a:pPr algn="l" fontAlgn="b">
                        <a:buNone/>
                      </a:pPr>
                      <a:r>
                        <a:rPr lang="en-CA" sz="800" b="0" i="0" u="none" strike="noStrike">
                          <a:solidFill>
                            <a:schemeClr val="bg1"/>
                          </a:solidFill>
                          <a:effectLst/>
                          <a:latin typeface="Calibri" panose="020F0502020204030204" pitchFamily="34" charset="0"/>
                        </a:rPr>
                        <a:t>Salaries &amp; Wages - Public Works</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29,323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17,088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28,950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24,747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36,013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36,733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37,468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38,217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40560007"/>
                  </a:ext>
                </a:extLst>
              </a:tr>
              <a:tr h="168645">
                <a:tc>
                  <a:txBody>
                    <a:bodyPr/>
                    <a:lstStyle/>
                    <a:p>
                      <a:pPr algn="l" fontAlgn="b">
                        <a:buNone/>
                      </a:pPr>
                      <a:r>
                        <a:rPr lang="en-CA" sz="800" b="0" i="0" u="none" strike="noStrike">
                          <a:solidFill>
                            <a:schemeClr val="bg1"/>
                          </a:solidFill>
                          <a:effectLst/>
                          <a:latin typeface="Calibri" panose="020F0502020204030204" pitchFamily="34" charset="0"/>
                        </a:rPr>
                        <a:t>Payroll Costs: Admin &amp; PW</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12,674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9,681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11,500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11,748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14,582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14,874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15,171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15,474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3806733"/>
                  </a:ext>
                </a:extLst>
              </a:tr>
              <a:tr h="168645">
                <a:tc>
                  <a:txBody>
                    <a:bodyPr/>
                    <a:lstStyle/>
                    <a:p>
                      <a:pPr algn="l" fontAlgn="b">
                        <a:buNone/>
                      </a:pPr>
                      <a:r>
                        <a:rPr lang="en-CA" sz="800" b="0" i="0" u="none" strike="noStrike">
                          <a:solidFill>
                            <a:schemeClr val="bg1"/>
                          </a:solidFill>
                          <a:effectLst/>
                          <a:latin typeface="Calibri" panose="020F0502020204030204" pitchFamily="34" charset="0"/>
                        </a:rPr>
                        <a:t>Travel &amp; Education - Sewer</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175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3,500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31107089"/>
                  </a:ext>
                </a:extLst>
              </a:tr>
              <a:tr h="168645">
                <a:tc>
                  <a:txBody>
                    <a:bodyPr/>
                    <a:lstStyle/>
                    <a:p>
                      <a:pPr algn="l" fontAlgn="b">
                        <a:buNone/>
                      </a:pPr>
                      <a:r>
                        <a:rPr lang="en-CA" sz="800" b="0" i="0" u="none" strike="noStrike">
                          <a:solidFill>
                            <a:schemeClr val="bg1"/>
                          </a:solidFill>
                          <a:effectLst/>
                          <a:latin typeface="Calibri" panose="020F0502020204030204" pitchFamily="34" charset="0"/>
                        </a:rPr>
                        <a:t>Dues, Memberships and Subscriptions</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350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350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208048"/>
                  </a:ext>
                </a:extLst>
              </a:tr>
              <a:tr h="168645">
                <a:tc>
                  <a:txBody>
                    <a:bodyPr/>
                    <a:lstStyle/>
                    <a:p>
                      <a:pPr algn="l" fontAlgn="b">
                        <a:buNone/>
                      </a:pPr>
                      <a:r>
                        <a:rPr lang="en-CA" sz="800" b="0" i="0" u="none" strike="noStrike">
                          <a:solidFill>
                            <a:schemeClr val="bg1"/>
                          </a:solidFill>
                          <a:effectLst/>
                          <a:latin typeface="Calibri" panose="020F0502020204030204" pitchFamily="34" charset="0"/>
                        </a:rPr>
                        <a:t>Insurance - Property</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3,374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3,328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3,328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3,450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3,795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4,175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4,592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5,051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537951"/>
                  </a:ext>
                </a:extLst>
              </a:tr>
              <a:tr h="168645">
                <a:tc>
                  <a:txBody>
                    <a:bodyPr/>
                    <a:lstStyle/>
                    <a:p>
                      <a:pPr algn="l" fontAlgn="b">
                        <a:buNone/>
                      </a:pPr>
                      <a:r>
                        <a:rPr lang="en-CA" sz="800" b="0" i="0" u="none" strike="noStrike">
                          <a:solidFill>
                            <a:schemeClr val="bg1"/>
                          </a:solidFill>
                          <a:effectLst/>
                          <a:latin typeface="Calibri" panose="020F0502020204030204" pitchFamily="34" charset="0"/>
                        </a:rPr>
                        <a:t>Insurance - Liability</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574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488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488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490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539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593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652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717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4596112"/>
                  </a:ext>
                </a:extLst>
              </a:tr>
              <a:tr h="168645">
                <a:tc>
                  <a:txBody>
                    <a:bodyPr/>
                    <a:lstStyle/>
                    <a:p>
                      <a:pPr algn="l" fontAlgn="b">
                        <a:buNone/>
                      </a:pPr>
                      <a:r>
                        <a:rPr lang="en-CA" sz="800" b="0" i="0" u="none" strike="noStrike">
                          <a:solidFill>
                            <a:schemeClr val="bg1"/>
                          </a:solidFill>
                          <a:effectLst/>
                          <a:latin typeface="Calibri" panose="020F0502020204030204" pitchFamily="34" charset="0"/>
                        </a:rPr>
                        <a:t>Maintenance &amp; Repairs - Sewer</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19,236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36,303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20,850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20,850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20,850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20,850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20,850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1555199"/>
                  </a:ext>
                </a:extLst>
              </a:tr>
              <a:tr h="168645">
                <a:tc>
                  <a:txBody>
                    <a:bodyPr/>
                    <a:lstStyle/>
                    <a:p>
                      <a:pPr algn="l" fontAlgn="b">
                        <a:buNone/>
                      </a:pPr>
                      <a:r>
                        <a:rPr lang="en-CA" sz="800" b="0" i="0" u="none" strike="noStrike">
                          <a:solidFill>
                            <a:schemeClr val="bg1"/>
                          </a:solidFill>
                          <a:effectLst/>
                          <a:latin typeface="Calibri" panose="020F0502020204030204" pitchFamily="34" charset="0"/>
                        </a:rPr>
                        <a:t>Sewer Connection Costs</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15069941"/>
                  </a:ext>
                </a:extLst>
              </a:tr>
              <a:tr h="168645">
                <a:tc>
                  <a:txBody>
                    <a:bodyPr/>
                    <a:lstStyle/>
                    <a:p>
                      <a:pPr algn="l" fontAlgn="b">
                        <a:buNone/>
                      </a:pPr>
                      <a:r>
                        <a:rPr lang="en-CA" sz="800" b="0" i="0" u="none" strike="noStrike">
                          <a:solidFill>
                            <a:schemeClr val="bg1"/>
                          </a:solidFill>
                          <a:effectLst/>
                          <a:latin typeface="Calibri" panose="020F0502020204030204" pitchFamily="34" charset="0"/>
                        </a:rPr>
                        <a:t>Equipment - Sewer</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1,750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581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1,781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1,750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1,750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1,750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1,750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1,750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3339081"/>
                  </a:ext>
                </a:extLst>
              </a:tr>
              <a:tr h="168645">
                <a:tc>
                  <a:txBody>
                    <a:bodyPr/>
                    <a:lstStyle/>
                    <a:p>
                      <a:pPr algn="l" fontAlgn="b">
                        <a:buNone/>
                      </a:pPr>
                      <a:r>
                        <a:rPr lang="en-CA" sz="800" b="0" i="0" u="none" strike="noStrike">
                          <a:solidFill>
                            <a:schemeClr val="bg1"/>
                          </a:solidFill>
                          <a:effectLst/>
                          <a:latin typeface="Calibri" panose="020F0502020204030204" pitchFamily="34" charset="0"/>
                        </a:rPr>
                        <a:t>Contract Labour</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3,500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3,891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3,500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9,000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5,000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5,000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61246918"/>
                  </a:ext>
                </a:extLst>
              </a:tr>
              <a:tr h="168645">
                <a:tc>
                  <a:txBody>
                    <a:bodyPr/>
                    <a:lstStyle/>
                    <a:p>
                      <a:pPr algn="l" fontAlgn="b">
                        <a:buNone/>
                      </a:pPr>
                      <a:r>
                        <a:rPr lang="en-CA" sz="800" b="0" i="0" u="none" strike="noStrike">
                          <a:solidFill>
                            <a:schemeClr val="bg1"/>
                          </a:solidFill>
                          <a:effectLst/>
                          <a:latin typeface="Calibri" panose="020F0502020204030204" pitchFamily="34" charset="0"/>
                        </a:rPr>
                        <a:t>Sewer Lease Fees</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480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480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480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480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480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480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6101084"/>
                  </a:ext>
                </a:extLst>
              </a:tr>
              <a:tr h="168645">
                <a:tc>
                  <a:txBody>
                    <a:bodyPr/>
                    <a:lstStyle/>
                    <a:p>
                      <a:pPr algn="l" fontAlgn="b">
                        <a:buNone/>
                      </a:pPr>
                      <a:r>
                        <a:rPr lang="en-CA" sz="800" b="0" i="0" u="none" strike="noStrike">
                          <a:solidFill>
                            <a:schemeClr val="bg1"/>
                          </a:solidFill>
                          <a:effectLst/>
                          <a:latin typeface="Calibri" panose="020F0502020204030204" pitchFamily="34" charset="0"/>
                        </a:rPr>
                        <a:t>Utilities - Agitator, Lift Stations</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10,411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7,767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8,385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10,619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10,831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11,048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11,269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11,494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54976909"/>
                  </a:ext>
                </a:extLst>
              </a:tr>
              <a:tr h="168645">
                <a:tc>
                  <a:txBody>
                    <a:bodyPr/>
                    <a:lstStyle/>
                    <a:p>
                      <a:pPr algn="l" fontAlgn="b">
                        <a:buNone/>
                      </a:pPr>
                      <a:r>
                        <a:rPr lang="en-CA" sz="800" b="0" i="0" u="none" strike="noStrike">
                          <a:solidFill>
                            <a:schemeClr val="bg1"/>
                          </a:solidFill>
                          <a:effectLst/>
                          <a:latin typeface="Calibri" panose="020F0502020204030204" pitchFamily="34" charset="0"/>
                        </a:rPr>
                        <a:t>Sewer Principal B/L #338</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4,931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4,931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4,931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97118214"/>
                  </a:ext>
                </a:extLst>
              </a:tr>
              <a:tr h="168645">
                <a:tc>
                  <a:txBody>
                    <a:bodyPr/>
                    <a:lstStyle/>
                    <a:p>
                      <a:pPr algn="l" fontAlgn="b">
                        <a:buNone/>
                      </a:pPr>
                      <a:r>
                        <a:rPr lang="de-DE" sz="800" b="0" i="0" u="none" strike="noStrike">
                          <a:solidFill>
                            <a:schemeClr val="bg1"/>
                          </a:solidFill>
                          <a:effectLst/>
                          <a:latin typeface="Calibri" panose="020F0502020204030204" pitchFamily="34" charset="0"/>
                        </a:rPr>
                        <a:t>Sewer Interest B/L # 338</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1,101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1,101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1,101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5746452"/>
                  </a:ext>
                </a:extLst>
              </a:tr>
              <a:tr h="168645">
                <a:tc>
                  <a:txBody>
                    <a:bodyPr/>
                    <a:lstStyle/>
                    <a:p>
                      <a:pPr algn="l" fontAlgn="b">
                        <a:buNone/>
                      </a:pPr>
                      <a:r>
                        <a:rPr lang="en-CA" sz="800" b="1" i="0" u="none" strike="noStrike">
                          <a:solidFill>
                            <a:schemeClr val="bg1"/>
                          </a:solidFill>
                          <a:effectLst/>
                          <a:latin typeface="Calibri" panose="020F0502020204030204" pitchFamily="34" charset="0"/>
                        </a:rPr>
                        <a:t>Total Sewer Expenditure</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109,118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87,038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122,548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116,360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126,790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129,083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131,458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133,918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764363552"/>
                  </a:ext>
                </a:extLst>
              </a:tr>
              <a:tr h="168645">
                <a:tc>
                  <a:txBody>
                    <a:bodyPr/>
                    <a:lstStyle/>
                    <a:p>
                      <a:pPr algn="l" fontAlgn="b">
                        <a:buNone/>
                      </a:pPr>
                      <a:r>
                        <a:rPr lang="en-CA" sz="800" b="1" i="0" u="none" strike="noStrike">
                          <a:solidFill>
                            <a:schemeClr val="bg1"/>
                          </a:solidFill>
                          <a:effectLst/>
                          <a:latin typeface="Calibri" panose="020F0502020204030204" pitchFamily="34" charset="0"/>
                        </a:rPr>
                        <a:t>Net Sewer</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1,420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23,119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314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32,042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(8,409)</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(3,600)</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1,554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dirty="0">
                          <a:solidFill>
                            <a:schemeClr val="bg1"/>
                          </a:solidFill>
                          <a:effectLst/>
                          <a:latin typeface="Calibri" panose="020F0502020204030204" pitchFamily="34" charset="0"/>
                        </a:rPr>
                        <a:t>7,075 </a:t>
                      </a:r>
                    </a:p>
                  </a:txBody>
                  <a:tcPr marL="6035" marR="6035" marT="6035" marB="2896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1765614493"/>
                  </a:ext>
                </a:extLst>
              </a:tr>
            </a:tbl>
          </a:graphicData>
        </a:graphic>
      </p:graphicFrame>
    </p:spTree>
    <p:extLst>
      <p:ext uri="{BB962C8B-B14F-4D97-AF65-F5344CB8AC3E}">
        <p14:creationId xmlns:p14="http://schemas.microsoft.com/office/powerpoint/2010/main" val="2545793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3B49DB1-2162-5562-2D55-62A850F838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61C380-01C9-9920-4353-11694A5C3A89}"/>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3" name="Table 2">
            <a:extLst>
              <a:ext uri="{FF2B5EF4-FFF2-40B4-BE49-F238E27FC236}">
                <a16:creationId xmlns:a16="http://schemas.microsoft.com/office/drawing/2014/main" id="{ADE112C4-E689-8DB7-BDA0-BA2EAEDB2944}"/>
              </a:ext>
            </a:extLst>
          </p:cNvPr>
          <p:cNvGraphicFramePr>
            <a:graphicFrameLocks noGrp="1"/>
          </p:cNvGraphicFramePr>
          <p:nvPr>
            <p:extLst>
              <p:ext uri="{D42A27DB-BD31-4B8C-83A1-F6EECF244321}">
                <p14:modId xmlns:p14="http://schemas.microsoft.com/office/powerpoint/2010/main" val="1462307747"/>
              </p:ext>
            </p:extLst>
          </p:nvPr>
        </p:nvGraphicFramePr>
        <p:xfrm>
          <a:off x="668827" y="1328468"/>
          <a:ext cx="9079024" cy="5022144"/>
        </p:xfrm>
        <a:graphic>
          <a:graphicData uri="http://schemas.openxmlformats.org/drawingml/2006/table">
            <a:tbl>
              <a:tblPr/>
              <a:tblGrid>
                <a:gridCol w="2169570">
                  <a:extLst>
                    <a:ext uri="{9D8B030D-6E8A-4147-A177-3AD203B41FA5}">
                      <a16:colId xmlns:a16="http://schemas.microsoft.com/office/drawing/2014/main" val="3559035340"/>
                    </a:ext>
                  </a:extLst>
                </a:gridCol>
                <a:gridCol w="870591">
                  <a:extLst>
                    <a:ext uri="{9D8B030D-6E8A-4147-A177-3AD203B41FA5}">
                      <a16:colId xmlns:a16="http://schemas.microsoft.com/office/drawing/2014/main" val="338050446"/>
                    </a:ext>
                  </a:extLst>
                </a:gridCol>
                <a:gridCol w="870591">
                  <a:extLst>
                    <a:ext uri="{9D8B030D-6E8A-4147-A177-3AD203B41FA5}">
                      <a16:colId xmlns:a16="http://schemas.microsoft.com/office/drawing/2014/main" val="1109111500"/>
                    </a:ext>
                  </a:extLst>
                </a:gridCol>
                <a:gridCol w="870591">
                  <a:extLst>
                    <a:ext uri="{9D8B030D-6E8A-4147-A177-3AD203B41FA5}">
                      <a16:colId xmlns:a16="http://schemas.microsoft.com/office/drawing/2014/main" val="2538060665"/>
                    </a:ext>
                  </a:extLst>
                </a:gridCol>
                <a:gridCol w="870591">
                  <a:extLst>
                    <a:ext uri="{9D8B030D-6E8A-4147-A177-3AD203B41FA5}">
                      <a16:colId xmlns:a16="http://schemas.microsoft.com/office/drawing/2014/main" val="4204842110"/>
                    </a:ext>
                  </a:extLst>
                </a:gridCol>
                <a:gridCol w="870591">
                  <a:extLst>
                    <a:ext uri="{9D8B030D-6E8A-4147-A177-3AD203B41FA5}">
                      <a16:colId xmlns:a16="http://schemas.microsoft.com/office/drawing/2014/main" val="2978975111"/>
                    </a:ext>
                  </a:extLst>
                </a:gridCol>
                <a:gridCol w="870591">
                  <a:extLst>
                    <a:ext uri="{9D8B030D-6E8A-4147-A177-3AD203B41FA5}">
                      <a16:colId xmlns:a16="http://schemas.microsoft.com/office/drawing/2014/main" val="1690445825"/>
                    </a:ext>
                  </a:extLst>
                </a:gridCol>
                <a:gridCol w="842954">
                  <a:extLst>
                    <a:ext uri="{9D8B030D-6E8A-4147-A177-3AD203B41FA5}">
                      <a16:colId xmlns:a16="http://schemas.microsoft.com/office/drawing/2014/main" val="1191260534"/>
                    </a:ext>
                  </a:extLst>
                </a:gridCol>
                <a:gridCol w="842954">
                  <a:extLst>
                    <a:ext uri="{9D8B030D-6E8A-4147-A177-3AD203B41FA5}">
                      <a16:colId xmlns:a16="http://schemas.microsoft.com/office/drawing/2014/main" val="2127916299"/>
                    </a:ext>
                  </a:extLst>
                </a:gridCol>
              </a:tblGrid>
              <a:tr h="267819">
                <a:tc>
                  <a:txBody>
                    <a:bodyPr/>
                    <a:lstStyle/>
                    <a:p>
                      <a:pPr algn="ctr" fontAlgn="b">
                        <a:buNone/>
                      </a:pPr>
                      <a:r>
                        <a:rPr lang="en-CA" sz="700" b="1" i="0" u="none" strike="noStrike">
                          <a:solidFill>
                            <a:schemeClr val="bg1"/>
                          </a:solidFill>
                          <a:effectLst/>
                          <a:latin typeface="Calibri" panose="020F0502020204030204" pitchFamily="34" charset="0"/>
                        </a:rPr>
                        <a:t>Description</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2025   Budget</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2025 Actual</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2025 Projection</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700" b="1" i="0" u="none" strike="noStrike">
                          <a:solidFill>
                            <a:schemeClr val="bg1"/>
                          </a:solidFill>
                          <a:effectLst/>
                          <a:latin typeface="Calibri" panose="020F0502020204030204" pitchFamily="34" charset="0"/>
                        </a:rPr>
                        <a:t>2026   Budget</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700" b="1" i="0" u="none" strike="noStrike">
                          <a:solidFill>
                            <a:schemeClr val="bg1"/>
                          </a:solidFill>
                          <a:effectLst/>
                          <a:latin typeface="Calibri" panose="020F0502020204030204" pitchFamily="34" charset="0"/>
                        </a:rPr>
                        <a:t>2027   Budget</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2028   Budget</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2029   Budget</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2030 Budget</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28872023"/>
                  </a:ext>
                </a:extLst>
              </a:tr>
              <a:tr h="147075">
                <a:tc>
                  <a:txBody>
                    <a:bodyPr/>
                    <a:lstStyle/>
                    <a:p>
                      <a:pPr algn="l" fontAlgn="b">
                        <a:buNone/>
                      </a:pPr>
                      <a:r>
                        <a:rPr lang="en-CA" sz="700" b="1" i="0" u="none" strike="noStrike">
                          <a:solidFill>
                            <a:schemeClr val="bg1"/>
                          </a:solidFill>
                          <a:effectLst/>
                          <a:latin typeface="Calibri" panose="020F0502020204030204" pitchFamily="34" charset="0"/>
                        </a:rPr>
                        <a:t>WATER</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6206279"/>
                  </a:ext>
                </a:extLst>
              </a:tr>
              <a:tr h="147075">
                <a:tc>
                  <a:txBody>
                    <a:bodyPr/>
                    <a:lstStyle/>
                    <a:p>
                      <a:pPr algn="l" fontAlgn="b">
                        <a:buNone/>
                      </a:pPr>
                      <a:r>
                        <a:rPr lang="en-CA" sz="700" b="1" i="1" u="none" strike="noStrike">
                          <a:solidFill>
                            <a:schemeClr val="bg1"/>
                          </a:solidFill>
                          <a:effectLst/>
                          <a:latin typeface="Calibri" panose="020F0502020204030204" pitchFamily="34" charset="0"/>
                        </a:rPr>
                        <a:t>Revenue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0210799"/>
                  </a:ext>
                </a:extLst>
              </a:tr>
              <a:tr h="147075">
                <a:tc>
                  <a:txBody>
                    <a:bodyPr/>
                    <a:lstStyle/>
                    <a:p>
                      <a:pPr algn="l" fontAlgn="b">
                        <a:buNone/>
                      </a:pPr>
                      <a:r>
                        <a:rPr lang="en-CA" sz="700" b="0" i="0" u="none" strike="noStrike">
                          <a:solidFill>
                            <a:schemeClr val="bg1"/>
                          </a:solidFill>
                          <a:effectLst/>
                          <a:latin typeface="Calibri" panose="020F0502020204030204" pitchFamily="34" charset="0"/>
                        </a:rPr>
                        <a:t>Frontage Tax - Water Kelsey</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2,075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2,075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2,075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8820544"/>
                  </a:ext>
                </a:extLst>
              </a:tr>
              <a:tr h="147075">
                <a:tc>
                  <a:txBody>
                    <a:bodyPr/>
                    <a:lstStyle/>
                    <a:p>
                      <a:pPr algn="l" fontAlgn="b">
                        <a:buNone/>
                      </a:pPr>
                      <a:r>
                        <a:rPr lang="en-CA" sz="700" b="0" i="0" u="none" strike="noStrike">
                          <a:solidFill>
                            <a:schemeClr val="bg1"/>
                          </a:solidFill>
                          <a:effectLst/>
                          <a:latin typeface="Calibri" panose="020F0502020204030204" pitchFamily="34" charset="0"/>
                        </a:rPr>
                        <a:t>Water User Fees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199,076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174,658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174,658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208,717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240,025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264,027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290,430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319,473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6698791"/>
                  </a:ext>
                </a:extLst>
              </a:tr>
              <a:tr h="147075">
                <a:tc>
                  <a:txBody>
                    <a:bodyPr/>
                    <a:lstStyle/>
                    <a:p>
                      <a:pPr algn="l" fontAlgn="b">
                        <a:buNone/>
                      </a:pPr>
                      <a:r>
                        <a:rPr lang="en-CA" sz="700" b="0" i="0" u="none" strike="noStrike">
                          <a:solidFill>
                            <a:schemeClr val="bg1"/>
                          </a:solidFill>
                          <a:effectLst/>
                          <a:latin typeface="Calibri" panose="020F0502020204030204" pitchFamily="34" charset="0"/>
                        </a:rPr>
                        <a:t>Water Connection Fees</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01398669"/>
                  </a:ext>
                </a:extLst>
              </a:tr>
              <a:tr h="147075">
                <a:tc>
                  <a:txBody>
                    <a:bodyPr/>
                    <a:lstStyle/>
                    <a:p>
                      <a:pPr algn="l" fontAlgn="b">
                        <a:buNone/>
                      </a:pPr>
                      <a:r>
                        <a:rPr lang="en-CA" sz="700" b="0" i="0" u="none" strike="noStrike">
                          <a:solidFill>
                            <a:schemeClr val="bg1"/>
                          </a:solidFill>
                          <a:effectLst/>
                          <a:latin typeface="Calibri" panose="020F0502020204030204" pitchFamily="34" charset="0"/>
                        </a:rPr>
                        <a:t>Revenue - Other</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958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6465094"/>
                  </a:ext>
                </a:extLst>
              </a:tr>
              <a:tr h="147075">
                <a:tc>
                  <a:txBody>
                    <a:bodyPr/>
                    <a:lstStyle/>
                    <a:p>
                      <a:pPr algn="l" fontAlgn="b">
                        <a:buNone/>
                      </a:pPr>
                      <a:r>
                        <a:rPr lang="en-CA" sz="700" b="0" i="0" u="none" strike="noStrike">
                          <a:solidFill>
                            <a:schemeClr val="bg1"/>
                          </a:solidFill>
                          <a:effectLst/>
                          <a:latin typeface="Calibri" panose="020F0502020204030204" pitchFamily="34" charset="0"/>
                        </a:rPr>
                        <a:t>Actuarial adjustment</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3379414"/>
                  </a:ext>
                </a:extLst>
              </a:tr>
              <a:tr h="261100">
                <a:tc>
                  <a:txBody>
                    <a:bodyPr/>
                    <a:lstStyle/>
                    <a:p>
                      <a:pPr algn="l" fontAlgn="b">
                        <a:buNone/>
                      </a:pPr>
                      <a:r>
                        <a:rPr lang="en-GB" sz="700" b="0" i="0" u="none" strike="noStrike">
                          <a:solidFill>
                            <a:schemeClr val="bg1"/>
                          </a:solidFill>
                          <a:effectLst/>
                          <a:latin typeface="Calibri" panose="020F0502020204030204" pitchFamily="34" charset="0"/>
                        </a:rPr>
                        <a:t>Transfer from Reserves/General Surplus</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50,000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52,200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4270832"/>
                  </a:ext>
                </a:extLst>
              </a:tr>
              <a:tr h="147075">
                <a:tc>
                  <a:txBody>
                    <a:bodyPr/>
                    <a:lstStyle/>
                    <a:p>
                      <a:pPr algn="l" fontAlgn="b">
                        <a:buNone/>
                      </a:pPr>
                      <a:r>
                        <a:rPr lang="en-CA" sz="700" b="1" i="0" u="none" strike="noStrike">
                          <a:solidFill>
                            <a:schemeClr val="bg1"/>
                          </a:solidFill>
                          <a:effectLst/>
                          <a:latin typeface="Calibri" panose="020F0502020204030204" pitchFamily="34" charset="0"/>
                        </a:rPr>
                        <a:t>Total Water Revenue</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201,151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177,634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227,633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261,875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240,025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264,027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290,430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319,473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849461142"/>
                  </a:ext>
                </a:extLst>
              </a:tr>
              <a:tr h="147075">
                <a:tc>
                  <a:txBody>
                    <a:bodyPr/>
                    <a:lstStyle/>
                    <a:p>
                      <a:pPr algn="l" fontAlgn="b">
                        <a:buNone/>
                      </a:pPr>
                      <a:r>
                        <a:rPr lang="en-CA" sz="700" b="1" i="1" u="none" strike="noStrike">
                          <a:solidFill>
                            <a:schemeClr val="bg1"/>
                          </a:solidFill>
                          <a:effectLst/>
                          <a:latin typeface="Calibri" panose="020F0502020204030204" pitchFamily="34" charset="0"/>
                        </a:rPr>
                        <a:t>Expenditure</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5483386"/>
                  </a:ext>
                </a:extLst>
              </a:tr>
              <a:tr h="147075">
                <a:tc>
                  <a:txBody>
                    <a:bodyPr/>
                    <a:lstStyle/>
                    <a:p>
                      <a:pPr algn="l" fontAlgn="b">
                        <a:buNone/>
                      </a:pPr>
                      <a:r>
                        <a:rPr lang="en-CA" sz="700" b="0" i="0" u="none" strike="noStrike">
                          <a:solidFill>
                            <a:schemeClr val="bg1"/>
                          </a:solidFill>
                          <a:effectLst/>
                          <a:latin typeface="Calibri" panose="020F0502020204030204" pitchFamily="34" charset="0"/>
                        </a:rPr>
                        <a:t>Salaries &amp; Wages - Admin</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28,000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18,652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29,376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31,600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32,232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32,876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33,534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0069228"/>
                  </a:ext>
                </a:extLst>
              </a:tr>
              <a:tr h="261100">
                <a:tc>
                  <a:txBody>
                    <a:bodyPr/>
                    <a:lstStyle/>
                    <a:p>
                      <a:pPr algn="l" fontAlgn="b">
                        <a:buNone/>
                      </a:pPr>
                      <a:r>
                        <a:rPr lang="en-CA" sz="700" b="0" i="0" u="none" strike="noStrike">
                          <a:solidFill>
                            <a:schemeClr val="bg1"/>
                          </a:solidFill>
                          <a:effectLst/>
                          <a:latin typeface="Calibri" panose="020F0502020204030204" pitchFamily="34" charset="0"/>
                        </a:rPr>
                        <a:t>Salaries &amp; Wages - Public Works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46,285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41,476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46,285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47,830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81,998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83,638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85,310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87,017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3963719"/>
                  </a:ext>
                </a:extLst>
              </a:tr>
              <a:tr h="147075">
                <a:tc>
                  <a:txBody>
                    <a:bodyPr/>
                    <a:lstStyle/>
                    <a:p>
                      <a:pPr algn="l" fontAlgn="b">
                        <a:buNone/>
                      </a:pPr>
                      <a:r>
                        <a:rPr lang="en-CA" sz="700" b="0" i="0" u="none" strike="noStrike">
                          <a:solidFill>
                            <a:schemeClr val="bg1"/>
                          </a:solidFill>
                          <a:effectLst/>
                          <a:latin typeface="Calibri" panose="020F0502020204030204" pitchFamily="34" charset="0"/>
                        </a:rPr>
                        <a:t>Payroll Costs: Admin &amp; PW</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15,964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14,368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15,964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17,753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25,724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26,239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26,763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27,299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63032240"/>
                  </a:ext>
                </a:extLst>
              </a:tr>
              <a:tr h="147075">
                <a:tc>
                  <a:txBody>
                    <a:bodyPr/>
                    <a:lstStyle/>
                    <a:p>
                      <a:pPr algn="l" fontAlgn="b">
                        <a:buNone/>
                      </a:pPr>
                      <a:r>
                        <a:rPr lang="en-CA" sz="700" b="0" i="0" u="none" strike="noStrike">
                          <a:solidFill>
                            <a:schemeClr val="bg1"/>
                          </a:solidFill>
                          <a:effectLst/>
                          <a:latin typeface="Calibri" panose="020F0502020204030204" pitchFamily="34" charset="0"/>
                        </a:rPr>
                        <a:t>Travel &amp; Education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574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1,100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4,500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6115055"/>
                  </a:ext>
                </a:extLst>
              </a:tr>
              <a:tr h="147075">
                <a:tc>
                  <a:txBody>
                    <a:bodyPr/>
                    <a:lstStyle/>
                    <a:p>
                      <a:pPr algn="l" fontAlgn="b">
                        <a:buNone/>
                      </a:pPr>
                      <a:r>
                        <a:rPr lang="en-CA" sz="700" b="0" i="0" u="none" strike="noStrike">
                          <a:solidFill>
                            <a:schemeClr val="bg1"/>
                          </a:solidFill>
                          <a:effectLst/>
                          <a:latin typeface="Calibri" panose="020F0502020204030204" pitchFamily="34" charset="0"/>
                        </a:rPr>
                        <a:t>Dues and Subscriptions</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0707323"/>
                  </a:ext>
                </a:extLst>
              </a:tr>
              <a:tr h="147075">
                <a:tc>
                  <a:txBody>
                    <a:bodyPr/>
                    <a:lstStyle/>
                    <a:p>
                      <a:pPr algn="l" fontAlgn="b">
                        <a:buNone/>
                      </a:pPr>
                      <a:r>
                        <a:rPr lang="en-CA" sz="700" b="0" i="0" u="none" strike="noStrike">
                          <a:solidFill>
                            <a:schemeClr val="bg1"/>
                          </a:solidFill>
                          <a:effectLst/>
                          <a:latin typeface="Calibri" panose="020F0502020204030204" pitchFamily="34" charset="0"/>
                        </a:rPr>
                        <a:t>Insurance - Property</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9,918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8,856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8,856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8,950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9,845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10,830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11,912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13,104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14162"/>
                  </a:ext>
                </a:extLst>
              </a:tr>
              <a:tr h="147075">
                <a:tc>
                  <a:txBody>
                    <a:bodyPr/>
                    <a:lstStyle/>
                    <a:p>
                      <a:pPr algn="l" fontAlgn="b">
                        <a:buNone/>
                      </a:pPr>
                      <a:r>
                        <a:rPr lang="en-CA" sz="700" b="0" i="0" u="none" strike="noStrike">
                          <a:solidFill>
                            <a:schemeClr val="bg1"/>
                          </a:solidFill>
                          <a:effectLst/>
                          <a:latin typeface="Calibri" panose="020F0502020204030204" pitchFamily="34" charset="0"/>
                        </a:rPr>
                        <a:t>Insurance - Liability</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635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586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586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595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655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720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792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871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77542304"/>
                  </a:ext>
                </a:extLst>
              </a:tr>
              <a:tr h="261100">
                <a:tc>
                  <a:txBody>
                    <a:bodyPr/>
                    <a:lstStyle/>
                    <a:p>
                      <a:pPr algn="l" fontAlgn="b">
                        <a:buNone/>
                      </a:pPr>
                      <a:r>
                        <a:rPr lang="en-CA" sz="700" b="0" i="0" u="none" strike="noStrike">
                          <a:solidFill>
                            <a:schemeClr val="bg1"/>
                          </a:solidFill>
                          <a:effectLst/>
                          <a:latin typeface="Calibri" panose="020F0502020204030204" pitchFamily="34" charset="0"/>
                        </a:rPr>
                        <a:t>Maintenance &amp; Repairs - Water</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10,681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10,000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12,000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12,000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8329447"/>
                  </a:ext>
                </a:extLst>
              </a:tr>
              <a:tr h="147075">
                <a:tc>
                  <a:txBody>
                    <a:bodyPr/>
                    <a:lstStyle/>
                    <a:p>
                      <a:pPr algn="l" fontAlgn="b">
                        <a:buNone/>
                      </a:pPr>
                      <a:r>
                        <a:rPr lang="en-CA" sz="700" b="0" i="0" u="none" strike="noStrike">
                          <a:solidFill>
                            <a:schemeClr val="bg1"/>
                          </a:solidFill>
                          <a:effectLst/>
                          <a:latin typeface="Calibri" panose="020F0502020204030204" pitchFamily="34" charset="0"/>
                        </a:rPr>
                        <a:t>Maintenance &amp; Repairs - Plant</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829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18,000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18,000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18,000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18,000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18,000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96548629"/>
                  </a:ext>
                </a:extLst>
              </a:tr>
              <a:tr h="147075">
                <a:tc>
                  <a:txBody>
                    <a:bodyPr/>
                    <a:lstStyle/>
                    <a:p>
                      <a:pPr algn="l" fontAlgn="b">
                        <a:buNone/>
                      </a:pPr>
                      <a:r>
                        <a:rPr lang="en-CA" sz="700" b="0" i="0" u="none" strike="noStrike">
                          <a:solidFill>
                            <a:schemeClr val="bg1"/>
                          </a:solidFill>
                          <a:effectLst/>
                          <a:latin typeface="Calibri" panose="020F0502020204030204" pitchFamily="34" charset="0"/>
                        </a:rPr>
                        <a:t>Water Connection Costs</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8448005"/>
                  </a:ext>
                </a:extLst>
              </a:tr>
              <a:tr h="147075">
                <a:tc>
                  <a:txBody>
                    <a:bodyPr/>
                    <a:lstStyle/>
                    <a:p>
                      <a:pPr algn="l" fontAlgn="b">
                        <a:buNone/>
                      </a:pPr>
                      <a:r>
                        <a:rPr lang="en-CA" sz="700" b="0" i="0" u="none" strike="noStrike">
                          <a:solidFill>
                            <a:schemeClr val="bg1"/>
                          </a:solidFill>
                          <a:effectLst/>
                          <a:latin typeface="Calibri" panose="020F0502020204030204" pitchFamily="34" charset="0"/>
                        </a:rPr>
                        <a:t>Chemicals - Water</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30,653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35,000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35,000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35,700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36,414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37,142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37,885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5155752"/>
                  </a:ext>
                </a:extLst>
              </a:tr>
              <a:tr h="147075">
                <a:tc>
                  <a:txBody>
                    <a:bodyPr/>
                    <a:lstStyle/>
                    <a:p>
                      <a:pPr algn="l" fontAlgn="b">
                        <a:buNone/>
                      </a:pPr>
                      <a:r>
                        <a:rPr lang="en-CA" sz="700" b="0" i="0" u="none" strike="noStrike">
                          <a:solidFill>
                            <a:schemeClr val="bg1"/>
                          </a:solidFill>
                          <a:effectLst/>
                          <a:latin typeface="Calibri" panose="020F0502020204030204" pitchFamily="34" charset="0"/>
                        </a:rPr>
                        <a:t>Equipment - Water</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1,004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20,000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20,000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43814304"/>
                  </a:ext>
                </a:extLst>
              </a:tr>
              <a:tr h="147075">
                <a:tc>
                  <a:txBody>
                    <a:bodyPr/>
                    <a:lstStyle/>
                    <a:p>
                      <a:pPr algn="l" fontAlgn="b">
                        <a:buNone/>
                      </a:pPr>
                      <a:r>
                        <a:rPr lang="en-CA" sz="700" b="0" i="0" u="none" strike="noStrike">
                          <a:solidFill>
                            <a:schemeClr val="bg1"/>
                          </a:solidFill>
                          <a:effectLst/>
                          <a:latin typeface="Calibri" panose="020F0502020204030204" pitchFamily="34" charset="0"/>
                        </a:rPr>
                        <a:t>Contract Labour</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24,959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27,500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18,000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12,000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12,000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0395869"/>
                  </a:ext>
                </a:extLst>
              </a:tr>
              <a:tr h="147075">
                <a:tc>
                  <a:txBody>
                    <a:bodyPr/>
                    <a:lstStyle/>
                    <a:p>
                      <a:pPr algn="l" fontAlgn="b">
                        <a:buNone/>
                      </a:pPr>
                      <a:r>
                        <a:rPr lang="en-CA" sz="700" b="0" i="0" u="none" strike="noStrike">
                          <a:solidFill>
                            <a:schemeClr val="bg1"/>
                          </a:solidFill>
                          <a:effectLst/>
                          <a:latin typeface="Calibri" panose="020F0502020204030204" pitchFamily="34" charset="0"/>
                        </a:rPr>
                        <a:t>Water Lease Fees</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2,081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1,900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1,900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2,122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2,165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2,208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2,252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2,297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1742688"/>
                  </a:ext>
                </a:extLst>
              </a:tr>
              <a:tr h="147075">
                <a:tc>
                  <a:txBody>
                    <a:bodyPr/>
                    <a:lstStyle/>
                    <a:p>
                      <a:pPr algn="l" fontAlgn="b">
                        <a:buNone/>
                      </a:pPr>
                      <a:r>
                        <a:rPr lang="en-CA" sz="700" b="0" i="0" u="none" strike="noStrike">
                          <a:solidFill>
                            <a:schemeClr val="bg1"/>
                          </a:solidFill>
                          <a:effectLst/>
                          <a:latin typeface="Calibri" panose="020F0502020204030204" pitchFamily="34" charset="0"/>
                        </a:rPr>
                        <a:t>Telephone &amp; Internet</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1,041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682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700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750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765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780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796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812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69609767"/>
                  </a:ext>
                </a:extLst>
              </a:tr>
              <a:tr h="147075">
                <a:tc>
                  <a:txBody>
                    <a:bodyPr/>
                    <a:lstStyle/>
                    <a:p>
                      <a:pPr algn="l" fontAlgn="b">
                        <a:buNone/>
                      </a:pPr>
                      <a:r>
                        <a:rPr lang="en-CA" sz="700" b="0" i="0" u="none" strike="noStrike">
                          <a:solidFill>
                            <a:schemeClr val="bg1"/>
                          </a:solidFill>
                          <a:effectLst/>
                          <a:latin typeface="Calibri" panose="020F0502020204030204" pitchFamily="34" charset="0"/>
                        </a:rPr>
                        <a:t>Utilities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13,852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8,935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11,435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12,500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12,750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13,005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13,265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13,530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0662410"/>
                  </a:ext>
                </a:extLst>
              </a:tr>
              <a:tr h="147075">
                <a:tc>
                  <a:txBody>
                    <a:bodyPr/>
                    <a:lstStyle/>
                    <a:p>
                      <a:pPr algn="l" fontAlgn="b">
                        <a:buNone/>
                      </a:pPr>
                      <a:r>
                        <a:rPr lang="en-GB" sz="700" b="0" i="0" u="none" strike="noStrike">
                          <a:solidFill>
                            <a:schemeClr val="bg1"/>
                          </a:solidFill>
                          <a:effectLst/>
                          <a:latin typeface="Calibri" panose="020F0502020204030204" pitchFamily="34" charset="0"/>
                        </a:rPr>
                        <a:t>Water Principal B/L #337</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1,697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1,697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1,697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74863492"/>
                  </a:ext>
                </a:extLst>
              </a:tr>
              <a:tr h="147075">
                <a:tc>
                  <a:txBody>
                    <a:bodyPr/>
                    <a:lstStyle/>
                    <a:p>
                      <a:pPr algn="l" fontAlgn="b">
                        <a:buNone/>
                      </a:pPr>
                      <a:r>
                        <a:rPr lang="en-CA" sz="700" b="0" i="0" u="none" strike="noStrike">
                          <a:solidFill>
                            <a:schemeClr val="bg1"/>
                          </a:solidFill>
                          <a:effectLst/>
                          <a:latin typeface="Calibri" panose="020F0502020204030204" pitchFamily="34" charset="0"/>
                        </a:rPr>
                        <a:t>Water Interest B/L #337</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379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379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379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49826817"/>
                  </a:ext>
                </a:extLst>
              </a:tr>
              <a:tr h="147075">
                <a:tc>
                  <a:txBody>
                    <a:bodyPr/>
                    <a:lstStyle/>
                    <a:p>
                      <a:pPr algn="l" fontAlgn="b">
                        <a:buNone/>
                      </a:pPr>
                      <a:r>
                        <a:rPr lang="en-CA" sz="700" b="1" i="0" u="none" strike="noStrike">
                          <a:solidFill>
                            <a:schemeClr val="bg1"/>
                          </a:solidFill>
                          <a:effectLst/>
                          <a:latin typeface="Calibri" panose="020F0502020204030204" pitchFamily="34" charset="0"/>
                        </a:rPr>
                        <a:t>Total Water Expenditures</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199,851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166,232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223,402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227,626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265,451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270,315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275,360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280,598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984112794"/>
                  </a:ext>
                </a:extLst>
              </a:tr>
              <a:tr h="147075">
                <a:tc>
                  <a:txBody>
                    <a:bodyPr/>
                    <a:lstStyle/>
                    <a:p>
                      <a:pPr algn="l" fontAlgn="b">
                        <a:buNone/>
                      </a:pPr>
                      <a:r>
                        <a:rPr lang="en-CA" sz="700" b="1" i="0" u="none" strike="noStrike">
                          <a:solidFill>
                            <a:schemeClr val="bg1"/>
                          </a:solidFill>
                          <a:effectLst/>
                          <a:latin typeface="Calibri" panose="020F0502020204030204" pitchFamily="34" charset="0"/>
                        </a:rPr>
                        <a:t>Net Water</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1,300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11,402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4,231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34,248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(25,426)</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(6,287)</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15,070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dirty="0">
                          <a:solidFill>
                            <a:schemeClr val="bg1"/>
                          </a:solidFill>
                          <a:effectLst/>
                          <a:latin typeface="Calibri" panose="020F0502020204030204" pitchFamily="34" charset="0"/>
                        </a:rPr>
                        <a:t>38,875 </a:t>
                      </a:r>
                    </a:p>
                  </a:txBody>
                  <a:tcPr marL="5331" marR="5331" marT="5331" marB="2559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2663141937"/>
                  </a:ext>
                </a:extLst>
              </a:tr>
            </a:tbl>
          </a:graphicData>
        </a:graphic>
      </p:graphicFrame>
    </p:spTree>
    <p:extLst>
      <p:ext uri="{BB962C8B-B14F-4D97-AF65-F5344CB8AC3E}">
        <p14:creationId xmlns:p14="http://schemas.microsoft.com/office/powerpoint/2010/main" val="2657203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B2AEFBE-DFDB-6650-FFAE-290A3E384C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9EC9C6-EEAB-F7F0-E66C-0D38E512112D}"/>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4" name="Table 3">
            <a:extLst>
              <a:ext uri="{FF2B5EF4-FFF2-40B4-BE49-F238E27FC236}">
                <a16:creationId xmlns:a16="http://schemas.microsoft.com/office/drawing/2014/main" id="{C53DA6B1-F283-7DFB-35AB-EF7BFA2CD83E}"/>
              </a:ext>
            </a:extLst>
          </p:cNvPr>
          <p:cNvGraphicFramePr>
            <a:graphicFrameLocks noGrp="1"/>
          </p:cNvGraphicFramePr>
          <p:nvPr>
            <p:extLst>
              <p:ext uri="{D42A27DB-BD31-4B8C-83A1-F6EECF244321}">
                <p14:modId xmlns:p14="http://schemas.microsoft.com/office/powerpoint/2010/main" val="2613696516"/>
              </p:ext>
            </p:extLst>
          </p:nvPr>
        </p:nvGraphicFramePr>
        <p:xfrm>
          <a:off x="767751" y="1431986"/>
          <a:ext cx="8790316" cy="4766994"/>
        </p:xfrm>
        <a:graphic>
          <a:graphicData uri="http://schemas.openxmlformats.org/drawingml/2006/table">
            <a:tbl>
              <a:tblPr/>
              <a:tblGrid>
                <a:gridCol w="2118623">
                  <a:extLst>
                    <a:ext uri="{9D8B030D-6E8A-4147-A177-3AD203B41FA5}">
                      <a16:colId xmlns:a16="http://schemas.microsoft.com/office/drawing/2014/main" val="677001049"/>
                    </a:ext>
                  </a:extLst>
                </a:gridCol>
                <a:gridCol w="858636">
                  <a:extLst>
                    <a:ext uri="{9D8B030D-6E8A-4147-A177-3AD203B41FA5}">
                      <a16:colId xmlns:a16="http://schemas.microsoft.com/office/drawing/2014/main" val="3818367565"/>
                    </a:ext>
                  </a:extLst>
                </a:gridCol>
                <a:gridCol w="819157">
                  <a:extLst>
                    <a:ext uri="{9D8B030D-6E8A-4147-A177-3AD203B41FA5}">
                      <a16:colId xmlns:a16="http://schemas.microsoft.com/office/drawing/2014/main" val="964328841"/>
                    </a:ext>
                  </a:extLst>
                </a:gridCol>
                <a:gridCol w="819157">
                  <a:extLst>
                    <a:ext uri="{9D8B030D-6E8A-4147-A177-3AD203B41FA5}">
                      <a16:colId xmlns:a16="http://schemas.microsoft.com/office/drawing/2014/main" val="1073746389"/>
                    </a:ext>
                  </a:extLst>
                </a:gridCol>
                <a:gridCol w="858636">
                  <a:extLst>
                    <a:ext uri="{9D8B030D-6E8A-4147-A177-3AD203B41FA5}">
                      <a16:colId xmlns:a16="http://schemas.microsoft.com/office/drawing/2014/main" val="519562958"/>
                    </a:ext>
                  </a:extLst>
                </a:gridCol>
                <a:gridCol w="858636">
                  <a:extLst>
                    <a:ext uri="{9D8B030D-6E8A-4147-A177-3AD203B41FA5}">
                      <a16:colId xmlns:a16="http://schemas.microsoft.com/office/drawing/2014/main" val="2246282069"/>
                    </a:ext>
                  </a:extLst>
                </a:gridCol>
                <a:gridCol w="819157">
                  <a:extLst>
                    <a:ext uri="{9D8B030D-6E8A-4147-A177-3AD203B41FA5}">
                      <a16:colId xmlns:a16="http://schemas.microsoft.com/office/drawing/2014/main" val="4004612993"/>
                    </a:ext>
                  </a:extLst>
                </a:gridCol>
                <a:gridCol w="819157">
                  <a:extLst>
                    <a:ext uri="{9D8B030D-6E8A-4147-A177-3AD203B41FA5}">
                      <a16:colId xmlns:a16="http://schemas.microsoft.com/office/drawing/2014/main" val="287156215"/>
                    </a:ext>
                  </a:extLst>
                </a:gridCol>
                <a:gridCol w="819157">
                  <a:extLst>
                    <a:ext uri="{9D8B030D-6E8A-4147-A177-3AD203B41FA5}">
                      <a16:colId xmlns:a16="http://schemas.microsoft.com/office/drawing/2014/main" val="2584072225"/>
                    </a:ext>
                  </a:extLst>
                </a:gridCol>
              </a:tblGrid>
              <a:tr h="303886">
                <a:tc>
                  <a:txBody>
                    <a:bodyPr/>
                    <a:lstStyle/>
                    <a:p>
                      <a:pPr algn="ctr" fontAlgn="b">
                        <a:buNone/>
                      </a:pPr>
                      <a:r>
                        <a:rPr lang="en-CA" sz="800" b="1" i="0" u="none" strike="noStrike">
                          <a:solidFill>
                            <a:schemeClr val="bg1"/>
                          </a:solidFill>
                          <a:effectLst/>
                          <a:latin typeface="Calibri" panose="020F0502020204030204" pitchFamily="34" charset="0"/>
                        </a:rPr>
                        <a:t>Description</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2025   Budget</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2025 Actual</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2025 Projection</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800" b="1" i="0" u="none" strike="noStrike">
                          <a:solidFill>
                            <a:schemeClr val="bg1"/>
                          </a:solidFill>
                          <a:effectLst/>
                          <a:latin typeface="Calibri" panose="020F0502020204030204" pitchFamily="34" charset="0"/>
                        </a:rPr>
                        <a:t>2026   Budget</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800" b="1" i="0" u="none" strike="noStrike">
                          <a:solidFill>
                            <a:schemeClr val="bg1"/>
                          </a:solidFill>
                          <a:effectLst/>
                          <a:latin typeface="Calibri" panose="020F0502020204030204" pitchFamily="34" charset="0"/>
                        </a:rPr>
                        <a:t>2027   Budget</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2028   Budget</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2029  Budget</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800" b="1" i="0" u="none" strike="noStrike">
                          <a:solidFill>
                            <a:schemeClr val="bg1"/>
                          </a:solidFill>
                          <a:effectLst/>
                          <a:latin typeface="Calibri" panose="020F0502020204030204" pitchFamily="34" charset="0"/>
                        </a:rPr>
                        <a:t>2030 Budget</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494154"/>
                  </a:ext>
                </a:extLst>
              </a:tr>
              <a:tr h="171658">
                <a:tc>
                  <a:txBody>
                    <a:bodyPr/>
                    <a:lstStyle/>
                    <a:p>
                      <a:pPr algn="l" fontAlgn="b">
                        <a:buNone/>
                      </a:pPr>
                      <a:r>
                        <a:rPr lang="en-CA" sz="800" b="1" i="0" u="none" strike="noStrike">
                          <a:solidFill>
                            <a:schemeClr val="bg1"/>
                          </a:solidFill>
                          <a:effectLst/>
                          <a:latin typeface="Calibri" panose="020F0502020204030204" pitchFamily="34" charset="0"/>
                        </a:rPr>
                        <a:t>PARKS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7823028"/>
                  </a:ext>
                </a:extLst>
              </a:tr>
              <a:tr h="171658">
                <a:tc>
                  <a:txBody>
                    <a:bodyPr/>
                    <a:lstStyle/>
                    <a:p>
                      <a:pPr algn="l" fontAlgn="b">
                        <a:buNone/>
                      </a:pPr>
                      <a:r>
                        <a:rPr lang="en-CA" sz="800" b="1" i="1" u="none" strike="noStrike">
                          <a:solidFill>
                            <a:schemeClr val="bg1"/>
                          </a:solidFill>
                          <a:effectLst/>
                          <a:latin typeface="Calibri" panose="020F0502020204030204" pitchFamily="34" charset="0"/>
                        </a:rPr>
                        <a:t>Revenue</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69450678"/>
                  </a:ext>
                </a:extLst>
              </a:tr>
              <a:tr h="171658">
                <a:tc>
                  <a:txBody>
                    <a:bodyPr/>
                    <a:lstStyle/>
                    <a:p>
                      <a:pPr algn="l" fontAlgn="b">
                        <a:buNone/>
                      </a:pPr>
                      <a:r>
                        <a:rPr lang="en-CA" sz="800" b="0" i="0" u="none" strike="noStrike">
                          <a:solidFill>
                            <a:schemeClr val="bg1"/>
                          </a:solidFill>
                          <a:effectLst/>
                          <a:latin typeface="Calibri" panose="020F0502020204030204" pitchFamily="34" charset="0"/>
                        </a:rPr>
                        <a:t>Grants - Parks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0535136"/>
                  </a:ext>
                </a:extLst>
              </a:tr>
              <a:tr h="171658">
                <a:tc>
                  <a:txBody>
                    <a:bodyPr/>
                    <a:lstStyle/>
                    <a:p>
                      <a:pPr algn="l" fontAlgn="b">
                        <a:buNone/>
                      </a:pPr>
                      <a:r>
                        <a:rPr lang="en-CA" sz="800" b="0" i="0" u="none" strike="noStrike">
                          <a:solidFill>
                            <a:schemeClr val="bg1"/>
                          </a:solidFill>
                          <a:effectLst/>
                          <a:latin typeface="Calibri" panose="020F0502020204030204" pitchFamily="34" charset="0"/>
                        </a:rPr>
                        <a:t>Camping Revenue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18,467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12,080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14,000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14,420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14,853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15,298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15,757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14960897"/>
                  </a:ext>
                </a:extLst>
              </a:tr>
              <a:tr h="171658">
                <a:tc>
                  <a:txBody>
                    <a:bodyPr/>
                    <a:lstStyle/>
                    <a:p>
                      <a:pPr algn="l" fontAlgn="b">
                        <a:buNone/>
                      </a:pPr>
                      <a:r>
                        <a:rPr lang="en-CA" sz="800" b="0" i="0" u="none" strike="noStrike">
                          <a:solidFill>
                            <a:schemeClr val="bg1"/>
                          </a:solidFill>
                          <a:effectLst/>
                          <a:latin typeface="Calibri" panose="020F0502020204030204" pitchFamily="34" charset="0"/>
                        </a:rPr>
                        <a:t>Revenue - Other Parks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0984518"/>
                  </a:ext>
                </a:extLst>
              </a:tr>
              <a:tr h="171658">
                <a:tc>
                  <a:txBody>
                    <a:bodyPr/>
                    <a:lstStyle/>
                    <a:p>
                      <a:pPr algn="l" fontAlgn="b">
                        <a:buNone/>
                      </a:pPr>
                      <a:r>
                        <a:rPr lang="en-CA" sz="800" b="0" i="0" u="none" strike="noStrike">
                          <a:solidFill>
                            <a:schemeClr val="bg1"/>
                          </a:solidFill>
                          <a:effectLst/>
                          <a:latin typeface="Calibri" panose="020F0502020204030204" pitchFamily="34" charset="0"/>
                        </a:rPr>
                        <a:t>Park Bench Revenue</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7323087"/>
                  </a:ext>
                </a:extLst>
              </a:tr>
              <a:tr h="171658">
                <a:tc>
                  <a:txBody>
                    <a:bodyPr/>
                    <a:lstStyle/>
                    <a:p>
                      <a:pPr algn="l" fontAlgn="b">
                        <a:buNone/>
                      </a:pPr>
                      <a:r>
                        <a:rPr lang="en-CA" sz="800" b="0" i="0" u="none" strike="noStrike">
                          <a:solidFill>
                            <a:schemeClr val="bg1"/>
                          </a:solidFill>
                          <a:effectLst/>
                          <a:latin typeface="Calibri" panose="020F0502020204030204" pitchFamily="34" charset="0"/>
                        </a:rPr>
                        <a:t>Transfer from Reserves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8337834"/>
                  </a:ext>
                </a:extLst>
              </a:tr>
              <a:tr h="171658">
                <a:tc>
                  <a:txBody>
                    <a:bodyPr/>
                    <a:lstStyle/>
                    <a:p>
                      <a:pPr algn="l" fontAlgn="b">
                        <a:buNone/>
                      </a:pPr>
                      <a:r>
                        <a:rPr lang="en-CA" sz="800" b="1" i="0" u="none" strike="noStrike">
                          <a:solidFill>
                            <a:schemeClr val="bg1"/>
                          </a:solidFill>
                          <a:effectLst/>
                          <a:latin typeface="Calibri" panose="020F0502020204030204" pitchFamily="34" charset="0"/>
                        </a:rPr>
                        <a:t>Total Parks Revenue</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19,967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12,080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12,000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14,000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14,420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14,853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15,298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15,757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1443808851"/>
                  </a:ext>
                </a:extLst>
              </a:tr>
              <a:tr h="171658">
                <a:tc>
                  <a:txBody>
                    <a:bodyPr/>
                    <a:lstStyle/>
                    <a:p>
                      <a:pPr algn="l" fontAlgn="b">
                        <a:buNone/>
                      </a:pPr>
                      <a:r>
                        <a:rPr lang="en-CA" sz="800" b="1" i="1" u="none" strike="noStrike">
                          <a:solidFill>
                            <a:schemeClr val="bg1"/>
                          </a:solidFill>
                          <a:effectLst/>
                          <a:latin typeface="Calibri" panose="020F0502020204030204" pitchFamily="34" charset="0"/>
                        </a:rPr>
                        <a:t>Expenditure</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800" b="0" i="0" u="none" strike="noStrike">
                        <a:solidFill>
                          <a:schemeClr val="bg1"/>
                        </a:solidFill>
                        <a:effectLst/>
                        <a:latin typeface="Calibri" panose="020F0502020204030204" pitchFamily="34" charset="0"/>
                      </a:endParaRP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70955147"/>
                  </a:ext>
                </a:extLst>
              </a:tr>
              <a:tr h="171658">
                <a:tc>
                  <a:txBody>
                    <a:bodyPr/>
                    <a:lstStyle/>
                    <a:p>
                      <a:pPr algn="l" fontAlgn="b">
                        <a:buNone/>
                      </a:pPr>
                      <a:r>
                        <a:rPr lang="en-CA" sz="800" b="0" i="0" u="none" strike="noStrike">
                          <a:solidFill>
                            <a:schemeClr val="bg1"/>
                          </a:solidFill>
                          <a:effectLst/>
                          <a:latin typeface="Calibri" panose="020F0502020204030204" pitchFamily="34" charset="0"/>
                        </a:rPr>
                        <a:t>Wages - Custodian</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811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466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466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828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845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861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879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896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0584405"/>
                  </a:ext>
                </a:extLst>
              </a:tr>
              <a:tr h="171658">
                <a:tc>
                  <a:txBody>
                    <a:bodyPr/>
                    <a:lstStyle/>
                    <a:p>
                      <a:pPr algn="l" fontAlgn="b">
                        <a:buNone/>
                      </a:pPr>
                      <a:r>
                        <a:rPr lang="en-CA" sz="800" b="0" i="0" u="none" strike="noStrike">
                          <a:solidFill>
                            <a:schemeClr val="bg1"/>
                          </a:solidFill>
                          <a:effectLst/>
                          <a:latin typeface="Calibri" panose="020F0502020204030204" pitchFamily="34" charset="0"/>
                        </a:rPr>
                        <a:t>Salaries &amp; Wages - Public Works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18,154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15,766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17,500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24,103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31,766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32,401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33,049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33,710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34622786"/>
                  </a:ext>
                </a:extLst>
              </a:tr>
              <a:tr h="171658">
                <a:tc>
                  <a:txBody>
                    <a:bodyPr/>
                    <a:lstStyle/>
                    <a:p>
                      <a:pPr algn="l" fontAlgn="b">
                        <a:buNone/>
                      </a:pPr>
                      <a:r>
                        <a:rPr lang="en-CA" sz="800" b="0" i="0" u="none" strike="noStrike">
                          <a:solidFill>
                            <a:schemeClr val="bg1"/>
                          </a:solidFill>
                          <a:effectLst/>
                          <a:latin typeface="Calibri" panose="020F0502020204030204" pitchFamily="34" charset="0"/>
                        </a:rPr>
                        <a:t>Payroll Costs: Admin &amp; PW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4,708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1,573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2,100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3,135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4,803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4,899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4,997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5,097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56025631"/>
                  </a:ext>
                </a:extLst>
              </a:tr>
              <a:tr h="171658">
                <a:tc>
                  <a:txBody>
                    <a:bodyPr/>
                    <a:lstStyle/>
                    <a:p>
                      <a:pPr algn="l" fontAlgn="b">
                        <a:buNone/>
                      </a:pPr>
                      <a:r>
                        <a:rPr lang="en-CA" sz="800" b="0" i="0" u="none" strike="noStrike">
                          <a:solidFill>
                            <a:schemeClr val="bg1"/>
                          </a:solidFill>
                          <a:effectLst/>
                          <a:latin typeface="Calibri" panose="020F0502020204030204" pitchFamily="34" charset="0"/>
                        </a:rPr>
                        <a:t>Advertising</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150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84235739"/>
                  </a:ext>
                </a:extLst>
              </a:tr>
              <a:tr h="171658">
                <a:tc>
                  <a:txBody>
                    <a:bodyPr/>
                    <a:lstStyle/>
                    <a:p>
                      <a:pPr algn="l" fontAlgn="b">
                        <a:buNone/>
                      </a:pPr>
                      <a:r>
                        <a:rPr lang="en-CA" sz="800" b="0" i="0" u="none" strike="noStrike">
                          <a:solidFill>
                            <a:schemeClr val="bg1"/>
                          </a:solidFill>
                          <a:effectLst/>
                          <a:latin typeface="Calibri" panose="020F0502020204030204" pitchFamily="34" charset="0"/>
                        </a:rPr>
                        <a:t>Insurance - Property</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954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1,119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1,119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1,150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1,265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1,392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1,531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1,684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3463764"/>
                  </a:ext>
                </a:extLst>
              </a:tr>
              <a:tr h="171658">
                <a:tc>
                  <a:txBody>
                    <a:bodyPr/>
                    <a:lstStyle/>
                    <a:p>
                      <a:pPr algn="l" fontAlgn="b">
                        <a:buNone/>
                      </a:pPr>
                      <a:r>
                        <a:rPr lang="en-CA" sz="800" b="0" i="0" u="none" strike="noStrike">
                          <a:solidFill>
                            <a:schemeClr val="bg1"/>
                          </a:solidFill>
                          <a:effectLst/>
                          <a:latin typeface="Calibri" panose="020F0502020204030204" pitchFamily="34" charset="0"/>
                        </a:rPr>
                        <a:t>Insurance - Vehicles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739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911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911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950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969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969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969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969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7911919"/>
                  </a:ext>
                </a:extLst>
              </a:tr>
              <a:tr h="171658">
                <a:tc>
                  <a:txBody>
                    <a:bodyPr/>
                    <a:lstStyle/>
                    <a:p>
                      <a:pPr algn="l" fontAlgn="b">
                        <a:buNone/>
                      </a:pPr>
                      <a:r>
                        <a:rPr lang="en-CA" sz="800" b="0" i="0" u="none" strike="noStrike">
                          <a:solidFill>
                            <a:schemeClr val="bg1"/>
                          </a:solidFill>
                          <a:effectLst/>
                          <a:latin typeface="Calibri" panose="020F0502020204030204" pitchFamily="34" charset="0"/>
                        </a:rPr>
                        <a:t>Maintenance &amp; Repairs - Parks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1,664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1,150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3,500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6254009"/>
                  </a:ext>
                </a:extLst>
              </a:tr>
              <a:tr h="171658">
                <a:tc>
                  <a:txBody>
                    <a:bodyPr/>
                    <a:lstStyle/>
                    <a:p>
                      <a:pPr algn="l" fontAlgn="b">
                        <a:buNone/>
                      </a:pPr>
                      <a:r>
                        <a:rPr lang="en-CA" sz="800" b="0" i="0" u="none" strike="noStrike">
                          <a:solidFill>
                            <a:schemeClr val="bg1"/>
                          </a:solidFill>
                          <a:effectLst/>
                          <a:latin typeface="Calibri" panose="020F0502020204030204" pitchFamily="34" charset="0"/>
                        </a:rPr>
                        <a:t>Cleaning Supplies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123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180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300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300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84089000"/>
                  </a:ext>
                </a:extLst>
              </a:tr>
              <a:tr h="171658">
                <a:tc>
                  <a:txBody>
                    <a:bodyPr/>
                    <a:lstStyle/>
                    <a:p>
                      <a:pPr algn="l" fontAlgn="b">
                        <a:buNone/>
                      </a:pPr>
                      <a:r>
                        <a:rPr lang="en-CA" sz="800" b="0" i="0" u="none" strike="noStrike">
                          <a:solidFill>
                            <a:schemeClr val="bg1"/>
                          </a:solidFill>
                          <a:effectLst/>
                          <a:latin typeface="Calibri" panose="020F0502020204030204" pitchFamily="34" charset="0"/>
                        </a:rPr>
                        <a:t>M &amp; R - Equipment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750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3,000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3,000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095433"/>
                  </a:ext>
                </a:extLst>
              </a:tr>
              <a:tr h="171658">
                <a:tc>
                  <a:txBody>
                    <a:bodyPr/>
                    <a:lstStyle/>
                    <a:p>
                      <a:pPr algn="l" fontAlgn="b">
                        <a:buNone/>
                      </a:pPr>
                      <a:r>
                        <a:rPr lang="en-CA" sz="800" b="0" i="0" u="none" strike="noStrike">
                          <a:solidFill>
                            <a:schemeClr val="bg1"/>
                          </a:solidFill>
                          <a:effectLst/>
                          <a:latin typeface="Calibri" panose="020F0502020204030204" pitchFamily="34" charset="0"/>
                        </a:rPr>
                        <a:t>Diesel &amp; Oil - Kubota Mower</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653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653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800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816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832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849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866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4771939"/>
                  </a:ext>
                </a:extLst>
              </a:tr>
              <a:tr h="171658">
                <a:tc>
                  <a:txBody>
                    <a:bodyPr/>
                    <a:lstStyle/>
                    <a:p>
                      <a:pPr algn="l" fontAlgn="b">
                        <a:buNone/>
                      </a:pPr>
                      <a:r>
                        <a:rPr lang="en-CA" sz="800" b="0" i="0" u="none" strike="noStrike">
                          <a:solidFill>
                            <a:schemeClr val="bg1"/>
                          </a:solidFill>
                          <a:effectLst/>
                          <a:latin typeface="Calibri" panose="020F0502020204030204" pitchFamily="34" charset="0"/>
                        </a:rPr>
                        <a:t>Supplies - Parks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2,100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1,004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1,250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1100194"/>
                  </a:ext>
                </a:extLst>
              </a:tr>
              <a:tr h="171658">
                <a:tc>
                  <a:txBody>
                    <a:bodyPr/>
                    <a:lstStyle/>
                    <a:p>
                      <a:pPr algn="l" fontAlgn="b">
                        <a:buNone/>
                      </a:pPr>
                      <a:r>
                        <a:rPr lang="en-CA" sz="800" b="0" i="0" u="none" strike="noStrike">
                          <a:solidFill>
                            <a:schemeClr val="bg1"/>
                          </a:solidFill>
                          <a:effectLst/>
                          <a:latin typeface="Calibri" panose="020F0502020204030204" pitchFamily="34" charset="0"/>
                        </a:rPr>
                        <a:t>Equipment - Parks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3,500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06694123"/>
                  </a:ext>
                </a:extLst>
              </a:tr>
              <a:tr h="171658">
                <a:tc>
                  <a:txBody>
                    <a:bodyPr/>
                    <a:lstStyle/>
                    <a:p>
                      <a:pPr algn="l" fontAlgn="b">
                        <a:buNone/>
                      </a:pPr>
                      <a:r>
                        <a:rPr lang="en-CA" sz="800" b="0" i="0" u="none" strike="noStrike">
                          <a:solidFill>
                            <a:schemeClr val="bg1"/>
                          </a:solidFill>
                          <a:effectLst/>
                          <a:latin typeface="Calibri" panose="020F0502020204030204" pitchFamily="34" charset="0"/>
                        </a:rPr>
                        <a:t>Contract Labour</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1,000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912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950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2,500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1,500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78779987"/>
                  </a:ext>
                </a:extLst>
              </a:tr>
              <a:tr h="171658">
                <a:tc>
                  <a:txBody>
                    <a:bodyPr/>
                    <a:lstStyle/>
                    <a:p>
                      <a:pPr algn="l" fontAlgn="b">
                        <a:buNone/>
                      </a:pPr>
                      <a:r>
                        <a:rPr lang="en-CA" sz="800" b="0" i="0" u="none" strike="noStrike">
                          <a:solidFill>
                            <a:schemeClr val="bg1"/>
                          </a:solidFill>
                          <a:effectLst/>
                          <a:latin typeface="Calibri" panose="020F0502020204030204" pitchFamily="34" charset="0"/>
                        </a:rPr>
                        <a:t>Park Bench Expense</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1,400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2302136"/>
                  </a:ext>
                </a:extLst>
              </a:tr>
              <a:tr h="171658">
                <a:tc>
                  <a:txBody>
                    <a:bodyPr/>
                    <a:lstStyle/>
                    <a:p>
                      <a:pPr algn="l" fontAlgn="b">
                        <a:buNone/>
                      </a:pPr>
                      <a:r>
                        <a:rPr lang="en-CA" sz="800" b="0" i="0" u="none" strike="noStrike">
                          <a:solidFill>
                            <a:schemeClr val="bg1"/>
                          </a:solidFill>
                          <a:effectLst/>
                          <a:latin typeface="Calibri" panose="020F0502020204030204" pitchFamily="34" charset="0"/>
                        </a:rPr>
                        <a:t>Utilities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2,900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2,689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3,047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800" b="0" i="0" u="none" strike="noStrike">
                          <a:solidFill>
                            <a:schemeClr val="bg1"/>
                          </a:solidFill>
                          <a:effectLst/>
                          <a:latin typeface="Calibri" panose="020F0502020204030204" pitchFamily="34" charset="0"/>
                        </a:rPr>
                        <a:t>2,958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800" b="0" i="0" u="none" strike="noStrike">
                          <a:solidFill>
                            <a:schemeClr val="bg1"/>
                          </a:solidFill>
                          <a:effectLst/>
                          <a:latin typeface="Calibri" panose="020F0502020204030204" pitchFamily="34" charset="0"/>
                        </a:rPr>
                        <a:t>3,017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3,078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3,139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800" b="0" i="0" u="none" strike="noStrike">
                          <a:solidFill>
                            <a:schemeClr val="bg1"/>
                          </a:solidFill>
                          <a:effectLst/>
                          <a:latin typeface="Calibri" panose="020F0502020204030204" pitchFamily="34" charset="0"/>
                        </a:rPr>
                        <a:t>3,202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8170434"/>
                  </a:ext>
                </a:extLst>
              </a:tr>
              <a:tr h="171658">
                <a:tc>
                  <a:txBody>
                    <a:bodyPr/>
                    <a:lstStyle/>
                    <a:p>
                      <a:pPr algn="l" fontAlgn="b">
                        <a:buNone/>
                      </a:pPr>
                      <a:r>
                        <a:rPr lang="en-CA" sz="800" b="1" i="0" u="none" strike="noStrike">
                          <a:solidFill>
                            <a:schemeClr val="bg1"/>
                          </a:solidFill>
                          <a:effectLst/>
                          <a:latin typeface="Calibri" panose="020F0502020204030204" pitchFamily="34" charset="0"/>
                        </a:rPr>
                        <a:t>Total Parks Expenditure</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43,216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26,989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30,076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48,374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54,930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55,882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56,862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800" b="1" i="0" u="none" strike="noStrike">
                          <a:solidFill>
                            <a:schemeClr val="bg1"/>
                          </a:solidFill>
                          <a:effectLst/>
                          <a:latin typeface="Calibri" panose="020F0502020204030204" pitchFamily="34" charset="0"/>
                        </a:rPr>
                        <a:t>57,874 </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2934443095"/>
                  </a:ext>
                </a:extLst>
              </a:tr>
              <a:tr h="171658">
                <a:tc>
                  <a:txBody>
                    <a:bodyPr/>
                    <a:lstStyle/>
                    <a:p>
                      <a:pPr algn="l" fontAlgn="b">
                        <a:buNone/>
                      </a:pPr>
                      <a:r>
                        <a:rPr lang="en-CA" sz="800" b="1" i="0" u="none" strike="noStrike">
                          <a:solidFill>
                            <a:schemeClr val="bg1"/>
                          </a:solidFill>
                          <a:effectLst/>
                          <a:latin typeface="Calibri" panose="020F0502020204030204" pitchFamily="34" charset="0"/>
                        </a:rPr>
                        <a:t>Net Parks</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(23,248)</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(14,908)</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(18,076)</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(34,374)</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(40,510)</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(41,029)</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a:solidFill>
                            <a:schemeClr val="bg1"/>
                          </a:solidFill>
                          <a:effectLst/>
                          <a:latin typeface="Calibri" panose="020F0502020204030204" pitchFamily="34" charset="0"/>
                        </a:rPr>
                        <a:t>(41,564)</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800" b="1" i="0" u="none" strike="noStrike" dirty="0">
                          <a:solidFill>
                            <a:schemeClr val="bg1"/>
                          </a:solidFill>
                          <a:effectLst/>
                          <a:latin typeface="Calibri" panose="020F0502020204030204" pitchFamily="34" charset="0"/>
                        </a:rPr>
                        <a:t>(42,117)</a:t>
                      </a:r>
                    </a:p>
                  </a:txBody>
                  <a:tcPr marL="6268" marR="6268" marT="6268" marB="30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4006176814"/>
                  </a:ext>
                </a:extLst>
              </a:tr>
            </a:tbl>
          </a:graphicData>
        </a:graphic>
      </p:graphicFrame>
    </p:spTree>
    <p:extLst>
      <p:ext uri="{BB962C8B-B14F-4D97-AF65-F5344CB8AC3E}">
        <p14:creationId xmlns:p14="http://schemas.microsoft.com/office/powerpoint/2010/main" val="22336206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6B7CDE0-BEFD-DAD1-44F4-702AD804A6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105A32-C314-1907-B686-153024A3B9A8}"/>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3" name="Table 2">
            <a:extLst>
              <a:ext uri="{FF2B5EF4-FFF2-40B4-BE49-F238E27FC236}">
                <a16:creationId xmlns:a16="http://schemas.microsoft.com/office/drawing/2014/main" id="{EE72876A-42E8-02F0-6FD7-BB1EBBBEE44A}"/>
              </a:ext>
            </a:extLst>
          </p:cNvPr>
          <p:cNvGraphicFramePr>
            <a:graphicFrameLocks noGrp="1"/>
          </p:cNvGraphicFramePr>
          <p:nvPr>
            <p:extLst>
              <p:ext uri="{D42A27DB-BD31-4B8C-83A1-F6EECF244321}">
                <p14:modId xmlns:p14="http://schemas.microsoft.com/office/powerpoint/2010/main" val="627820048"/>
              </p:ext>
            </p:extLst>
          </p:nvPr>
        </p:nvGraphicFramePr>
        <p:xfrm>
          <a:off x="1562101" y="2123916"/>
          <a:ext cx="8445498" cy="3754755"/>
        </p:xfrm>
        <a:graphic>
          <a:graphicData uri="http://schemas.openxmlformats.org/drawingml/2006/table">
            <a:tbl>
              <a:tblPr/>
              <a:tblGrid>
                <a:gridCol w="2362466">
                  <a:extLst>
                    <a:ext uri="{9D8B030D-6E8A-4147-A177-3AD203B41FA5}">
                      <a16:colId xmlns:a16="http://schemas.microsoft.com/office/drawing/2014/main" val="1716097889"/>
                    </a:ext>
                  </a:extLst>
                </a:gridCol>
                <a:gridCol w="783277">
                  <a:extLst>
                    <a:ext uri="{9D8B030D-6E8A-4147-A177-3AD203B41FA5}">
                      <a16:colId xmlns:a16="http://schemas.microsoft.com/office/drawing/2014/main" val="4028510751"/>
                    </a:ext>
                  </a:extLst>
                </a:gridCol>
                <a:gridCol w="783277">
                  <a:extLst>
                    <a:ext uri="{9D8B030D-6E8A-4147-A177-3AD203B41FA5}">
                      <a16:colId xmlns:a16="http://schemas.microsoft.com/office/drawing/2014/main" val="3980611990"/>
                    </a:ext>
                  </a:extLst>
                </a:gridCol>
                <a:gridCol w="783277">
                  <a:extLst>
                    <a:ext uri="{9D8B030D-6E8A-4147-A177-3AD203B41FA5}">
                      <a16:colId xmlns:a16="http://schemas.microsoft.com/office/drawing/2014/main" val="2184632520"/>
                    </a:ext>
                  </a:extLst>
                </a:gridCol>
                <a:gridCol w="783277">
                  <a:extLst>
                    <a:ext uri="{9D8B030D-6E8A-4147-A177-3AD203B41FA5}">
                      <a16:colId xmlns:a16="http://schemas.microsoft.com/office/drawing/2014/main" val="2823833562"/>
                    </a:ext>
                  </a:extLst>
                </a:gridCol>
                <a:gridCol w="783277">
                  <a:extLst>
                    <a:ext uri="{9D8B030D-6E8A-4147-A177-3AD203B41FA5}">
                      <a16:colId xmlns:a16="http://schemas.microsoft.com/office/drawing/2014/main" val="422181438"/>
                    </a:ext>
                  </a:extLst>
                </a:gridCol>
                <a:gridCol w="745377">
                  <a:extLst>
                    <a:ext uri="{9D8B030D-6E8A-4147-A177-3AD203B41FA5}">
                      <a16:colId xmlns:a16="http://schemas.microsoft.com/office/drawing/2014/main" val="814902940"/>
                    </a:ext>
                  </a:extLst>
                </a:gridCol>
                <a:gridCol w="710635">
                  <a:extLst>
                    <a:ext uri="{9D8B030D-6E8A-4147-A177-3AD203B41FA5}">
                      <a16:colId xmlns:a16="http://schemas.microsoft.com/office/drawing/2014/main" val="1580451809"/>
                    </a:ext>
                  </a:extLst>
                </a:gridCol>
                <a:gridCol w="710635">
                  <a:extLst>
                    <a:ext uri="{9D8B030D-6E8A-4147-A177-3AD203B41FA5}">
                      <a16:colId xmlns:a16="http://schemas.microsoft.com/office/drawing/2014/main" val="1981414808"/>
                    </a:ext>
                  </a:extLst>
                </a:gridCol>
              </a:tblGrid>
              <a:tr h="390525">
                <a:tc>
                  <a:txBody>
                    <a:bodyPr/>
                    <a:lstStyle/>
                    <a:p>
                      <a:pPr algn="ctr" fontAlgn="b">
                        <a:buNone/>
                      </a:pPr>
                      <a:r>
                        <a:rPr lang="en-CA" sz="1200" b="1" i="0" u="none" strike="noStrike">
                          <a:solidFill>
                            <a:schemeClr val="bg1"/>
                          </a:solidFill>
                          <a:effectLst/>
                          <a:latin typeface="Calibri" panose="020F0502020204030204" pitchFamily="34" charset="0"/>
                        </a:rPr>
                        <a:t>Description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Actual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Projection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200" b="1" i="0" u="none" strike="noStrike">
                          <a:solidFill>
                            <a:schemeClr val="bg1"/>
                          </a:solidFill>
                          <a:effectLst/>
                          <a:latin typeface="Calibri" panose="020F0502020204030204" pitchFamily="34" charset="0"/>
                        </a:rPr>
                        <a:t>2026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200" b="1" i="0" u="none" strike="noStrike">
                          <a:solidFill>
                            <a:schemeClr val="bg1"/>
                          </a:solidFill>
                          <a:effectLst/>
                          <a:latin typeface="Calibri" panose="020F0502020204030204" pitchFamily="34" charset="0"/>
                        </a:rPr>
                        <a:t>2027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2028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2029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2030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023414"/>
                  </a:ext>
                </a:extLst>
              </a:tr>
              <a:tr h="200025">
                <a:tc>
                  <a:txBody>
                    <a:bodyPr/>
                    <a:lstStyle/>
                    <a:p>
                      <a:pPr algn="l" fontAlgn="b">
                        <a:buNone/>
                      </a:pPr>
                      <a:r>
                        <a:rPr lang="en-CA" sz="1200" b="1" i="0" u="none" strike="noStrike">
                          <a:solidFill>
                            <a:schemeClr val="bg1"/>
                          </a:solidFill>
                          <a:effectLst/>
                          <a:latin typeface="Calibri" panose="020F0502020204030204" pitchFamily="34" charset="0"/>
                        </a:rPr>
                        <a:t>SOLID WASTE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33546602"/>
                  </a:ext>
                </a:extLst>
              </a:tr>
              <a:tr h="190500">
                <a:tc>
                  <a:txBody>
                    <a:bodyPr/>
                    <a:lstStyle/>
                    <a:p>
                      <a:pPr algn="l" fontAlgn="b">
                        <a:buNone/>
                      </a:pPr>
                      <a:r>
                        <a:rPr lang="en-CA" sz="1200" b="1" i="1" u="none" strike="noStrike">
                          <a:solidFill>
                            <a:schemeClr val="bg1"/>
                          </a:solidFill>
                          <a:effectLst/>
                          <a:latin typeface="Calibri" panose="020F050202020403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88402800"/>
                  </a:ext>
                </a:extLst>
              </a:tr>
              <a:tr h="190500">
                <a:tc>
                  <a:txBody>
                    <a:bodyPr/>
                    <a:lstStyle/>
                    <a:p>
                      <a:pPr algn="l" fontAlgn="b">
                        <a:buNone/>
                      </a:pPr>
                      <a:r>
                        <a:rPr lang="en-CA" sz="1200" b="0" i="0" u="none" strike="noStrike">
                          <a:solidFill>
                            <a:schemeClr val="bg1"/>
                          </a:solidFill>
                          <a:effectLst/>
                          <a:latin typeface="Calibri" panose="020F0502020204030204" pitchFamily="34" charset="0"/>
                        </a:rPr>
                        <a:t>Solid Waste User Fees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53,407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53,094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53,094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53,407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54,475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55,565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56,676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57,809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5957122"/>
                  </a:ext>
                </a:extLst>
              </a:tr>
              <a:tr h="190500">
                <a:tc>
                  <a:txBody>
                    <a:bodyPr/>
                    <a:lstStyle/>
                    <a:p>
                      <a:pPr algn="l" fontAlgn="b">
                        <a:buNone/>
                      </a:pPr>
                      <a:r>
                        <a:rPr lang="en-CA" sz="1200" b="0" i="0" u="none" strike="noStrike">
                          <a:solidFill>
                            <a:schemeClr val="bg1"/>
                          </a:solidFill>
                          <a:effectLst/>
                          <a:latin typeface="Calibri" panose="020F0502020204030204" pitchFamily="34" charset="0"/>
                        </a:rPr>
                        <a:t>Recycling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1,210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1451603"/>
                  </a:ext>
                </a:extLst>
              </a:tr>
              <a:tr h="190500">
                <a:tc>
                  <a:txBody>
                    <a:bodyPr/>
                    <a:lstStyle/>
                    <a:p>
                      <a:pPr algn="l" fontAlgn="b">
                        <a:buNone/>
                      </a:pPr>
                      <a:r>
                        <a:rPr lang="en-CA" sz="1200" b="0" i="0" u="none" strike="noStrike">
                          <a:solidFill>
                            <a:schemeClr val="bg1"/>
                          </a:solidFill>
                          <a:effectLst/>
                          <a:latin typeface="Calibri" panose="020F0502020204030204" pitchFamily="34" charset="0"/>
                        </a:rPr>
                        <a:t>Revenue - Other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4,200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4,200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91142099"/>
                  </a:ext>
                </a:extLst>
              </a:tr>
              <a:tr h="190500">
                <a:tc>
                  <a:txBody>
                    <a:bodyPr/>
                    <a:lstStyle/>
                    <a:p>
                      <a:pPr algn="l" fontAlgn="b">
                        <a:buNone/>
                      </a:pPr>
                      <a:r>
                        <a:rPr lang="en-CA" sz="1200" b="0" i="0" u="none" strike="noStrike">
                          <a:solidFill>
                            <a:schemeClr val="bg1"/>
                          </a:solidFill>
                          <a:effectLst/>
                          <a:latin typeface="Calibri" panose="020F0502020204030204" pitchFamily="34" charset="0"/>
                        </a:rPr>
                        <a:t>Transfer from Reserves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5704931"/>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Solid Waste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58,107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54,328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58,494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58,107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59,175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60,265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61,376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62,509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581849114"/>
                  </a:ext>
                </a:extLst>
              </a:tr>
              <a:tr h="190500">
                <a:tc>
                  <a:txBody>
                    <a:bodyPr/>
                    <a:lstStyle/>
                    <a:p>
                      <a:pPr algn="l" fontAlgn="b">
                        <a:buNone/>
                      </a:pPr>
                      <a:r>
                        <a:rPr lang="en-CA" sz="1200" b="1" i="1" u="none" strike="noStrike">
                          <a:solidFill>
                            <a:schemeClr val="bg1"/>
                          </a:solidFill>
                          <a:effectLst/>
                          <a:latin typeface="Calibri" panose="020F0502020204030204" pitchFamily="34" charset="0"/>
                        </a:rPr>
                        <a:t>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7788928"/>
                  </a:ext>
                </a:extLst>
              </a:tr>
              <a:tr h="190500">
                <a:tc>
                  <a:txBody>
                    <a:bodyPr/>
                    <a:lstStyle/>
                    <a:p>
                      <a:pPr algn="l" fontAlgn="b">
                        <a:buNone/>
                      </a:pPr>
                      <a:r>
                        <a:rPr lang="en-CA" sz="1200" b="0" i="0" u="none" strike="noStrike">
                          <a:solidFill>
                            <a:schemeClr val="bg1"/>
                          </a:solidFill>
                          <a:effectLst/>
                          <a:latin typeface="Calibri" panose="020F0502020204030204" pitchFamily="34" charset="0"/>
                        </a:rPr>
                        <a:t>Insurance - Property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45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46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9032953"/>
                  </a:ext>
                </a:extLst>
              </a:tr>
              <a:tr h="190500">
                <a:tc>
                  <a:txBody>
                    <a:bodyPr/>
                    <a:lstStyle/>
                    <a:p>
                      <a:pPr algn="l" fontAlgn="b">
                        <a:buNone/>
                      </a:pPr>
                      <a:r>
                        <a:rPr lang="en-CA" sz="1200" b="0" i="0" u="none" strike="noStrike">
                          <a:solidFill>
                            <a:schemeClr val="bg1"/>
                          </a:solidFill>
                          <a:effectLst/>
                          <a:latin typeface="Calibri" panose="020F0502020204030204" pitchFamily="34" charset="0"/>
                        </a:rPr>
                        <a:t>Maintenance &amp; Repairs - Solid Waste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93518239"/>
                  </a:ext>
                </a:extLst>
              </a:tr>
              <a:tr h="190500">
                <a:tc>
                  <a:txBody>
                    <a:bodyPr/>
                    <a:lstStyle/>
                    <a:p>
                      <a:pPr algn="l" fontAlgn="b">
                        <a:buNone/>
                      </a:pPr>
                      <a:r>
                        <a:rPr lang="en-CA" sz="1200" b="0" i="0" u="none" strike="noStrike">
                          <a:solidFill>
                            <a:schemeClr val="bg1"/>
                          </a:solidFill>
                          <a:effectLst/>
                          <a:latin typeface="Calibri" panose="020F0502020204030204" pitchFamily="34" charset="0"/>
                        </a:rPr>
                        <a:t>Contract Labour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2,600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2,600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814396"/>
                  </a:ext>
                </a:extLst>
              </a:tr>
              <a:tr h="190500">
                <a:tc>
                  <a:txBody>
                    <a:bodyPr/>
                    <a:lstStyle/>
                    <a:p>
                      <a:pPr algn="l" fontAlgn="b">
                        <a:buNone/>
                      </a:pPr>
                      <a:r>
                        <a:rPr lang="en-CA" sz="1200" b="0" i="0" u="none" strike="noStrike">
                          <a:solidFill>
                            <a:schemeClr val="bg1"/>
                          </a:solidFill>
                          <a:effectLst/>
                          <a:latin typeface="Calibri" panose="020F0502020204030204" pitchFamily="34" charset="0"/>
                        </a:rPr>
                        <a:t>Waste Disposal &amp; Tipping Fees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49,000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40,176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47,750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51,200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52,224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53,268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54,334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55,421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83440909"/>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Solid Waste 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52,100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40,235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47,810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54,345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55,370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56,415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57,482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58,569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146068468"/>
                  </a:ext>
                </a:extLst>
              </a:tr>
              <a:tr h="190500">
                <a:tc>
                  <a:txBody>
                    <a:bodyPr/>
                    <a:lstStyle/>
                    <a:p>
                      <a:pPr algn="l" fontAlgn="b">
                        <a:buNone/>
                      </a:pPr>
                      <a:r>
                        <a:rPr lang="en-CA" sz="1200" b="1" i="0" u="none" strike="noStrike">
                          <a:solidFill>
                            <a:schemeClr val="bg1"/>
                          </a:solidFill>
                          <a:effectLst/>
                          <a:latin typeface="Calibri" panose="020F0502020204030204" pitchFamily="34" charset="0"/>
                        </a:rPr>
                        <a:t>Net Solid Waste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6,007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 14,094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 10,684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 3,762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 3,805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 3,849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 3,894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dirty="0">
                          <a:solidFill>
                            <a:schemeClr val="bg1"/>
                          </a:solidFill>
                          <a:effectLst/>
                          <a:latin typeface="Calibri" panose="020F0502020204030204" pitchFamily="34" charset="0"/>
                        </a:rPr>
                        <a:t> 3,940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4191408164"/>
                  </a:ext>
                </a:extLst>
              </a:tr>
            </a:tbl>
          </a:graphicData>
        </a:graphic>
      </p:graphicFrame>
    </p:spTree>
    <p:extLst>
      <p:ext uri="{BB962C8B-B14F-4D97-AF65-F5344CB8AC3E}">
        <p14:creationId xmlns:p14="http://schemas.microsoft.com/office/powerpoint/2010/main" val="34138464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0158647-3590-4A0D-86AE-FDF680FA7C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C2CA7B-F57C-2F85-93DC-D6D8051B44DB}"/>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4" name="Table 3">
            <a:extLst>
              <a:ext uri="{FF2B5EF4-FFF2-40B4-BE49-F238E27FC236}">
                <a16:creationId xmlns:a16="http://schemas.microsoft.com/office/drawing/2014/main" id="{E77C9740-1DB1-CAD5-60E9-8B3C4EDD7C93}"/>
              </a:ext>
            </a:extLst>
          </p:cNvPr>
          <p:cNvGraphicFramePr>
            <a:graphicFrameLocks noGrp="1"/>
          </p:cNvGraphicFramePr>
          <p:nvPr>
            <p:extLst>
              <p:ext uri="{D42A27DB-BD31-4B8C-83A1-F6EECF244321}">
                <p14:modId xmlns:p14="http://schemas.microsoft.com/office/powerpoint/2010/main" val="1810233741"/>
              </p:ext>
            </p:extLst>
          </p:nvPr>
        </p:nvGraphicFramePr>
        <p:xfrm>
          <a:off x="668827" y="1276709"/>
          <a:ext cx="9113527" cy="4977369"/>
        </p:xfrm>
        <a:graphic>
          <a:graphicData uri="http://schemas.openxmlformats.org/drawingml/2006/table">
            <a:tbl>
              <a:tblPr/>
              <a:tblGrid>
                <a:gridCol w="2572147">
                  <a:extLst>
                    <a:ext uri="{9D8B030D-6E8A-4147-A177-3AD203B41FA5}">
                      <a16:colId xmlns:a16="http://schemas.microsoft.com/office/drawing/2014/main" val="1826882403"/>
                    </a:ext>
                  </a:extLst>
                </a:gridCol>
                <a:gridCol w="847134">
                  <a:extLst>
                    <a:ext uri="{9D8B030D-6E8A-4147-A177-3AD203B41FA5}">
                      <a16:colId xmlns:a16="http://schemas.microsoft.com/office/drawing/2014/main" val="1409280185"/>
                    </a:ext>
                  </a:extLst>
                </a:gridCol>
                <a:gridCol w="847134">
                  <a:extLst>
                    <a:ext uri="{9D8B030D-6E8A-4147-A177-3AD203B41FA5}">
                      <a16:colId xmlns:a16="http://schemas.microsoft.com/office/drawing/2014/main" val="2910835049"/>
                    </a:ext>
                  </a:extLst>
                </a:gridCol>
                <a:gridCol w="847134">
                  <a:extLst>
                    <a:ext uri="{9D8B030D-6E8A-4147-A177-3AD203B41FA5}">
                      <a16:colId xmlns:a16="http://schemas.microsoft.com/office/drawing/2014/main" val="180848378"/>
                    </a:ext>
                  </a:extLst>
                </a:gridCol>
                <a:gridCol w="847134">
                  <a:extLst>
                    <a:ext uri="{9D8B030D-6E8A-4147-A177-3AD203B41FA5}">
                      <a16:colId xmlns:a16="http://schemas.microsoft.com/office/drawing/2014/main" val="2426149557"/>
                    </a:ext>
                  </a:extLst>
                </a:gridCol>
                <a:gridCol w="847134">
                  <a:extLst>
                    <a:ext uri="{9D8B030D-6E8A-4147-A177-3AD203B41FA5}">
                      <a16:colId xmlns:a16="http://schemas.microsoft.com/office/drawing/2014/main" val="2596172369"/>
                    </a:ext>
                  </a:extLst>
                </a:gridCol>
                <a:gridCol w="768570">
                  <a:extLst>
                    <a:ext uri="{9D8B030D-6E8A-4147-A177-3AD203B41FA5}">
                      <a16:colId xmlns:a16="http://schemas.microsoft.com/office/drawing/2014/main" val="365290490"/>
                    </a:ext>
                  </a:extLst>
                </a:gridCol>
                <a:gridCol w="768570">
                  <a:extLst>
                    <a:ext uri="{9D8B030D-6E8A-4147-A177-3AD203B41FA5}">
                      <a16:colId xmlns:a16="http://schemas.microsoft.com/office/drawing/2014/main" val="555386646"/>
                    </a:ext>
                  </a:extLst>
                </a:gridCol>
                <a:gridCol w="768570">
                  <a:extLst>
                    <a:ext uri="{9D8B030D-6E8A-4147-A177-3AD203B41FA5}">
                      <a16:colId xmlns:a16="http://schemas.microsoft.com/office/drawing/2014/main" val="2308151802"/>
                    </a:ext>
                  </a:extLst>
                </a:gridCol>
              </a:tblGrid>
              <a:tr h="270808">
                <a:tc>
                  <a:txBody>
                    <a:bodyPr/>
                    <a:lstStyle/>
                    <a:p>
                      <a:pPr algn="ctr" fontAlgn="b">
                        <a:buNone/>
                      </a:pPr>
                      <a:r>
                        <a:rPr lang="en-CA" sz="700" b="1" i="0" u="none" strike="noStrike">
                          <a:solidFill>
                            <a:schemeClr val="bg1"/>
                          </a:solidFill>
                          <a:effectLst/>
                          <a:latin typeface="Calibri" panose="020F0502020204030204" pitchFamily="34" charset="0"/>
                        </a:rPr>
                        <a:t>Description</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2025   Budget</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2025 Actual</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2025 Projection</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700" b="1" i="0" u="none" strike="noStrike">
                          <a:solidFill>
                            <a:schemeClr val="bg1"/>
                          </a:solidFill>
                          <a:effectLst/>
                          <a:latin typeface="Calibri" panose="020F0502020204030204" pitchFamily="34" charset="0"/>
                        </a:rPr>
                        <a:t>2026   Budget</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700" b="1" i="0" u="none" strike="noStrike">
                          <a:solidFill>
                            <a:schemeClr val="bg1"/>
                          </a:solidFill>
                          <a:effectLst/>
                          <a:latin typeface="Calibri" panose="020F0502020204030204" pitchFamily="34" charset="0"/>
                        </a:rPr>
                        <a:t>2027   Budget</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2028   Budget</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2029   Budget</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700" b="1" i="0" u="none" strike="noStrike">
                          <a:solidFill>
                            <a:schemeClr val="bg1"/>
                          </a:solidFill>
                          <a:effectLst/>
                          <a:latin typeface="Calibri" panose="020F0502020204030204" pitchFamily="34" charset="0"/>
                        </a:rPr>
                        <a:t>2030 Budget</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0390780"/>
                  </a:ext>
                </a:extLst>
              </a:tr>
              <a:tr h="152957">
                <a:tc>
                  <a:txBody>
                    <a:bodyPr/>
                    <a:lstStyle/>
                    <a:p>
                      <a:pPr algn="l" fontAlgn="b">
                        <a:buNone/>
                      </a:pPr>
                      <a:r>
                        <a:rPr lang="en-CA" sz="700" b="1" i="0" u="none" strike="noStrike">
                          <a:solidFill>
                            <a:schemeClr val="bg1"/>
                          </a:solidFill>
                          <a:effectLst/>
                          <a:latin typeface="Calibri" panose="020F0502020204030204" pitchFamily="34" charset="0"/>
                        </a:rPr>
                        <a:t>PUBLIC WORKS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1205701"/>
                  </a:ext>
                </a:extLst>
              </a:tr>
              <a:tr h="152957">
                <a:tc>
                  <a:txBody>
                    <a:bodyPr/>
                    <a:lstStyle/>
                    <a:p>
                      <a:pPr algn="l" fontAlgn="b">
                        <a:buNone/>
                      </a:pPr>
                      <a:r>
                        <a:rPr lang="en-CA" sz="700" b="1" i="1" u="none" strike="noStrike">
                          <a:solidFill>
                            <a:schemeClr val="bg1"/>
                          </a:solidFill>
                          <a:effectLst/>
                          <a:latin typeface="Calibri" panose="020F0502020204030204" pitchFamily="34" charset="0"/>
                        </a:rPr>
                        <a:t>Revenue</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96808538"/>
                  </a:ext>
                </a:extLst>
              </a:tr>
              <a:tr h="152957">
                <a:tc>
                  <a:txBody>
                    <a:bodyPr/>
                    <a:lstStyle/>
                    <a:p>
                      <a:pPr algn="l" fontAlgn="b">
                        <a:buNone/>
                      </a:pPr>
                      <a:r>
                        <a:rPr lang="en-CA" sz="700" b="0" i="0" u="none" strike="noStrike">
                          <a:solidFill>
                            <a:schemeClr val="bg1"/>
                          </a:solidFill>
                          <a:effectLst/>
                          <a:latin typeface="Calibri" panose="020F0502020204030204" pitchFamily="34" charset="0"/>
                        </a:rPr>
                        <a:t>Revenue - Other Public Works</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427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427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50605098"/>
                  </a:ext>
                </a:extLst>
              </a:tr>
              <a:tr h="152957">
                <a:tc>
                  <a:txBody>
                    <a:bodyPr/>
                    <a:lstStyle/>
                    <a:p>
                      <a:pPr algn="l" fontAlgn="b">
                        <a:buNone/>
                      </a:pPr>
                      <a:r>
                        <a:rPr lang="en-CA" sz="700" b="0" i="0" u="none" strike="noStrike">
                          <a:solidFill>
                            <a:schemeClr val="bg1"/>
                          </a:solidFill>
                          <a:effectLst/>
                          <a:latin typeface="Calibri" panose="020F0502020204030204" pitchFamily="34" charset="0"/>
                        </a:rPr>
                        <a:t>Transfer from Reserves</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0578856"/>
                  </a:ext>
                </a:extLst>
              </a:tr>
              <a:tr h="152957">
                <a:tc>
                  <a:txBody>
                    <a:bodyPr/>
                    <a:lstStyle/>
                    <a:p>
                      <a:pPr algn="l" fontAlgn="b">
                        <a:buNone/>
                      </a:pPr>
                      <a:r>
                        <a:rPr lang="en-CA" sz="700" b="1" i="0" u="none" strike="noStrike">
                          <a:solidFill>
                            <a:schemeClr val="bg1"/>
                          </a:solidFill>
                          <a:effectLst/>
                          <a:latin typeface="Calibri" panose="020F0502020204030204" pitchFamily="34" charset="0"/>
                        </a:rPr>
                        <a:t>Total Public Works Revenue</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427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427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2568883727"/>
                  </a:ext>
                </a:extLst>
              </a:tr>
              <a:tr h="152957">
                <a:tc>
                  <a:txBody>
                    <a:bodyPr/>
                    <a:lstStyle/>
                    <a:p>
                      <a:pPr algn="l" fontAlgn="b">
                        <a:buNone/>
                      </a:pPr>
                      <a:r>
                        <a:rPr lang="en-CA" sz="700" b="1" i="1" u="none" strike="noStrike">
                          <a:solidFill>
                            <a:schemeClr val="bg1"/>
                          </a:solidFill>
                          <a:effectLst/>
                          <a:latin typeface="Calibri" panose="020F0502020204030204" pitchFamily="34" charset="0"/>
                        </a:rPr>
                        <a:t>Expenditure</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700" b="0" i="0" u="none" strike="noStrike">
                        <a:solidFill>
                          <a:schemeClr val="bg1"/>
                        </a:solidFill>
                        <a:effectLst/>
                        <a:latin typeface="Calibri" panose="020F0502020204030204" pitchFamily="34" charset="0"/>
                      </a:endParaRP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8721676"/>
                  </a:ext>
                </a:extLst>
              </a:tr>
              <a:tr h="152957">
                <a:tc>
                  <a:txBody>
                    <a:bodyPr/>
                    <a:lstStyle/>
                    <a:p>
                      <a:pPr algn="l" fontAlgn="b">
                        <a:buNone/>
                      </a:pPr>
                      <a:r>
                        <a:rPr lang="en-CA" sz="700" b="0" i="0" u="none" strike="noStrike">
                          <a:solidFill>
                            <a:schemeClr val="bg1"/>
                          </a:solidFill>
                          <a:effectLst/>
                          <a:latin typeface="Calibri" panose="020F0502020204030204" pitchFamily="34" charset="0"/>
                        </a:rPr>
                        <a:t>Salaries &amp; Wages - Public Works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55,364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37,875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48,000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55,129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88,097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89,859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91,656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93,489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25385875"/>
                  </a:ext>
                </a:extLst>
              </a:tr>
              <a:tr h="152957">
                <a:tc>
                  <a:txBody>
                    <a:bodyPr/>
                    <a:lstStyle/>
                    <a:p>
                      <a:pPr algn="l" fontAlgn="b">
                        <a:buNone/>
                      </a:pPr>
                      <a:r>
                        <a:rPr lang="en-CA" sz="700" b="0" i="0" u="none" strike="noStrike">
                          <a:solidFill>
                            <a:schemeClr val="bg1"/>
                          </a:solidFill>
                          <a:effectLst/>
                          <a:latin typeface="Calibri" panose="020F0502020204030204" pitchFamily="34" charset="0"/>
                        </a:rPr>
                        <a:t>Payroll Costs: Admin &amp; PW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10,557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11,511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10,500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9,182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16,490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16,819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17,156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17,499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0249303"/>
                  </a:ext>
                </a:extLst>
              </a:tr>
              <a:tr h="152957">
                <a:tc>
                  <a:txBody>
                    <a:bodyPr/>
                    <a:lstStyle/>
                    <a:p>
                      <a:pPr algn="l" fontAlgn="b">
                        <a:buNone/>
                      </a:pPr>
                      <a:r>
                        <a:rPr lang="en-CA" sz="700" b="0" i="0" u="none" strike="noStrike">
                          <a:solidFill>
                            <a:schemeClr val="bg1"/>
                          </a:solidFill>
                          <a:effectLst/>
                          <a:latin typeface="Calibri" panose="020F0502020204030204" pitchFamily="34" charset="0"/>
                        </a:rPr>
                        <a:t>Travel &amp; Education - Public Works</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1,839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2,000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4046336"/>
                  </a:ext>
                </a:extLst>
              </a:tr>
              <a:tr h="152957">
                <a:tc>
                  <a:txBody>
                    <a:bodyPr/>
                    <a:lstStyle/>
                    <a:p>
                      <a:pPr algn="l" fontAlgn="b">
                        <a:buNone/>
                      </a:pPr>
                      <a:r>
                        <a:rPr lang="en-CA" sz="700" b="0" i="0" u="none" strike="noStrike">
                          <a:solidFill>
                            <a:schemeClr val="bg1"/>
                          </a:solidFill>
                          <a:effectLst/>
                          <a:latin typeface="Calibri" panose="020F0502020204030204" pitchFamily="34" charset="0"/>
                        </a:rPr>
                        <a:t>PPE &amp; OHS</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20,000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20,400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20,808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21,224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21,649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64854395"/>
                  </a:ext>
                </a:extLst>
              </a:tr>
              <a:tr h="152957">
                <a:tc>
                  <a:txBody>
                    <a:bodyPr/>
                    <a:lstStyle/>
                    <a:p>
                      <a:pPr algn="l" fontAlgn="b">
                        <a:buNone/>
                      </a:pPr>
                      <a:r>
                        <a:rPr lang="en-CA" sz="700" b="0" i="0" u="none" strike="noStrike">
                          <a:solidFill>
                            <a:schemeClr val="bg1"/>
                          </a:solidFill>
                          <a:effectLst/>
                          <a:latin typeface="Calibri" panose="020F0502020204030204" pitchFamily="34" charset="0"/>
                        </a:rPr>
                        <a:t>Dues, Memberships &amp; Subscriptions</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833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845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862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879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897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915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89694375"/>
                  </a:ext>
                </a:extLst>
              </a:tr>
              <a:tr h="152957">
                <a:tc>
                  <a:txBody>
                    <a:bodyPr/>
                    <a:lstStyle/>
                    <a:p>
                      <a:pPr algn="l" fontAlgn="b">
                        <a:buNone/>
                      </a:pPr>
                      <a:r>
                        <a:rPr lang="en-CA" sz="700" b="0" i="0" u="none" strike="noStrike">
                          <a:solidFill>
                            <a:schemeClr val="bg1"/>
                          </a:solidFill>
                          <a:effectLst/>
                          <a:latin typeface="Calibri" panose="020F0502020204030204" pitchFamily="34" charset="0"/>
                        </a:rPr>
                        <a:t>Insurance - Property</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1,541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1,766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1,766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1,800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1,980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2,178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2,396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2,635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3913351"/>
                  </a:ext>
                </a:extLst>
              </a:tr>
              <a:tr h="152957">
                <a:tc>
                  <a:txBody>
                    <a:bodyPr/>
                    <a:lstStyle/>
                    <a:p>
                      <a:pPr algn="l" fontAlgn="b">
                        <a:buNone/>
                      </a:pPr>
                      <a:r>
                        <a:rPr lang="en-CA" sz="700" b="0" i="0" u="none" strike="noStrike">
                          <a:solidFill>
                            <a:schemeClr val="bg1"/>
                          </a:solidFill>
                          <a:effectLst/>
                          <a:latin typeface="Calibri" panose="020F0502020204030204" pitchFamily="34" charset="0"/>
                        </a:rPr>
                        <a:t>Insurance - Liability</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2,748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2,540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2,540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2,625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2,888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3,176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3,494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3,843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4408436"/>
                  </a:ext>
                </a:extLst>
              </a:tr>
              <a:tr h="152957">
                <a:tc>
                  <a:txBody>
                    <a:bodyPr/>
                    <a:lstStyle/>
                    <a:p>
                      <a:pPr algn="l" fontAlgn="b">
                        <a:buNone/>
                      </a:pPr>
                      <a:r>
                        <a:rPr lang="en-CA" sz="700" b="0" i="0" u="none" strike="noStrike">
                          <a:solidFill>
                            <a:schemeClr val="bg1"/>
                          </a:solidFill>
                          <a:effectLst/>
                          <a:latin typeface="Calibri" panose="020F0502020204030204" pitchFamily="34" charset="0"/>
                        </a:rPr>
                        <a:t>Insurance &amp; Licenses - Vehicles</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4,701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4,752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4,752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4,812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4,908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5,006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5,107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5,209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19900454"/>
                  </a:ext>
                </a:extLst>
              </a:tr>
              <a:tr h="152957">
                <a:tc>
                  <a:txBody>
                    <a:bodyPr/>
                    <a:lstStyle/>
                    <a:p>
                      <a:pPr algn="l" fontAlgn="b">
                        <a:buNone/>
                      </a:pPr>
                      <a:r>
                        <a:rPr lang="en-CA" sz="700" b="0" i="0" u="none" strike="noStrike">
                          <a:solidFill>
                            <a:schemeClr val="bg1"/>
                          </a:solidFill>
                          <a:effectLst/>
                          <a:latin typeface="Calibri" panose="020F0502020204030204" pitchFamily="34" charset="0"/>
                        </a:rPr>
                        <a:t>M &amp; R - Public Works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1,920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1,900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2,500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8179281"/>
                  </a:ext>
                </a:extLst>
              </a:tr>
              <a:tr h="152957">
                <a:tc>
                  <a:txBody>
                    <a:bodyPr/>
                    <a:lstStyle/>
                    <a:p>
                      <a:pPr algn="l" fontAlgn="b">
                        <a:buNone/>
                      </a:pPr>
                      <a:r>
                        <a:rPr lang="en-GB" sz="700" b="0" i="0" u="none" strike="noStrike">
                          <a:solidFill>
                            <a:schemeClr val="bg1"/>
                          </a:solidFill>
                          <a:effectLst/>
                          <a:latin typeface="Calibri" panose="020F0502020204030204" pitchFamily="34" charset="0"/>
                        </a:rPr>
                        <a:t>M &amp; R - Tractor and Dump Truck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34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1,500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1,500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14654943"/>
                  </a:ext>
                </a:extLst>
              </a:tr>
              <a:tr h="270808">
                <a:tc>
                  <a:txBody>
                    <a:bodyPr/>
                    <a:lstStyle/>
                    <a:p>
                      <a:pPr algn="l" fontAlgn="b">
                        <a:buNone/>
                      </a:pPr>
                      <a:r>
                        <a:rPr lang="en-GB" sz="700" b="0" i="0" u="none" strike="noStrike">
                          <a:solidFill>
                            <a:schemeClr val="bg1"/>
                          </a:solidFill>
                          <a:effectLst/>
                          <a:latin typeface="Calibri" panose="020F0502020204030204" pitchFamily="34" charset="0"/>
                        </a:rPr>
                        <a:t>Diesel &amp; Oil - Tractor and Dump Truck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750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778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750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800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816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832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849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866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82348537"/>
                  </a:ext>
                </a:extLst>
              </a:tr>
              <a:tr h="152957">
                <a:tc>
                  <a:txBody>
                    <a:bodyPr/>
                    <a:lstStyle/>
                    <a:p>
                      <a:pPr algn="l" fontAlgn="b">
                        <a:buNone/>
                      </a:pPr>
                      <a:r>
                        <a:rPr lang="en-GB" sz="700" b="0" i="0" u="none" strike="noStrike">
                          <a:solidFill>
                            <a:schemeClr val="bg1"/>
                          </a:solidFill>
                          <a:effectLst/>
                          <a:latin typeface="Calibri" panose="020F0502020204030204" pitchFamily="34" charset="0"/>
                        </a:rPr>
                        <a:t>Gas &amp; Oil - Public Works Trucks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5,800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3,099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3,650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4,200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4,284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4,370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4,457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4,546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9740919"/>
                  </a:ext>
                </a:extLst>
              </a:tr>
              <a:tr h="152957">
                <a:tc>
                  <a:txBody>
                    <a:bodyPr/>
                    <a:lstStyle/>
                    <a:p>
                      <a:pPr algn="l" fontAlgn="b">
                        <a:buNone/>
                      </a:pPr>
                      <a:r>
                        <a:rPr lang="en-GB" sz="700" b="0" i="0" u="none" strike="noStrike">
                          <a:solidFill>
                            <a:schemeClr val="bg1"/>
                          </a:solidFill>
                          <a:effectLst/>
                          <a:latin typeface="Calibri" panose="020F0502020204030204" pitchFamily="34" charset="0"/>
                        </a:rPr>
                        <a:t>M &amp; R - Public Works Trucks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142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750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2,750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2,750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2,750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2,750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2,750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83365606"/>
                  </a:ext>
                </a:extLst>
              </a:tr>
              <a:tr h="152957">
                <a:tc>
                  <a:txBody>
                    <a:bodyPr/>
                    <a:lstStyle/>
                    <a:p>
                      <a:pPr algn="l" fontAlgn="b">
                        <a:buNone/>
                      </a:pPr>
                      <a:r>
                        <a:rPr lang="en-CA" sz="700" b="0" i="0" u="none" strike="noStrike">
                          <a:solidFill>
                            <a:schemeClr val="bg1"/>
                          </a:solidFill>
                          <a:effectLst/>
                          <a:latin typeface="Calibri" panose="020F0502020204030204" pitchFamily="34" charset="0"/>
                        </a:rPr>
                        <a:t>Office Supplies</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752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800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800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800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1922857"/>
                  </a:ext>
                </a:extLst>
              </a:tr>
              <a:tr h="152957">
                <a:tc>
                  <a:txBody>
                    <a:bodyPr/>
                    <a:lstStyle/>
                    <a:p>
                      <a:pPr algn="l" fontAlgn="b">
                        <a:buNone/>
                      </a:pPr>
                      <a:r>
                        <a:rPr lang="en-CA" sz="700" b="0" i="0" u="none" strike="noStrike">
                          <a:solidFill>
                            <a:schemeClr val="bg1"/>
                          </a:solidFill>
                          <a:effectLst/>
                          <a:latin typeface="Calibri" panose="020F0502020204030204" pitchFamily="34" charset="0"/>
                        </a:rPr>
                        <a:t>General Supplies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2,263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2,300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77236780"/>
                  </a:ext>
                </a:extLst>
              </a:tr>
              <a:tr h="152957">
                <a:tc>
                  <a:txBody>
                    <a:bodyPr/>
                    <a:lstStyle/>
                    <a:p>
                      <a:pPr algn="l" fontAlgn="b">
                        <a:buNone/>
                      </a:pPr>
                      <a:r>
                        <a:rPr lang="en-CA" sz="700" b="0" i="0" u="none" strike="noStrike">
                          <a:solidFill>
                            <a:schemeClr val="bg1"/>
                          </a:solidFill>
                          <a:effectLst/>
                          <a:latin typeface="Calibri" panose="020F0502020204030204" pitchFamily="34" charset="0"/>
                        </a:rPr>
                        <a:t>Business Travel/Meetings</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0059269"/>
                  </a:ext>
                </a:extLst>
              </a:tr>
              <a:tr h="152957">
                <a:tc>
                  <a:txBody>
                    <a:bodyPr/>
                    <a:lstStyle/>
                    <a:p>
                      <a:pPr algn="l" fontAlgn="b">
                        <a:buNone/>
                      </a:pPr>
                      <a:r>
                        <a:rPr lang="en-CA" sz="700" b="0" i="0" u="none" strike="noStrike">
                          <a:solidFill>
                            <a:schemeClr val="bg1"/>
                          </a:solidFill>
                          <a:effectLst/>
                          <a:latin typeface="Calibri" panose="020F0502020204030204" pitchFamily="34" charset="0"/>
                        </a:rPr>
                        <a:t>Equipment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1,890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2,100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3,000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034653"/>
                  </a:ext>
                </a:extLst>
              </a:tr>
              <a:tr h="152957">
                <a:tc>
                  <a:txBody>
                    <a:bodyPr/>
                    <a:lstStyle/>
                    <a:p>
                      <a:pPr algn="l" fontAlgn="b">
                        <a:buNone/>
                      </a:pPr>
                      <a:r>
                        <a:rPr lang="en-CA" sz="700" b="0" i="0" u="none" strike="noStrike">
                          <a:solidFill>
                            <a:schemeClr val="bg1"/>
                          </a:solidFill>
                          <a:effectLst/>
                          <a:latin typeface="Calibri" panose="020F0502020204030204" pitchFamily="34" charset="0"/>
                        </a:rPr>
                        <a:t>Contract Labour</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357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2872504"/>
                  </a:ext>
                </a:extLst>
              </a:tr>
              <a:tr h="152957">
                <a:tc>
                  <a:txBody>
                    <a:bodyPr/>
                    <a:lstStyle/>
                    <a:p>
                      <a:pPr algn="l" fontAlgn="b">
                        <a:buNone/>
                      </a:pPr>
                      <a:r>
                        <a:rPr lang="en-CA" sz="700" b="0" i="0" u="none" strike="noStrike">
                          <a:solidFill>
                            <a:schemeClr val="bg1"/>
                          </a:solidFill>
                          <a:effectLst/>
                          <a:latin typeface="Calibri" panose="020F0502020204030204" pitchFamily="34" charset="0"/>
                        </a:rPr>
                        <a:t>Telephone &amp; Internet</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2,650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4,137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4,394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4,500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4,590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4,682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4,775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4,871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3272093"/>
                  </a:ext>
                </a:extLst>
              </a:tr>
              <a:tr h="152957">
                <a:tc>
                  <a:txBody>
                    <a:bodyPr/>
                    <a:lstStyle/>
                    <a:p>
                      <a:pPr algn="l" fontAlgn="b">
                        <a:buNone/>
                      </a:pPr>
                      <a:r>
                        <a:rPr lang="en-CA" sz="700" b="0" i="0" u="none" strike="noStrike">
                          <a:solidFill>
                            <a:schemeClr val="bg1"/>
                          </a:solidFill>
                          <a:effectLst/>
                          <a:latin typeface="Calibri" panose="020F0502020204030204" pitchFamily="34" charset="0"/>
                        </a:rPr>
                        <a:t>Utilities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2,300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1,796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2,195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1,950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1,989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2,029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2,069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2,111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02710948"/>
                  </a:ext>
                </a:extLst>
              </a:tr>
              <a:tr h="152957">
                <a:tc>
                  <a:txBody>
                    <a:bodyPr/>
                    <a:lstStyle/>
                    <a:p>
                      <a:pPr algn="l" fontAlgn="b">
                        <a:buNone/>
                      </a:pPr>
                      <a:r>
                        <a:rPr lang="en-CA" sz="700" b="0" i="0" u="none" strike="noStrike">
                          <a:solidFill>
                            <a:schemeClr val="bg1"/>
                          </a:solidFill>
                          <a:effectLst/>
                          <a:latin typeface="Calibri" panose="020F0502020204030204" pitchFamily="34" charset="0"/>
                        </a:rPr>
                        <a:t>MFA Principal - Truck Loan</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1,573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1,573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1,573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1896151"/>
                  </a:ext>
                </a:extLst>
              </a:tr>
              <a:tr h="152957">
                <a:tc>
                  <a:txBody>
                    <a:bodyPr/>
                    <a:lstStyle/>
                    <a:p>
                      <a:pPr algn="l" fontAlgn="b">
                        <a:buNone/>
                      </a:pPr>
                      <a:r>
                        <a:rPr lang="en-CA" sz="700" b="0" i="0" u="none" strike="noStrike">
                          <a:solidFill>
                            <a:schemeClr val="bg1"/>
                          </a:solidFill>
                          <a:effectLst/>
                          <a:latin typeface="Calibri" panose="020F0502020204030204" pitchFamily="34" charset="0"/>
                        </a:rPr>
                        <a:t>MFA Interest - Truck Loan</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7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700" b="0" i="0" u="none" strike="noStrike">
                          <a:solidFill>
                            <a:schemeClr val="bg1"/>
                          </a:solidFill>
                          <a:effectLst/>
                          <a:latin typeface="Calibri" panose="020F0502020204030204" pitchFamily="34" charset="0"/>
                        </a:rPr>
                        <a:t>0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79780083"/>
                  </a:ext>
                </a:extLst>
              </a:tr>
              <a:tr h="152957">
                <a:tc>
                  <a:txBody>
                    <a:bodyPr/>
                    <a:lstStyle/>
                    <a:p>
                      <a:pPr algn="l" fontAlgn="b">
                        <a:buNone/>
                      </a:pPr>
                      <a:r>
                        <a:rPr lang="en-CA" sz="700" b="1" i="0" u="none" strike="noStrike">
                          <a:solidFill>
                            <a:schemeClr val="bg1"/>
                          </a:solidFill>
                          <a:effectLst/>
                          <a:latin typeface="Calibri" panose="020F0502020204030204" pitchFamily="34" charset="0"/>
                        </a:rPr>
                        <a:t>Total Public Works Expenditure</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107,791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79,865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92,626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121,893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163,353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166,688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170,129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700" b="1" i="0" u="none" strike="noStrike">
                          <a:solidFill>
                            <a:schemeClr val="bg1"/>
                          </a:solidFill>
                          <a:effectLst/>
                          <a:latin typeface="Calibri" panose="020F0502020204030204" pitchFamily="34" charset="0"/>
                        </a:rPr>
                        <a:t>173,682 </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1338600267"/>
                  </a:ext>
                </a:extLst>
              </a:tr>
              <a:tr h="152957">
                <a:tc>
                  <a:txBody>
                    <a:bodyPr/>
                    <a:lstStyle/>
                    <a:p>
                      <a:pPr algn="l" fontAlgn="b">
                        <a:buNone/>
                      </a:pPr>
                      <a:r>
                        <a:rPr lang="en-CA" sz="700" b="1" i="0" u="none" strike="noStrike">
                          <a:solidFill>
                            <a:schemeClr val="bg1"/>
                          </a:solidFill>
                          <a:effectLst/>
                          <a:latin typeface="Calibri" panose="020F0502020204030204" pitchFamily="34" charset="0"/>
                        </a:rPr>
                        <a:t>Net Public Works</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(107,541)</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(79,438)</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(92,199)</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(121,643)</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(163,103)</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(166,438)</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a:solidFill>
                            <a:schemeClr val="bg1"/>
                          </a:solidFill>
                          <a:effectLst/>
                          <a:latin typeface="Calibri" panose="020F0502020204030204" pitchFamily="34" charset="0"/>
                        </a:rPr>
                        <a:t>(169,879)</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700" b="1" i="0" u="none" strike="noStrike" dirty="0">
                          <a:solidFill>
                            <a:schemeClr val="bg1"/>
                          </a:solidFill>
                          <a:effectLst/>
                          <a:latin typeface="Calibri" panose="020F0502020204030204" pitchFamily="34" charset="0"/>
                        </a:rPr>
                        <a:t>(173,432)</a:t>
                      </a:r>
                    </a:p>
                  </a:txBody>
                  <a:tcPr marL="5479" marR="5479" marT="5479" marB="26299"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1416118437"/>
                  </a:ext>
                </a:extLst>
              </a:tr>
            </a:tbl>
          </a:graphicData>
        </a:graphic>
      </p:graphicFrame>
    </p:spTree>
    <p:extLst>
      <p:ext uri="{BB962C8B-B14F-4D97-AF65-F5344CB8AC3E}">
        <p14:creationId xmlns:p14="http://schemas.microsoft.com/office/powerpoint/2010/main" val="9198727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920F046-6A85-155D-8D49-46CCBA0A55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9A4499-2CF9-3F59-0530-19FDCADFA220}"/>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4" name="Table 3">
            <a:extLst>
              <a:ext uri="{FF2B5EF4-FFF2-40B4-BE49-F238E27FC236}">
                <a16:creationId xmlns:a16="http://schemas.microsoft.com/office/drawing/2014/main" id="{C132C814-54D5-FDC2-BE5A-72327313C8A9}"/>
              </a:ext>
            </a:extLst>
          </p:cNvPr>
          <p:cNvGraphicFramePr>
            <a:graphicFrameLocks noGrp="1"/>
          </p:cNvGraphicFramePr>
          <p:nvPr>
            <p:extLst>
              <p:ext uri="{D42A27DB-BD31-4B8C-83A1-F6EECF244321}">
                <p14:modId xmlns:p14="http://schemas.microsoft.com/office/powerpoint/2010/main" val="2508793896"/>
              </p:ext>
            </p:extLst>
          </p:nvPr>
        </p:nvGraphicFramePr>
        <p:xfrm>
          <a:off x="1695449" y="2362041"/>
          <a:ext cx="8178802" cy="3278505"/>
        </p:xfrm>
        <a:graphic>
          <a:graphicData uri="http://schemas.openxmlformats.org/drawingml/2006/table">
            <a:tbl>
              <a:tblPr/>
              <a:tblGrid>
                <a:gridCol w="2466018">
                  <a:extLst>
                    <a:ext uri="{9D8B030D-6E8A-4147-A177-3AD203B41FA5}">
                      <a16:colId xmlns:a16="http://schemas.microsoft.com/office/drawing/2014/main" val="2951700267"/>
                    </a:ext>
                  </a:extLst>
                </a:gridCol>
                <a:gridCol w="714098">
                  <a:extLst>
                    <a:ext uri="{9D8B030D-6E8A-4147-A177-3AD203B41FA5}">
                      <a16:colId xmlns:a16="http://schemas.microsoft.com/office/drawing/2014/main" val="1346592386"/>
                    </a:ext>
                  </a:extLst>
                </a:gridCol>
                <a:gridCol w="714098">
                  <a:extLst>
                    <a:ext uri="{9D8B030D-6E8A-4147-A177-3AD203B41FA5}">
                      <a16:colId xmlns:a16="http://schemas.microsoft.com/office/drawing/2014/main" val="3485675173"/>
                    </a:ext>
                  </a:extLst>
                </a:gridCol>
                <a:gridCol w="714098">
                  <a:extLst>
                    <a:ext uri="{9D8B030D-6E8A-4147-A177-3AD203B41FA5}">
                      <a16:colId xmlns:a16="http://schemas.microsoft.com/office/drawing/2014/main" val="1796001063"/>
                    </a:ext>
                  </a:extLst>
                </a:gridCol>
                <a:gridCol w="714098">
                  <a:extLst>
                    <a:ext uri="{9D8B030D-6E8A-4147-A177-3AD203B41FA5}">
                      <a16:colId xmlns:a16="http://schemas.microsoft.com/office/drawing/2014/main" val="1085550415"/>
                    </a:ext>
                  </a:extLst>
                </a:gridCol>
                <a:gridCol w="714098">
                  <a:extLst>
                    <a:ext uri="{9D8B030D-6E8A-4147-A177-3AD203B41FA5}">
                      <a16:colId xmlns:a16="http://schemas.microsoft.com/office/drawing/2014/main" val="536134310"/>
                    </a:ext>
                  </a:extLst>
                </a:gridCol>
                <a:gridCol w="714098">
                  <a:extLst>
                    <a:ext uri="{9D8B030D-6E8A-4147-A177-3AD203B41FA5}">
                      <a16:colId xmlns:a16="http://schemas.microsoft.com/office/drawing/2014/main" val="425183590"/>
                    </a:ext>
                  </a:extLst>
                </a:gridCol>
                <a:gridCol w="714098">
                  <a:extLst>
                    <a:ext uri="{9D8B030D-6E8A-4147-A177-3AD203B41FA5}">
                      <a16:colId xmlns:a16="http://schemas.microsoft.com/office/drawing/2014/main" val="4271537941"/>
                    </a:ext>
                  </a:extLst>
                </a:gridCol>
                <a:gridCol w="714098">
                  <a:extLst>
                    <a:ext uri="{9D8B030D-6E8A-4147-A177-3AD203B41FA5}">
                      <a16:colId xmlns:a16="http://schemas.microsoft.com/office/drawing/2014/main" val="2234443785"/>
                    </a:ext>
                  </a:extLst>
                </a:gridCol>
              </a:tblGrid>
              <a:tr h="381000">
                <a:tc>
                  <a:txBody>
                    <a:bodyPr/>
                    <a:lstStyle/>
                    <a:p>
                      <a:pPr algn="ctr" fontAlgn="b">
                        <a:buNone/>
                      </a:pPr>
                      <a:r>
                        <a:rPr lang="en-CA" sz="1200" b="1" i="0" u="none" strike="noStrike">
                          <a:solidFill>
                            <a:schemeClr val="bg1"/>
                          </a:solidFill>
                          <a:effectLst/>
                          <a:latin typeface="Calibri" panose="020F0502020204030204" pitchFamily="34" charset="0"/>
                        </a:rPr>
                        <a:t>Description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Actual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Projection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200" b="1" i="0" u="none" strike="noStrike">
                          <a:solidFill>
                            <a:schemeClr val="bg1"/>
                          </a:solidFill>
                          <a:effectLst/>
                          <a:latin typeface="Calibri" panose="020F0502020204030204" pitchFamily="34" charset="0"/>
                        </a:rPr>
                        <a:t>2026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200" b="1" i="0" u="none" strike="noStrike">
                          <a:solidFill>
                            <a:schemeClr val="bg1"/>
                          </a:solidFill>
                          <a:effectLst/>
                          <a:latin typeface="Calibri" panose="020F0502020204030204" pitchFamily="34" charset="0"/>
                        </a:rPr>
                        <a:t>2027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2028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2029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2030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5887066"/>
                  </a:ext>
                </a:extLst>
              </a:tr>
              <a:tr h="200025">
                <a:tc>
                  <a:txBody>
                    <a:bodyPr/>
                    <a:lstStyle/>
                    <a:p>
                      <a:pPr algn="l" fontAlgn="b">
                        <a:buNone/>
                      </a:pPr>
                      <a:r>
                        <a:rPr lang="en-CA" sz="1200" b="1" i="0" u="none" strike="noStrike">
                          <a:solidFill>
                            <a:schemeClr val="bg1"/>
                          </a:solidFill>
                          <a:effectLst/>
                          <a:latin typeface="Calibri" panose="020F0502020204030204" pitchFamily="34" charset="0"/>
                        </a:rPr>
                        <a:t>PLANNING &amp; BUILDING INSPECTION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83965531"/>
                  </a:ext>
                </a:extLst>
              </a:tr>
              <a:tr h="190500">
                <a:tc>
                  <a:txBody>
                    <a:bodyPr/>
                    <a:lstStyle/>
                    <a:p>
                      <a:pPr algn="l" fontAlgn="b">
                        <a:buNone/>
                      </a:pPr>
                      <a:r>
                        <a:rPr lang="en-CA" sz="1200" b="1" i="1" u="none" strike="noStrike">
                          <a:solidFill>
                            <a:schemeClr val="bg1"/>
                          </a:solidFill>
                          <a:effectLst/>
                          <a:latin typeface="Calibri" panose="020F050202020403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2963577"/>
                  </a:ext>
                </a:extLst>
              </a:tr>
              <a:tr h="190500">
                <a:tc>
                  <a:txBody>
                    <a:bodyPr/>
                    <a:lstStyle/>
                    <a:p>
                      <a:pPr algn="l" fontAlgn="b">
                        <a:buNone/>
                      </a:pPr>
                      <a:r>
                        <a:rPr lang="en-CA" sz="1200" b="0" i="0" u="none" strike="noStrike">
                          <a:solidFill>
                            <a:schemeClr val="bg1"/>
                          </a:solidFill>
                          <a:effectLst/>
                          <a:latin typeface="Calibri" panose="020F0502020204030204" pitchFamily="34" charset="0"/>
                        </a:rPr>
                        <a:t>Building Permits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8,250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1,782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1,782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1,700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1,700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1,700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1,700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1,700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68810246"/>
                  </a:ext>
                </a:extLst>
              </a:tr>
              <a:tr h="190500">
                <a:tc>
                  <a:txBody>
                    <a:bodyPr/>
                    <a:lstStyle/>
                    <a:p>
                      <a:pPr algn="l" fontAlgn="b">
                        <a:buNone/>
                      </a:pPr>
                      <a:r>
                        <a:rPr lang="en-CA" sz="1200" b="0" i="0" u="none" strike="noStrike">
                          <a:solidFill>
                            <a:schemeClr val="bg1"/>
                          </a:solidFill>
                          <a:effectLst/>
                          <a:latin typeface="Calibri" panose="020F0502020204030204" pitchFamily="34" charset="0"/>
                        </a:rPr>
                        <a:t>Planning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6,000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6,000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7541199"/>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Planning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18,250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7,782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7,782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7,700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7,700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7,700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7,700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7,700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157980724"/>
                  </a:ext>
                </a:extLst>
              </a:tr>
              <a:tr h="190500">
                <a:tc>
                  <a:txBody>
                    <a:bodyPr/>
                    <a:lstStyle/>
                    <a:p>
                      <a:pPr algn="l" fontAlgn="b">
                        <a:buNone/>
                      </a:pPr>
                      <a:r>
                        <a:rPr lang="en-CA" sz="1200" b="1" i="1" u="none" strike="noStrike">
                          <a:solidFill>
                            <a:schemeClr val="bg1"/>
                          </a:solidFill>
                          <a:effectLst/>
                          <a:latin typeface="Calibri" panose="020F0502020204030204" pitchFamily="34" charset="0"/>
                        </a:rPr>
                        <a:t>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3027478"/>
                  </a:ext>
                </a:extLst>
              </a:tr>
              <a:tr h="190500">
                <a:tc>
                  <a:txBody>
                    <a:bodyPr/>
                    <a:lstStyle/>
                    <a:p>
                      <a:pPr algn="l" fontAlgn="b">
                        <a:buNone/>
                      </a:pPr>
                      <a:r>
                        <a:rPr lang="en-CA" sz="1200" b="0" i="0" u="none" strike="noStrike">
                          <a:solidFill>
                            <a:schemeClr val="bg1"/>
                          </a:solidFill>
                          <a:effectLst/>
                          <a:latin typeface="Calibri" panose="020F0502020204030204" pitchFamily="34" charset="0"/>
                        </a:rPr>
                        <a:t>Building Inspections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3,750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5,611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4,100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5,500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5,500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2807980"/>
                  </a:ext>
                </a:extLst>
              </a:tr>
              <a:tr h="190500">
                <a:tc>
                  <a:txBody>
                    <a:bodyPr/>
                    <a:lstStyle/>
                    <a:p>
                      <a:pPr algn="l" fontAlgn="b">
                        <a:buNone/>
                      </a:pPr>
                      <a:r>
                        <a:rPr lang="en-CA" sz="1200" b="0" i="0" u="none" strike="noStrike">
                          <a:solidFill>
                            <a:schemeClr val="bg1"/>
                          </a:solidFill>
                          <a:effectLst/>
                          <a:latin typeface="Calibri" panose="020F0502020204030204" pitchFamily="34" charset="0"/>
                        </a:rPr>
                        <a:t>Planning &amp; Rezoning Costs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11,236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12,000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12,000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2361556"/>
                  </a:ext>
                </a:extLst>
              </a:tr>
              <a:tr h="190500">
                <a:tc>
                  <a:txBody>
                    <a:bodyPr/>
                    <a:lstStyle/>
                    <a:p>
                      <a:pPr algn="l" fontAlgn="b">
                        <a:buNone/>
                      </a:pPr>
                      <a:r>
                        <a:rPr lang="en-CA" sz="1200" b="0" i="0" u="none" strike="noStrike">
                          <a:solidFill>
                            <a:schemeClr val="bg1"/>
                          </a:solidFill>
                          <a:effectLst/>
                          <a:latin typeface="Calibri" panose="020F0502020204030204" pitchFamily="34" charset="0"/>
                        </a:rPr>
                        <a:t>Contract Labour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18,000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20,261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23,000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23,500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23,500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23,500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23,500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23,500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2347239"/>
                  </a:ext>
                </a:extLst>
              </a:tr>
              <a:tr h="190500">
                <a:tc>
                  <a:txBody>
                    <a:bodyPr/>
                    <a:lstStyle/>
                    <a:p>
                      <a:pPr algn="l" fontAlgn="b">
                        <a:buNone/>
                      </a:pPr>
                      <a:r>
                        <a:rPr lang="en-CA" sz="1200" b="0" i="0" u="none" strike="noStrike">
                          <a:solidFill>
                            <a:schemeClr val="bg1"/>
                          </a:solidFill>
                          <a:effectLst/>
                          <a:latin typeface="Calibri" panose="020F0502020204030204" pitchFamily="34" charset="0"/>
                        </a:rPr>
                        <a:t>Payroll Costs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4,610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4,800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1,224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1,248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1,273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1,299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1,325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47272426"/>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Planning 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32,950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41,718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43,900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42,224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42,248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42,273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42,299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42,325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610920135"/>
                  </a:ext>
                </a:extLst>
              </a:tr>
              <a:tr h="190500">
                <a:tc>
                  <a:txBody>
                    <a:bodyPr/>
                    <a:lstStyle/>
                    <a:p>
                      <a:pPr algn="l" fontAlgn="b">
                        <a:buNone/>
                      </a:pPr>
                      <a:r>
                        <a:rPr lang="en-CA" sz="1200" b="1" i="0" u="none" strike="noStrike">
                          <a:solidFill>
                            <a:schemeClr val="bg1"/>
                          </a:solidFill>
                          <a:effectLst/>
                          <a:latin typeface="Calibri" panose="020F0502020204030204" pitchFamily="34" charset="0"/>
                        </a:rPr>
                        <a:t>Net Planning</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(14,700)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(33,937)</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(36,118)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(34,524)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(34,548)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(34,573)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(34,599)</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dirty="0">
                          <a:solidFill>
                            <a:schemeClr val="bg1"/>
                          </a:solidFill>
                          <a:effectLst/>
                          <a:latin typeface="Calibri" panose="020F0502020204030204" pitchFamily="34" charset="0"/>
                        </a:rPr>
                        <a:t>(34,625)</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975840847"/>
                  </a:ext>
                </a:extLst>
              </a:tr>
            </a:tbl>
          </a:graphicData>
        </a:graphic>
      </p:graphicFrame>
    </p:spTree>
    <p:extLst>
      <p:ext uri="{BB962C8B-B14F-4D97-AF65-F5344CB8AC3E}">
        <p14:creationId xmlns:p14="http://schemas.microsoft.com/office/powerpoint/2010/main" val="31553079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BFAA140-C520-9E44-62DD-34E1653A08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86B973-C711-9CFD-6EBD-2E13A41532C9}"/>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4" name="Table 3">
            <a:extLst>
              <a:ext uri="{FF2B5EF4-FFF2-40B4-BE49-F238E27FC236}">
                <a16:creationId xmlns:a16="http://schemas.microsoft.com/office/drawing/2014/main" id="{80DDE9AC-7C82-5448-60B7-E6E05C186215}"/>
              </a:ext>
            </a:extLst>
          </p:cNvPr>
          <p:cNvGraphicFramePr>
            <a:graphicFrameLocks noGrp="1"/>
          </p:cNvGraphicFramePr>
          <p:nvPr>
            <p:extLst>
              <p:ext uri="{D42A27DB-BD31-4B8C-83A1-F6EECF244321}">
                <p14:modId xmlns:p14="http://schemas.microsoft.com/office/powerpoint/2010/main" val="3711796494"/>
              </p:ext>
            </p:extLst>
          </p:nvPr>
        </p:nvGraphicFramePr>
        <p:xfrm>
          <a:off x="1358900" y="1867694"/>
          <a:ext cx="8851900" cy="4267200"/>
        </p:xfrm>
        <a:graphic>
          <a:graphicData uri="http://schemas.openxmlformats.org/drawingml/2006/table">
            <a:tbl>
              <a:tblPr/>
              <a:tblGrid>
                <a:gridCol w="2815361">
                  <a:extLst>
                    <a:ext uri="{9D8B030D-6E8A-4147-A177-3AD203B41FA5}">
                      <a16:colId xmlns:a16="http://schemas.microsoft.com/office/drawing/2014/main" val="2069207749"/>
                    </a:ext>
                  </a:extLst>
                </a:gridCol>
                <a:gridCol w="773590">
                  <a:extLst>
                    <a:ext uri="{9D8B030D-6E8A-4147-A177-3AD203B41FA5}">
                      <a16:colId xmlns:a16="http://schemas.microsoft.com/office/drawing/2014/main" val="3943032815"/>
                    </a:ext>
                  </a:extLst>
                </a:gridCol>
                <a:gridCol w="773590">
                  <a:extLst>
                    <a:ext uri="{9D8B030D-6E8A-4147-A177-3AD203B41FA5}">
                      <a16:colId xmlns:a16="http://schemas.microsoft.com/office/drawing/2014/main" val="761388288"/>
                    </a:ext>
                  </a:extLst>
                </a:gridCol>
                <a:gridCol w="773590">
                  <a:extLst>
                    <a:ext uri="{9D8B030D-6E8A-4147-A177-3AD203B41FA5}">
                      <a16:colId xmlns:a16="http://schemas.microsoft.com/office/drawing/2014/main" val="808412021"/>
                    </a:ext>
                  </a:extLst>
                </a:gridCol>
                <a:gridCol w="773590">
                  <a:extLst>
                    <a:ext uri="{9D8B030D-6E8A-4147-A177-3AD203B41FA5}">
                      <a16:colId xmlns:a16="http://schemas.microsoft.com/office/drawing/2014/main" val="1134404126"/>
                    </a:ext>
                  </a:extLst>
                </a:gridCol>
                <a:gridCol w="773590">
                  <a:extLst>
                    <a:ext uri="{9D8B030D-6E8A-4147-A177-3AD203B41FA5}">
                      <a16:colId xmlns:a16="http://schemas.microsoft.com/office/drawing/2014/main" val="2533176654"/>
                    </a:ext>
                  </a:extLst>
                </a:gridCol>
                <a:gridCol w="722863">
                  <a:extLst>
                    <a:ext uri="{9D8B030D-6E8A-4147-A177-3AD203B41FA5}">
                      <a16:colId xmlns:a16="http://schemas.microsoft.com/office/drawing/2014/main" val="2604667705"/>
                    </a:ext>
                  </a:extLst>
                </a:gridCol>
                <a:gridCol w="722863">
                  <a:extLst>
                    <a:ext uri="{9D8B030D-6E8A-4147-A177-3AD203B41FA5}">
                      <a16:colId xmlns:a16="http://schemas.microsoft.com/office/drawing/2014/main" val="3953697669"/>
                    </a:ext>
                  </a:extLst>
                </a:gridCol>
                <a:gridCol w="722863">
                  <a:extLst>
                    <a:ext uri="{9D8B030D-6E8A-4147-A177-3AD203B41FA5}">
                      <a16:colId xmlns:a16="http://schemas.microsoft.com/office/drawing/2014/main" val="147879027"/>
                    </a:ext>
                  </a:extLst>
                </a:gridCol>
              </a:tblGrid>
              <a:tr h="457200">
                <a:tc>
                  <a:txBody>
                    <a:bodyPr/>
                    <a:lstStyle/>
                    <a:p>
                      <a:pPr algn="ctr" fontAlgn="b">
                        <a:buNone/>
                      </a:pPr>
                      <a:r>
                        <a:rPr lang="en-CA" sz="1200" b="1" i="0" u="none" strike="noStrike">
                          <a:solidFill>
                            <a:schemeClr val="bg1"/>
                          </a:solidFill>
                          <a:effectLst/>
                          <a:latin typeface="Calibri" panose="020F0502020204030204" pitchFamily="34" charset="0"/>
                        </a:rPr>
                        <a:t>Description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Actual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Projection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200" b="1" i="0" u="none" strike="noStrike">
                          <a:solidFill>
                            <a:schemeClr val="bg1"/>
                          </a:solidFill>
                          <a:effectLst/>
                          <a:latin typeface="Calibri" panose="020F0502020204030204" pitchFamily="34" charset="0"/>
                        </a:rPr>
                        <a:t>2026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200" b="1" i="0" u="none" strike="noStrike">
                          <a:solidFill>
                            <a:schemeClr val="bg1"/>
                          </a:solidFill>
                          <a:effectLst/>
                          <a:latin typeface="Calibri" panose="020F0502020204030204" pitchFamily="34" charset="0"/>
                        </a:rPr>
                        <a:t>2027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2028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2029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2030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6609815"/>
                  </a:ext>
                </a:extLst>
              </a:tr>
              <a:tr h="200025">
                <a:tc>
                  <a:txBody>
                    <a:bodyPr/>
                    <a:lstStyle/>
                    <a:p>
                      <a:pPr algn="l" fontAlgn="b">
                        <a:buNone/>
                      </a:pPr>
                      <a:r>
                        <a:rPr lang="en-CA" sz="1200" b="1" i="0" u="none" strike="noStrike">
                          <a:solidFill>
                            <a:schemeClr val="bg1"/>
                          </a:solidFill>
                          <a:effectLst/>
                          <a:latin typeface="Calibri" panose="020F0502020204030204" pitchFamily="34" charset="0"/>
                        </a:rPr>
                        <a:t>EMERGENCY PLANNING</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401054"/>
                  </a:ext>
                </a:extLst>
              </a:tr>
              <a:tr h="200025">
                <a:tc>
                  <a:txBody>
                    <a:bodyPr/>
                    <a:lstStyle/>
                    <a:p>
                      <a:pPr algn="l" fontAlgn="b">
                        <a:buNone/>
                      </a:pPr>
                      <a:r>
                        <a:rPr lang="en-CA" sz="1200" b="1" i="1" u="none" strike="noStrike">
                          <a:solidFill>
                            <a:schemeClr val="bg1"/>
                          </a:solidFill>
                          <a:effectLst/>
                          <a:latin typeface="Calibri" panose="020F050202020403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31554249"/>
                  </a:ext>
                </a:extLst>
              </a:tr>
              <a:tr h="190500">
                <a:tc>
                  <a:txBody>
                    <a:bodyPr/>
                    <a:lstStyle/>
                    <a:p>
                      <a:pPr algn="l" fontAlgn="b">
                        <a:buNone/>
                      </a:pPr>
                      <a:r>
                        <a:rPr lang="en-CA" sz="1200" b="0" i="0" u="none" strike="noStrike">
                          <a:solidFill>
                            <a:schemeClr val="bg1"/>
                          </a:solidFill>
                          <a:effectLst/>
                          <a:latin typeface="Calibri" panose="020F0502020204030204" pitchFamily="34" charset="0"/>
                        </a:rPr>
                        <a:t>Grants - Emergency Program</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5839979"/>
                  </a:ext>
                </a:extLst>
              </a:tr>
              <a:tr h="190500">
                <a:tc>
                  <a:txBody>
                    <a:bodyPr/>
                    <a:lstStyle/>
                    <a:p>
                      <a:pPr algn="l" fontAlgn="b">
                        <a:buNone/>
                      </a:pPr>
                      <a:r>
                        <a:rPr lang="en-CA" sz="1200" b="0" i="0" u="none" strike="noStrike">
                          <a:solidFill>
                            <a:schemeClr val="bg1"/>
                          </a:solidFill>
                          <a:effectLst/>
                          <a:latin typeface="Calibri" panose="020F0502020204030204" pitchFamily="34" charset="0"/>
                        </a:rPr>
                        <a:t>Revenue - Other Emergency Program</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19566697"/>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Emergency Planning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2,500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2,500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423161768"/>
                  </a:ext>
                </a:extLst>
              </a:tr>
              <a:tr h="190500">
                <a:tc>
                  <a:txBody>
                    <a:bodyPr/>
                    <a:lstStyle/>
                    <a:p>
                      <a:pPr algn="l" fontAlgn="b">
                        <a:buNone/>
                      </a:pPr>
                      <a:r>
                        <a:rPr lang="en-CA" sz="1200" b="1" i="1" u="none" strike="noStrike">
                          <a:solidFill>
                            <a:schemeClr val="bg1"/>
                          </a:solidFill>
                          <a:effectLst/>
                          <a:latin typeface="Calibri" panose="020F0502020204030204" pitchFamily="34" charset="0"/>
                        </a:rPr>
                        <a:t>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5961878"/>
                  </a:ext>
                </a:extLst>
              </a:tr>
              <a:tr h="190500">
                <a:tc>
                  <a:txBody>
                    <a:bodyPr/>
                    <a:lstStyle/>
                    <a:p>
                      <a:pPr algn="l" fontAlgn="b">
                        <a:buNone/>
                      </a:pPr>
                      <a:r>
                        <a:rPr lang="en-CA" sz="1200" b="0" i="0" u="none" strike="noStrike">
                          <a:solidFill>
                            <a:schemeClr val="bg1"/>
                          </a:solidFill>
                          <a:effectLst/>
                          <a:latin typeface="Calibri" panose="020F0502020204030204" pitchFamily="34" charset="0"/>
                        </a:rPr>
                        <a:t>Stipend - Municipal Emergency Program</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3,600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37338536"/>
                  </a:ext>
                </a:extLst>
              </a:tr>
              <a:tr h="190500">
                <a:tc>
                  <a:txBody>
                    <a:bodyPr/>
                    <a:lstStyle/>
                    <a:p>
                      <a:pPr algn="l" fontAlgn="b">
                        <a:buNone/>
                      </a:pPr>
                      <a:r>
                        <a:rPr lang="en-CA" sz="1200" b="0" i="0" u="none" strike="noStrike">
                          <a:solidFill>
                            <a:schemeClr val="bg1"/>
                          </a:solidFill>
                          <a:effectLst/>
                          <a:latin typeface="Calibri" panose="020F0502020204030204" pitchFamily="34" charset="0"/>
                        </a:rPr>
                        <a:t>Payroll Costs - Emergency Program</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9509953"/>
                  </a:ext>
                </a:extLst>
              </a:tr>
              <a:tr h="190500">
                <a:tc>
                  <a:txBody>
                    <a:bodyPr/>
                    <a:lstStyle/>
                    <a:p>
                      <a:pPr algn="l" fontAlgn="b">
                        <a:buNone/>
                      </a:pPr>
                      <a:r>
                        <a:rPr lang="en-CA" sz="1200" b="0" i="0" u="none" strike="noStrike">
                          <a:solidFill>
                            <a:schemeClr val="bg1"/>
                          </a:solidFill>
                          <a:effectLst/>
                          <a:latin typeface="Calibri" panose="020F0502020204030204" pitchFamily="34" charset="0"/>
                        </a:rPr>
                        <a:t>Travel &amp; Education - Emergency Program</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5180145"/>
                  </a:ext>
                </a:extLst>
              </a:tr>
              <a:tr h="190500">
                <a:tc>
                  <a:txBody>
                    <a:bodyPr/>
                    <a:lstStyle/>
                    <a:p>
                      <a:pPr algn="l" fontAlgn="b">
                        <a:buNone/>
                      </a:pPr>
                      <a:r>
                        <a:rPr lang="en-CA" sz="1200" b="0" i="0" u="none" strike="noStrike">
                          <a:solidFill>
                            <a:schemeClr val="bg1"/>
                          </a:solidFill>
                          <a:effectLst/>
                          <a:latin typeface="Calibri" panose="020F0502020204030204" pitchFamily="34" charset="0"/>
                        </a:rPr>
                        <a:t>Insurance - Property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751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751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755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793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832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874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918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87420435"/>
                  </a:ext>
                </a:extLst>
              </a:tr>
              <a:tr h="190500">
                <a:tc>
                  <a:txBody>
                    <a:bodyPr/>
                    <a:lstStyle/>
                    <a:p>
                      <a:pPr algn="l" fontAlgn="b">
                        <a:buNone/>
                      </a:pPr>
                      <a:r>
                        <a:rPr lang="en-CA" sz="1200" b="0" i="0" u="none" strike="noStrike">
                          <a:solidFill>
                            <a:schemeClr val="bg1"/>
                          </a:solidFill>
                          <a:effectLst/>
                          <a:latin typeface="Calibri" panose="020F0502020204030204" pitchFamily="34" charset="0"/>
                        </a:rPr>
                        <a:t>Insurance - Liability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1,248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535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535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555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583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612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642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675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44711075"/>
                  </a:ext>
                </a:extLst>
              </a:tr>
              <a:tr h="190500">
                <a:tc>
                  <a:txBody>
                    <a:bodyPr/>
                    <a:lstStyle/>
                    <a:p>
                      <a:pPr algn="l" fontAlgn="b">
                        <a:buNone/>
                      </a:pPr>
                      <a:r>
                        <a:rPr lang="en-CA" sz="1200" b="0" i="0" u="none" strike="noStrike">
                          <a:solidFill>
                            <a:schemeClr val="bg1"/>
                          </a:solidFill>
                          <a:effectLst/>
                          <a:latin typeface="Calibri" panose="020F0502020204030204" pitchFamily="34" charset="0"/>
                        </a:rPr>
                        <a:t>Municipal Emergency Program Expenses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8461552"/>
                  </a:ext>
                </a:extLst>
              </a:tr>
              <a:tr h="190500">
                <a:tc>
                  <a:txBody>
                    <a:bodyPr/>
                    <a:lstStyle/>
                    <a:p>
                      <a:pPr algn="l" fontAlgn="b">
                        <a:buNone/>
                      </a:pPr>
                      <a:r>
                        <a:rPr lang="en-CA" sz="1200" b="0" i="0" u="none" strike="noStrike">
                          <a:solidFill>
                            <a:schemeClr val="bg1"/>
                          </a:solidFill>
                          <a:effectLst/>
                          <a:latin typeface="Calibri" panose="020F0502020204030204" pitchFamily="34" charset="0"/>
                        </a:rPr>
                        <a:t>Equipment - Emergency Program</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38425725"/>
                  </a:ext>
                </a:extLst>
              </a:tr>
              <a:tr h="190500">
                <a:tc>
                  <a:txBody>
                    <a:bodyPr/>
                    <a:lstStyle/>
                    <a:p>
                      <a:pPr algn="l" fontAlgn="b">
                        <a:buNone/>
                      </a:pPr>
                      <a:r>
                        <a:rPr lang="en-CA" sz="1200" b="0" i="0" u="none" strike="noStrike">
                          <a:solidFill>
                            <a:schemeClr val="bg1"/>
                          </a:solidFill>
                          <a:effectLst/>
                          <a:latin typeface="Calibri" panose="020F0502020204030204" pitchFamily="34" charset="0"/>
                        </a:rPr>
                        <a:t>Emergency Program Projects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40073135"/>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Emergency Planning 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9,218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1,286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1,286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2,810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2,876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2,944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3,016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3,092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133778040"/>
                  </a:ext>
                </a:extLst>
              </a:tr>
              <a:tr h="190500">
                <a:tc>
                  <a:txBody>
                    <a:bodyPr/>
                    <a:lstStyle/>
                    <a:p>
                      <a:pPr algn="l" fontAlgn="b">
                        <a:buNone/>
                      </a:pPr>
                      <a:r>
                        <a:rPr lang="en-CA" sz="1200" b="1" i="0" u="none" strike="noStrike">
                          <a:solidFill>
                            <a:schemeClr val="bg1"/>
                          </a:solidFill>
                          <a:effectLst/>
                          <a:latin typeface="Calibri" panose="020F0502020204030204" pitchFamily="34" charset="0"/>
                        </a:rPr>
                        <a:t>Net Emergency Planning</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(6,718)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(1,286)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1,214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 (2,810)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(2,876)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(2,944)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(3,016)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dirty="0">
                          <a:solidFill>
                            <a:schemeClr val="bg1"/>
                          </a:solidFill>
                          <a:effectLst/>
                          <a:latin typeface="Calibri" panose="020F0502020204030204" pitchFamily="34" charset="0"/>
                        </a:rPr>
                        <a:t>(3,092)</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3460838375"/>
                  </a:ext>
                </a:extLst>
              </a:tr>
            </a:tbl>
          </a:graphicData>
        </a:graphic>
      </p:graphicFrame>
    </p:spTree>
    <p:extLst>
      <p:ext uri="{BB962C8B-B14F-4D97-AF65-F5344CB8AC3E}">
        <p14:creationId xmlns:p14="http://schemas.microsoft.com/office/powerpoint/2010/main" val="14290333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51FDF9B-82CB-FAB2-E02E-76EE624C4D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607534-94C3-2991-9856-09E40EC0F1B6}"/>
              </a:ext>
            </a:extLst>
          </p:cNvPr>
          <p:cNvSpPr>
            <a:spLocks noGrp="1"/>
          </p:cNvSpPr>
          <p:nvPr>
            <p:ph type="title"/>
          </p:nvPr>
        </p:nvSpPr>
        <p:spPr>
          <a:xfrm>
            <a:off x="668827" y="-106376"/>
            <a:ext cx="10581064" cy="1225875"/>
          </a:xfrm>
        </p:spPr>
        <p:txBody>
          <a:bodyPr/>
          <a:lstStyle/>
          <a:p>
            <a:r>
              <a:rPr lang="en-US" sz="2800" dirty="0"/>
              <a:t>Appendix:</a:t>
            </a:r>
            <a:br>
              <a:rPr lang="en-US" sz="2800" dirty="0"/>
            </a:br>
            <a:r>
              <a:rPr lang="en-US" sz="2800" dirty="0"/>
              <a:t>2026-2030 Financial Plan (Operating) – Version 3 Detail</a:t>
            </a:r>
          </a:p>
        </p:txBody>
      </p:sp>
      <p:graphicFrame>
        <p:nvGraphicFramePr>
          <p:cNvPr id="3" name="Table 2">
            <a:extLst>
              <a:ext uri="{FF2B5EF4-FFF2-40B4-BE49-F238E27FC236}">
                <a16:creationId xmlns:a16="http://schemas.microsoft.com/office/drawing/2014/main" id="{967E651E-1548-6627-684D-E992AF9C1231}"/>
              </a:ext>
            </a:extLst>
          </p:cNvPr>
          <p:cNvGraphicFramePr>
            <a:graphicFrameLocks noGrp="1"/>
          </p:cNvGraphicFramePr>
          <p:nvPr>
            <p:extLst>
              <p:ext uri="{D42A27DB-BD31-4B8C-83A1-F6EECF244321}">
                <p14:modId xmlns:p14="http://schemas.microsoft.com/office/powerpoint/2010/main" val="2903883527"/>
              </p:ext>
            </p:extLst>
          </p:nvPr>
        </p:nvGraphicFramePr>
        <p:xfrm>
          <a:off x="1771650" y="2719229"/>
          <a:ext cx="8026400" cy="2564130"/>
        </p:xfrm>
        <a:graphic>
          <a:graphicData uri="http://schemas.openxmlformats.org/drawingml/2006/table">
            <a:tbl>
              <a:tblPr/>
              <a:tblGrid>
                <a:gridCol w="2584666">
                  <a:extLst>
                    <a:ext uri="{9D8B030D-6E8A-4147-A177-3AD203B41FA5}">
                      <a16:colId xmlns:a16="http://schemas.microsoft.com/office/drawing/2014/main" val="4036667650"/>
                    </a:ext>
                  </a:extLst>
                </a:gridCol>
                <a:gridCol w="712684">
                  <a:extLst>
                    <a:ext uri="{9D8B030D-6E8A-4147-A177-3AD203B41FA5}">
                      <a16:colId xmlns:a16="http://schemas.microsoft.com/office/drawing/2014/main" val="806087716"/>
                    </a:ext>
                  </a:extLst>
                </a:gridCol>
                <a:gridCol w="696846">
                  <a:extLst>
                    <a:ext uri="{9D8B030D-6E8A-4147-A177-3AD203B41FA5}">
                      <a16:colId xmlns:a16="http://schemas.microsoft.com/office/drawing/2014/main" val="2195394115"/>
                    </a:ext>
                  </a:extLst>
                </a:gridCol>
                <a:gridCol w="760196">
                  <a:extLst>
                    <a:ext uri="{9D8B030D-6E8A-4147-A177-3AD203B41FA5}">
                      <a16:colId xmlns:a16="http://schemas.microsoft.com/office/drawing/2014/main" val="538660151"/>
                    </a:ext>
                  </a:extLst>
                </a:gridCol>
                <a:gridCol w="674674">
                  <a:extLst>
                    <a:ext uri="{9D8B030D-6E8A-4147-A177-3AD203B41FA5}">
                      <a16:colId xmlns:a16="http://schemas.microsoft.com/office/drawing/2014/main" val="1490979381"/>
                    </a:ext>
                  </a:extLst>
                </a:gridCol>
                <a:gridCol w="658836">
                  <a:extLst>
                    <a:ext uri="{9D8B030D-6E8A-4147-A177-3AD203B41FA5}">
                      <a16:colId xmlns:a16="http://schemas.microsoft.com/office/drawing/2014/main" val="3123860865"/>
                    </a:ext>
                  </a:extLst>
                </a:gridCol>
                <a:gridCol w="671506">
                  <a:extLst>
                    <a:ext uri="{9D8B030D-6E8A-4147-A177-3AD203B41FA5}">
                      <a16:colId xmlns:a16="http://schemas.microsoft.com/office/drawing/2014/main" val="3213643776"/>
                    </a:ext>
                  </a:extLst>
                </a:gridCol>
                <a:gridCol w="633496">
                  <a:extLst>
                    <a:ext uri="{9D8B030D-6E8A-4147-A177-3AD203B41FA5}">
                      <a16:colId xmlns:a16="http://schemas.microsoft.com/office/drawing/2014/main" val="4111428752"/>
                    </a:ext>
                  </a:extLst>
                </a:gridCol>
                <a:gridCol w="633496">
                  <a:extLst>
                    <a:ext uri="{9D8B030D-6E8A-4147-A177-3AD203B41FA5}">
                      <a16:colId xmlns:a16="http://schemas.microsoft.com/office/drawing/2014/main" val="1668262107"/>
                    </a:ext>
                  </a:extLst>
                </a:gridCol>
              </a:tblGrid>
              <a:tr h="361950">
                <a:tc>
                  <a:txBody>
                    <a:bodyPr/>
                    <a:lstStyle/>
                    <a:p>
                      <a:pPr algn="ctr" fontAlgn="b">
                        <a:buNone/>
                      </a:pPr>
                      <a:r>
                        <a:rPr lang="en-CA" sz="1200" b="1" i="0" u="none" strike="noStrike">
                          <a:solidFill>
                            <a:schemeClr val="bg1"/>
                          </a:solidFill>
                          <a:effectLst/>
                          <a:latin typeface="Calibri" panose="020F0502020204030204" pitchFamily="34" charset="0"/>
                        </a:rPr>
                        <a:t>Description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Actual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2025 Projection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buNone/>
                      </a:pPr>
                      <a:r>
                        <a:rPr lang="en-CA" sz="1200" b="1" i="0" u="none" strike="noStrike">
                          <a:solidFill>
                            <a:schemeClr val="bg1"/>
                          </a:solidFill>
                          <a:effectLst/>
                          <a:latin typeface="Calibri" panose="020F0502020204030204" pitchFamily="34" charset="0"/>
                        </a:rPr>
                        <a:t>2026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buNone/>
                      </a:pPr>
                      <a:r>
                        <a:rPr lang="en-CA" sz="1200" b="1" i="0" u="none" strike="noStrike">
                          <a:solidFill>
                            <a:schemeClr val="bg1"/>
                          </a:solidFill>
                          <a:effectLst/>
                          <a:latin typeface="Calibri" panose="020F0502020204030204" pitchFamily="34" charset="0"/>
                        </a:rPr>
                        <a:t>2027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2028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2029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CA" sz="1200" b="1" i="0" u="none" strike="noStrike">
                          <a:solidFill>
                            <a:schemeClr val="bg1"/>
                          </a:solidFill>
                          <a:effectLst/>
                          <a:latin typeface="Calibri" panose="020F0502020204030204" pitchFamily="34" charset="0"/>
                        </a:rPr>
                        <a:t>2030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7607233"/>
                  </a:ext>
                </a:extLst>
              </a:tr>
              <a:tr h="200025">
                <a:tc>
                  <a:txBody>
                    <a:bodyPr/>
                    <a:lstStyle/>
                    <a:p>
                      <a:pPr algn="l" fontAlgn="b">
                        <a:buNone/>
                      </a:pPr>
                      <a:r>
                        <a:rPr lang="en-CA" sz="1200" b="1" i="0" u="none" strike="noStrike">
                          <a:solidFill>
                            <a:schemeClr val="bg1"/>
                          </a:solidFill>
                          <a:effectLst/>
                          <a:latin typeface="Calibri" panose="020F0502020204030204" pitchFamily="34" charset="0"/>
                        </a:rPr>
                        <a:t>HEALTH CLINIC</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33207666"/>
                  </a:ext>
                </a:extLst>
              </a:tr>
              <a:tr h="200025">
                <a:tc>
                  <a:txBody>
                    <a:bodyPr/>
                    <a:lstStyle/>
                    <a:p>
                      <a:pPr algn="l" fontAlgn="b">
                        <a:buNone/>
                      </a:pPr>
                      <a:r>
                        <a:rPr lang="en-CA" sz="1200" b="1" i="1" u="none" strike="noStrike">
                          <a:solidFill>
                            <a:schemeClr val="bg1"/>
                          </a:solidFill>
                          <a:effectLst/>
                          <a:latin typeface="Calibri" panose="020F050202020403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9623592"/>
                  </a:ext>
                </a:extLst>
              </a:tr>
              <a:tr h="190500">
                <a:tc>
                  <a:txBody>
                    <a:bodyPr/>
                    <a:lstStyle/>
                    <a:p>
                      <a:pPr algn="l" fontAlgn="b">
                        <a:buNone/>
                      </a:pPr>
                      <a:r>
                        <a:rPr lang="en-CA" sz="1200" b="0" i="0" u="none" strike="noStrike">
                          <a:solidFill>
                            <a:schemeClr val="bg1"/>
                          </a:solidFill>
                          <a:effectLst/>
                          <a:latin typeface="Calibri" panose="020F0502020204030204" pitchFamily="34" charset="0"/>
                        </a:rPr>
                        <a:t>Revenue - Other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13715543"/>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Health Clinic 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2832953943"/>
                  </a:ext>
                </a:extLst>
              </a:tr>
              <a:tr h="190500">
                <a:tc>
                  <a:txBody>
                    <a:bodyPr/>
                    <a:lstStyle/>
                    <a:p>
                      <a:pPr algn="l" fontAlgn="b">
                        <a:buNone/>
                      </a:pPr>
                      <a:r>
                        <a:rPr lang="en-CA" sz="1200" b="1" i="1" u="none" strike="noStrike">
                          <a:solidFill>
                            <a:schemeClr val="bg1"/>
                          </a:solidFill>
                          <a:effectLst/>
                          <a:latin typeface="Calibri" panose="020F0502020204030204" pitchFamily="34" charset="0"/>
                        </a:rPr>
                        <a:t>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CA" sz="1200" b="0" i="0" u="none" strike="noStrike">
                        <a:solidFill>
                          <a:schemeClr val="bg1"/>
                        </a:solidFill>
                        <a:effectLst/>
                        <a:latin typeface="Calibri" panose="020F050202020403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07782628"/>
                  </a:ext>
                </a:extLst>
              </a:tr>
              <a:tr h="190500">
                <a:tc>
                  <a:txBody>
                    <a:bodyPr/>
                    <a:lstStyle/>
                    <a:p>
                      <a:pPr algn="l" fontAlgn="b">
                        <a:buNone/>
                      </a:pPr>
                      <a:r>
                        <a:rPr lang="en-CA" sz="1200" b="0" i="0" u="none" strike="noStrike">
                          <a:solidFill>
                            <a:schemeClr val="bg1"/>
                          </a:solidFill>
                          <a:effectLst/>
                          <a:latin typeface="Calibri" panose="020F0502020204030204" pitchFamily="34" charset="0"/>
                        </a:rPr>
                        <a:t>Insurance - Building</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320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975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995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1,014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1,035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1,055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65613094"/>
                  </a:ext>
                </a:extLst>
              </a:tr>
              <a:tr h="190500">
                <a:tc>
                  <a:txBody>
                    <a:bodyPr/>
                    <a:lstStyle/>
                    <a:p>
                      <a:pPr algn="l" fontAlgn="b">
                        <a:buNone/>
                      </a:pPr>
                      <a:r>
                        <a:rPr lang="en-GB" sz="1200" b="0" i="0" u="none" strike="noStrike">
                          <a:solidFill>
                            <a:schemeClr val="bg1"/>
                          </a:solidFill>
                          <a:effectLst/>
                          <a:latin typeface="Calibri" panose="020F0502020204030204" pitchFamily="34" charset="0"/>
                        </a:rPr>
                        <a:t>Maintenance and Repairs - Health Clinic</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263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150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r" fontAlgn="b">
                        <a:buNone/>
                      </a:pPr>
                      <a:r>
                        <a:rPr lang="en-CA" sz="1200" b="0" i="0" u="none" strike="noStrike">
                          <a:solidFill>
                            <a:schemeClr val="bg1"/>
                          </a:solidFill>
                          <a:effectLst/>
                          <a:latin typeface="Calibri" panose="020F0502020204030204" pitchFamily="34" charset="0"/>
                        </a:rPr>
                        <a:t>750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buNone/>
                      </a:pPr>
                      <a:r>
                        <a:rPr lang="en-CA" sz="1200" b="0" i="0" u="none" strike="noStrike">
                          <a:solidFill>
                            <a:schemeClr val="bg1"/>
                          </a:solidFill>
                          <a:effectLst/>
                          <a:latin typeface="Calibri" panose="020F0502020204030204" pitchFamily="34" charset="0"/>
                        </a:rPr>
                        <a:t>750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CA" sz="1200" b="0" i="0" u="none" strike="noStrike">
                          <a:solidFill>
                            <a:schemeClr val="bg1"/>
                          </a:solidFill>
                          <a:effectLst/>
                          <a:latin typeface="Calibri" panose="020F0502020204030204" pitchFamily="34" charset="0"/>
                        </a:rPr>
                        <a:t>750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3046807"/>
                  </a:ext>
                </a:extLst>
              </a:tr>
              <a:tr h="190500">
                <a:tc>
                  <a:txBody>
                    <a:bodyPr/>
                    <a:lstStyle/>
                    <a:p>
                      <a:pPr algn="l" fontAlgn="b">
                        <a:buNone/>
                      </a:pPr>
                      <a:r>
                        <a:rPr lang="en-CA" sz="1200" b="1" i="0" u="none" strike="noStrike">
                          <a:solidFill>
                            <a:schemeClr val="bg1"/>
                          </a:solidFill>
                          <a:effectLst/>
                          <a:latin typeface="Calibri" panose="020F0502020204030204" pitchFamily="34" charset="0"/>
                        </a:rPr>
                        <a:t>Total Health Clinic Expenditure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1,000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583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350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1,725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1,745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1,764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1,785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r" fontAlgn="b">
                        <a:buNone/>
                      </a:pPr>
                      <a:r>
                        <a:rPr lang="en-CA" sz="1200" b="1" i="0" u="none" strike="noStrike">
                          <a:solidFill>
                            <a:schemeClr val="bg1"/>
                          </a:solidFill>
                          <a:effectLst/>
                          <a:latin typeface="Calibri" panose="020F0502020204030204" pitchFamily="34" charset="0"/>
                        </a:rPr>
                        <a:t>1,805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3893964361"/>
                  </a:ext>
                </a:extLst>
              </a:tr>
              <a:tr h="190500">
                <a:tc>
                  <a:txBody>
                    <a:bodyPr/>
                    <a:lstStyle/>
                    <a:p>
                      <a:pPr algn="l" fontAlgn="b">
                        <a:buNone/>
                      </a:pPr>
                      <a:r>
                        <a:rPr lang="en-CA" sz="1200" b="1" i="0" u="none" strike="noStrike">
                          <a:solidFill>
                            <a:schemeClr val="bg1"/>
                          </a:solidFill>
                          <a:effectLst/>
                          <a:latin typeface="Calibri" panose="020F0502020204030204" pitchFamily="34" charset="0"/>
                        </a:rPr>
                        <a:t>Net Health Clinic</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(1,000)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(583)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(350)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(1,725)</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(1,745)</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(1,764)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a:solidFill>
                            <a:schemeClr val="bg1"/>
                          </a:solidFill>
                          <a:effectLst/>
                          <a:latin typeface="Calibri" panose="020F0502020204030204" pitchFamily="34" charset="0"/>
                        </a:rPr>
                        <a:t>(1,785)</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r" fontAlgn="b">
                        <a:buNone/>
                      </a:pPr>
                      <a:r>
                        <a:rPr lang="en-CA" sz="1200" b="1" i="0" u="none" strike="noStrike" dirty="0">
                          <a:solidFill>
                            <a:schemeClr val="bg1"/>
                          </a:solidFill>
                          <a:effectLst/>
                          <a:latin typeface="Calibri" panose="020F0502020204030204" pitchFamily="34" charset="0"/>
                        </a:rPr>
                        <a:t>(1,805)</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854613714"/>
                  </a:ext>
                </a:extLst>
              </a:tr>
            </a:tbl>
          </a:graphicData>
        </a:graphic>
      </p:graphicFrame>
    </p:spTree>
    <p:extLst>
      <p:ext uri="{BB962C8B-B14F-4D97-AF65-F5344CB8AC3E}">
        <p14:creationId xmlns:p14="http://schemas.microsoft.com/office/powerpoint/2010/main" val="16418698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6CAEE-B2A9-6245-4E97-24C2CF5F6FE1}"/>
              </a:ext>
            </a:extLst>
          </p:cNvPr>
          <p:cNvSpPr>
            <a:spLocks noGrp="1"/>
          </p:cNvSpPr>
          <p:nvPr>
            <p:ph type="ctrTitle"/>
          </p:nvPr>
        </p:nvSpPr>
        <p:spPr>
          <a:xfrm>
            <a:off x="6309904" y="411479"/>
            <a:ext cx="5486400" cy="3291840"/>
          </a:xfrm>
        </p:spPr>
        <p:txBody>
          <a:bodyPr anchor="b">
            <a:normAutofit/>
          </a:bodyPr>
          <a:lstStyle/>
          <a:p>
            <a:r>
              <a:rPr lang="en-US" dirty="0"/>
              <a:t>Questions</a:t>
            </a:r>
            <a:endParaRPr lang="en-CA" dirty="0"/>
          </a:p>
        </p:txBody>
      </p:sp>
    </p:spTree>
    <p:extLst>
      <p:ext uri="{BB962C8B-B14F-4D97-AF65-F5344CB8AC3E}">
        <p14:creationId xmlns:p14="http://schemas.microsoft.com/office/powerpoint/2010/main" val="2338812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B9170-AD0C-2666-FFC2-75D3DAEEA4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F587FB-3E61-6A1F-93EA-853B614F4A48}"/>
              </a:ext>
            </a:extLst>
          </p:cNvPr>
          <p:cNvSpPr>
            <a:spLocks noGrp="1"/>
          </p:cNvSpPr>
          <p:nvPr>
            <p:ph type="title"/>
          </p:nvPr>
        </p:nvSpPr>
        <p:spPr>
          <a:xfrm>
            <a:off x="594360" y="189572"/>
            <a:ext cx="6787747" cy="1593507"/>
          </a:xfrm>
        </p:spPr>
        <p:txBody>
          <a:bodyPr/>
          <a:lstStyle/>
          <a:p>
            <a:r>
              <a:rPr lang="en-US" sz="3600" dirty="0"/>
              <a:t>Timeline</a:t>
            </a:r>
          </a:p>
        </p:txBody>
      </p:sp>
      <p:sp>
        <p:nvSpPr>
          <p:cNvPr id="3" name="Text Placeholder 2">
            <a:extLst>
              <a:ext uri="{FF2B5EF4-FFF2-40B4-BE49-F238E27FC236}">
                <a16:creationId xmlns:a16="http://schemas.microsoft.com/office/drawing/2014/main" id="{6DE58ACB-B998-4726-40CA-587AAD2140FC}"/>
              </a:ext>
            </a:extLst>
          </p:cNvPr>
          <p:cNvSpPr>
            <a:spLocks noGrp="1"/>
          </p:cNvSpPr>
          <p:nvPr>
            <p:ph sz="quarter" idx="13"/>
          </p:nvPr>
        </p:nvSpPr>
        <p:spPr>
          <a:xfrm>
            <a:off x="533905" y="2086770"/>
            <a:ext cx="6712929" cy="4433671"/>
          </a:xfrm>
        </p:spPr>
        <p:txBody>
          <a:bodyPr tIns="457200">
            <a:normAutofit/>
          </a:bodyPr>
          <a:lstStyle/>
          <a:p>
            <a:pPr marL="0" marR="0">
              <a:lnSpc>
                <a:spcPct val="120000"/>
              </a:lnSpc>
              <a:spcBef>
                <a:spcPts val="600"/>
              </a:spcBef>
              <a:spcAft>
                <a:spcPts val="800"/>
              </a:spcAft>
            </a:pPr>
            <a:r>
              <a:rPr lang="en-US" sz="1600" dirty="0">
                <a:ea typeface="Calibri" panose="020F0502020204030204" pitchFamily="34" charset="0"/>
                <a:cs typeface="Times New Roman" panose="02020603050405020304" pitchFamily="18" charset="0"/>
              </a:rPr>
              <a:t>March</a:t>
            </a:r>
            <a:r>
              <a:rPr lang="en-US" sz="1600" b="1" dirty="0">
                <a:effectLst/>
                <a:ea typeface="Calibri" panose="020F0502020204030204" pitchFamily="34" charset="0"/>
                <a:cs typeface="Times New Roman" panose="02020603050405020304" pitchFamily="18" charset="0"/>
              </a:rPr>
              <a:t> 31, 2026 </a:t>
            </a:r>
            <a:r>
              <a:rPr lang="en-US" sz="1600" dirty="0">
                <a:effectLst/>
                <a:ea typeface="Calibri" panose="020F0502020204030204" pitchFamily="34" charset="0"/>
                <a:cs typeface="Times New Roman" panose="02020603050405020304" pitchFamily="18" charset="0"/>
              </a:rPr>
              <a:t>–</a:t>
            </a:r>
            <a:r>
              <a:rPr lang="en-US" sz="1600" b="1" dirty="0">
                <a:effectLst/>
                <a:ea typeface="Calibri" panose="020F0502020204030204" pitchFamily="34" charset="0"/>
                <a:cs typeface="Times New Roman" panose="02020603050405020304" pitchFamily="18" charset="0"/>
              </a:rPr>
              <a:t> COW meeting </a:t>
            </a:r>
            <a:r>
              <a:rPr lang="en-US" sz="1600" dirty="0">
                <a:effectLst/>
                <a:ea typeface="Calibri" panose="020F0502020204030204" pitchFamily="34" charset="0"/>
                <a:cs typeface="Times New Roman" panose="02020603050405020304" pitchFamily="18" charset="0"/>
              </a:rPr>
              <a:t>– </a:t>
            </a:r>
            <a:r>
              <a:rPr lang="en-US" sz="1600" dirty="0">
                <a:ea typeface="Calibri" panose="020F0502020204030204" pitchFamily="34" charset="0"/>
                <a:cs typeface="Times New Roman" panose="02020603050405020304" pitchFamily="18" charset="0"/>
              </a:rPr>
              <a:t>Detailed</a:t>
            </a:r>
            <a:r>
              <a:rPr lang="en-US" sz="1600" dirty="0">
                <a:effectLst/>
                <a:ea typeface="Calibri" panose="020F0502020204030204" pitchFamily="34" charset="0"/>
                <a:cs typeface="Times New Roman" panose="02020603050405020304" pitchFamily="18" charset="0"/>
              </a:rPr>
              <a:t> Review of 2026-2030 Financial Plan</a:t>
            </a:r>
          </a:p>
          <a:p>
            <a:pPr marL="0">
              <a:lnSpc>
                <a:spcPct val="120000"/>
              </a:lnSpc>
              <a:spcBef>
                <a:spcPts val="600"/>
              </a:spcBef>
              <a:spcAft>
                <a:spcPts val="800"/>
              </a:spcAft>
            </a:pPr>
            <a:r>
              <a:rPr lang="en-US" sz="1600" b="1" dirty="0">
                <a:effectLst/>
                <a:ea typeface="Calibri" panose="020F0502020204030204" pitchFamily="34" charset="0"/>
                <a:cs typeface="Times New Roman" panose="02020603050405020304" pitchFamily="18" charset="0"/>
              </a:rPr>
              <a:t>April 14, 2026</a:t>
            </a:r>
            <a:r>
              <a:rPr lang="en-US" sz="1600" dirty="0">
                <a:effectLst/>
                <a:ea typeface="Calibri" panose="020F0502020204030204" pitchFamily="34" charset="0"/>
                <a:cs typeface="Times New Roman" panose="02020603050405020304" pitchFamily="18" charset="0"/>
              </a:rPr>
              <a:t>– </a:t>
            </a:r>
            <a:r>
              <a:rPr lang="en-US" sz="1600" b="1" dirty="0">
                <a:effectLst/>
                <a:ea typeface="Calibri" panose="020F0502020204030204" pitchFamily="34" charset="0"/>
                <a:cs typeface="Times New Roman" panose="02020603050405020304" pitchFamily="18" charset="0"/>
              </a:rPr>
              <a:t>Regular </a:t>
            </a:r>
            <a:r>
              <a:rPr lang="en-US" sz="1600" dirty="0">
                <a:ea typeface="Calibri" panose="020F0502020204030204" pitchFamily="34" charset="0"/>
                <a:cs typeface="Times New Roman" panose="02020603050405020304" pitchFamily="18" charset="0"/>
              </a:rPr>
              <a:t>c</a:t>
            </a:r>
            <a:r>
              <a:rPr lang="en-US" sz="1600" b="1" dirty="0">
                <a:effectLst/>
                <a:ea typeface="Calibri" panose="020F0502020204030204" pitchFamily="34" charset="0"/>
                <a:cs typeface="Times New Roman" panose="02020603050405020304" pitchFamily="18" charset="0"/>
              </a:rPr>
              <a:t>ouncil</a:t>
            </a:r>
            <a:r>
              <a:rPr lang="en-US" sz="1600" dirty="0">
                <a:effectLst/>
                <a:ea typeface="Calibri" panose="020F0502020204030204" pitchFamily="34" charset="0"/>
                <a:cs typeface="Times New Roman" panose="02020603050405020304" pitchFamily="18" charset="0"/>
              </a:rPr>
              <a:t> meeting –F</a:t>
            </a:r>
            <a:r>
              <a:rPr lang="en-US" sz="1600" dirty="0">
                <a:ea typeface="Calibri" panose="020F0502020204030204" pitchFamily="34" charset="0"/>
                <a:cs typeface="Times New Roman" panose="02020603050405020304" pitchFamily="18" charset="0"/>
              </a:rPr>
              <a:t>irst three readings of Financial Plan Bylaw, first three readings of Tax Rate Bylaw &amp; Fees and Charges Amendment Bylaw</a:t>
            </a:r>
          </a:p>
          <a:p>
            <a:pPr marL="0" marR="0">
              <a:lnSpc>
                <a:spcPct val="120000"/>
              </a:lnSpc>
              <a:spcBef>
                <a:spcPts val="600"/>
              </a:spcBef>
              <a:spcAft>
                <a:spcPts val="800"/>
              </a:spcAft>
            </a:pPr>
            <a:r>
              <a:rPr lang="en-US" sz="1600" dirty="0">
                <a:effectLst/>
                <a:ea typeface="Calibri" panose="020F0502020204030204" pitchFamily="34" charset="0"/>
                <a:cs typeface="Times New Roman" panose="02020603050405020304" pitchFamily="18" charset="0"/>
              </a:rPr>
              <a:t>April 28, 2026 – </a:t>
            </a:r>
            <a:r>
              <a:rPr lang="en-US" sz="1600" dirty="0">
                <a:ea typeface="Calibri" panose="020F0502020204030204" pitchFamily="34" charset="0"/>
                <a:cs typeface="Times New Roman" panose="02020603050405020304" pitchFamily="18" charset="0"/>
              </a:rPr>
              <a:t>Regular council meeting – </a:t>
            </a:r>
            <a:r>
              <a:rPr lang="en-US" sz="1600" dirty="0">
                <a:effectLst/>
                <a:ea typeface="Calibri" panose="020F0502020204030204" pitchFamily="34" charset="0"/>
                <a:cs typeface="Times New Roman" panose="02020603050405020304" pitchFamily="18" charset="0"/>
              </a:rPr>
              <a:t>Adoption of Financial Plan Bylaw and Tax Rate Bylaw and Fees &amp; Charges Amendment Bylaw</a:t>
            </a:r>
          </a:p>
          <a:p>
            <a:pPr marL="0" marR="0">
              <a:lnSpc>
                <a:spcPct val="107000"/>
              </a:lnSpc>
              <a:spcBef>
                <a:spcPts val="600"/>
              </a:spcBef>
              <a:spcAft>
                <a:spcPts val="80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0394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CB7B8-B2EE-94F7-4D39-889BCEC95048}"/>
              </a:ext>
            </a:extLst>
          </p:cNvPr>
          <p:cNvSpPr>
            <a:spLocks noGrp="1"/>
          </p:cNvSpPr>
          <p:nvPr>
            <p:ph type="title"/>
          </p:nvPr>
        </p:nvSpPr>
        <p:spPr/>
        <p:txBody>
          <a:bodyPr/>
          <a:lstStyle/>
          <a:p>
            <a:r>
              <a:rPr lang="en-CA" dirty="0"/>
              <a:t>Legislative Requirements</a:t>
            </a:r>
          </a:p>
        </p:txBody>
      </p:sp>
      <p:sp>
        <p:nvSpPr>
          <p:cNvPr id="3" name="Content Placeholder 2">
            <a:extLst>
              <a:ext uri="{FF2B5EF4-FFF2-40B4-BE49-F238E27FC236}">
                <a16:creationId xmlns:a16="http://schemas.microsoft.com/office/drawing/2014/main" id="{74609050-23E6-D222-62DA-917704A78623}"/>
              </a:ext>
            </a:extLst>
          </p:cNvPr>
          <p:cNvSpPr>
            <a:spLocks noGrp="1"/>
          </p:cNvSpPr>
          <p:nvPr>
            <p:ph sz="quarter" idx="13"/>
          </p:nvPr>
        </p:nvSpPr>
        <p:spPr>
          <a:xfrm>
            <a:off x="594359" y="2281918"/>
            <a:ext cx="7850901" cy="3708517"/>
          </a:xfrm>
        </p:spPr>
        <p:txBody>
          <a:bodyPr>
            <a:normAutofit fontScale="85000" lnSpcReduction="20000"/>
          </a:bodyPr>
          <a:lstStyle/>
          <a:p>
            <a:pPr marL="0" indent="0">
              <a:spcBef>
                <a:spcPts val="1200"/>
              </a:spcBef>
              <a:buNone/>
            </a:pPr>
            <a:r>
              <a:rPr lang="en-GB" dirty="0"/>
              <a:t>The Financial Plan is required by Provincial legislation</a:t>
            </a:r>
          </a:p>
          <a:p>
            <a:pPr marL="0" indent="0">
              <a:spcBef>
                <a:spcPts val="1200"/>
              </a:spcBef>
              <a:buNone/>
            </a:pPr>
            <a:r>
              <a:rPr lang="en-GB" dirty="0"/>
              <a:t>Under the </a:t>
            </a:r>
            <a:r>
              <a:rPr lang="en-GB" i="1" dirty="0"/>
              <a:t>Community Charter</a:t>
            </a:r>
            <a:r>
              <a:rPr lang="en-GB" dirty="0"/>
              <a:t>, Council must:</a:t>
            </a:r>
          </a:p>
          <a:p>
            <a:pPr>
              <a:spcBef>
                <a:spcPts val="1200"/>
              </a:spcBef>
            </a:pPr>
            <a:r>
              <a:rPr lang="en-GB" dirty="0"/>
              <a:t>Adopt a balanced Five-Year Financial Plan each year (s.165)</a:t>
            </a:r>
          </a:p>
          <a:p>
            <a:pPr>
              <a:spcBef>
                <a:spcPts val="1200"/>
              </a:spcBef>
            </a:pPr>
            <a:r>
              <a:rPr lang="en-GB" dirty="0"/>
              <a:t>Ensure total expenditures do not exceed total funding</a:t>
            </a:r>
          </a:p>
          <a:p>
            <a:pPr>
              <a:spcBef>
                <a:spcPts val="1200"/>
              </a:spcBef>
            </a:pPr>
            <a:r>
              <a:rPr lang="en-GB" dirty="0"/>
              <a:t>Undertake public consultation before adoption (s.166)</a:t>
            </a:r>
          </a:p>
          <a:p>
            <a:pPr>
              <a:spcBef>
                <a:spcPts val="1200"/>
              </a:spcBef>
            </a:pPr>
            <a:r>
              <a:rPr lang="en-GB" dirty="0"/>
              <a:t>Adopt the annual tax rate bylaw (s.197)</a:t>
            </a:r>
          </a:p>
          <a:p>
            <a:pPr>
              <a:spcBef>
                <a:spcPts val="1200"/>
              </a:spcBef>
            </a:pPr>
            <a:r>
              <a:rPr lang="en-GB" dirty="0"/>
              <a:t>Ensure financial decisions are transparent and accountable</a:t>
            </a:r>
          </a:p>
          <a:p>
            <a:pPr marL="0" indent="0">
              <a:spcBef>
                <a:spcPts val="1200"/>
              </a:spcBef>
              <a:buNone/>
            </a:pPr>
            <a:r>
              <a:rPr lang="en-GB" dirty="0"/>
              <a:t>Key legislative constraint: Local governments cannot run a deficit</a:t>
            </a:r>
          </a:p>
          <a:p>
            <a:pPr>
              <a:spcBef>
                <a:spcPts val="1200"/>
              </a:spcBef>
            </a:pPr>
            <a:r>
              <a:rPr lang="en-GB" dirty="0"/>
              <a:t>Any shortfall must be recovered in the following year</a:t>
            </a:r>
          </a:p>
          <a:p>
            <a:pPr>
              <a:spcBef>
                <a:spcPts val="1200"/>
              </a:spcBef>
            </a:pPr>
            <a:r>
              <a:rPr lang="en-GB" dirty="0"/>
              <a:t>Financial sustainability must be maintained</a:t>
            </a:r>
          </a:p>
          <a:p>
            <a:endParaRPr lang="en-CA" dirty="0"/>
          </a:p>
        </p:txBody>
      </p:sp>
    </p:spTree>
    <p:extLst>
      <p:ext uri="{BB962C8B-B14F-4D97-AF65-F5344CB8AC3E}">
        <p14:creationId xmlns:p14="http://schemas.microsoft.com/office/powerpoint/2010/main" val="3970257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F5BBC-5190-53D2-49A9-B571A98DF1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6262F3-3476-BD61-9389-D2F573B1E625}"/>
              </a:ext>
            </a:extLst>
          </p:cNvPr>
          <p:cNvSpPr>
            <a:spLocks noGrp="1"/>
          </p:cNvSpPr>
          <p:nvPr>
            <p:ph type="title"/>
          </p:nvPr>
        </p:nvSpPr>
        <p:spPr>
          <a:xfrm>
            <a:off x="594360" y="189572"/>
            <a:ext cx="6840110" cy="1593507"/>
          </a:xfrm>
        </p:spPr>
        <p:txBody>
          <a:bodyPr/>
          <a:lstStyle/>
          <a:p>
            <a:r>
              <a:rPr kumimoji="0" lang="en-US" sz="3600" b="1" i="0" u="none" strike="noStrike" kern="1200" cap="none" spc="100" normalizeH="0" baseline="0" noProof="0" dirty="0">
                <a:ln>
                  <a:noFill/>
                </a:ln>
                <a:solidFill>
                  <a:srgbClr val="000000"/>
                </a:solidFill>
                <a:effectLst/>
                <a:uLnTx/>
                <a:uFillTx/>
                <a:latin typeface="Franklin Gothic Demi"/>
                <a:ea typeface="+mj-ea"/>
                <a:cs typeface="+mj-cs"/>
              </a:rPr>
              <a:t>2026-2030 Financial Plan </a:t>
            </a:r>
            <a:r>
              <a:rPr lang="en-US" sz="3600" spc="100" dirty="0">
                <a:solidFill>
                  <a:srgbClr val="000000"/>
                </a:solidFill>
                <a:latin typeface="Franklin Gothic Demi"/>
              </a:rPr>
              <a:t>Budget Updates – General Fund</a:t>
            </a:r>
            <a:endParaRPr lang="en-US" sz="3600" dirty="0"/>
          </a:p>
        </p:txBody>
      </p:sp>
      <p:sp>
        <p:nvSpPr>
          <p:cNvPr id="3" name="Text Placeholder 2">
            <a:extLst>
              <a:ext uri="{FF2B5EF4-FFF2-40B4-BE49-F238E27FC236}">
                <a16:creationId xmlns:a16="http://schemas.microsoft.com/office/drawing/2014/main" id="{6D48E0DA-1174-F8FB-7DE4-7C5C38E9F9B1}"/>
              </a:ext>
            </a:extLst>
          </p:cNvPr>
          <p:cNvSpPr>
            <a:spLocks noGrp="1"/>
          </p:cNvSpPr>
          <p:nvPr>
            <p:ph sz="quarter" idx="13"/>
          </p:nvPr>
        </p:nvSpPr>
        <p:spPr>
          <a:xfrm>
            <a:off x="594359" y="2041955"/>
            <a:ext cx="7479965" cy="4290478"/>
          </a:xfrm>
        </p:spPr>
        <p:txBody>
          <a:bodyPr tIns="457200">
            <a:normAutofit/>
          </a:bodyPr>
          <a:lstStyle/>
          <a:p>
            <a:pPr marL="0" indent="0">
              <a:lnSpc>
                <a:spcPct val="107000"/>
              </a:lnSpc>
              <a:spcBef>
                <a:spcPts val="1200"/>
              </a:spcBef>
              <a:spcAft>
                <a:spcPts val="800"/>
              </a:spcAft>
              <a:buNone/>
            </a:pPr>
            <a:r>
              <a:rPr lang="en-US" sz="2200" dirty="0">
                <a:ea typeface="Calibri" panose="020F0502020204030204" pitchFamily="34" charset="0"/>
                <a:cs typeface="Times New Roman" panose="02020603050405020304" pitchFamily="18" charset="0"/>
              </a:rPr>
              <a:t>Kelsey Recreation Centre Phone and Administration Fax</a:t>
            </a:r>
          </a:p>
          <a:p>
            <a:pPr lvl="1">
              <a:lnSpc>
                <a:spcPct val="107000"/>
              </a:lnSpc>
              <a:spcBef>
                <a:spcPts val="0"/>
              </a:spcBef>
              <a:spcAft>
                <a:spcPts val="800"/>
              </a:spcAft>
            </a:pPr>
            <a:r>
              <a:rPr lang="en-US" sz="1400" dirty="0">
                <a:ea typeface="Calibri" panose="020F0502020204030204" pitchFamily="34" charset="0"/>
                <a:cs typeface="Times New Roman" panose="02020603050405020304" pitchFamily="18" charset="0"/>
              </a:rPr>
              <a:t>Cancellation of the Kelsey Recreation Centre Phone Line - $966</a:t>
            </a:r>
          </a:p>
          <a:p>
            <a:pPr lvl="1">
              <a:lnSpc>
                <a:spcPct val="107000"/>
              </a:lnSpc>
              <a:spcBef>
                <a:spcPts val="0"/>
              </a:spcBef>
              <a:spcAft>
                <a:spcPts val="800"/>
              </a:spcAft>
            </a:pPr>
            <a:r>
              <a:rPr lang="en-US" sz="1400" dirty="0">
                <a:ea typeface="Calibri" panose="020F0502020204030204" pitchFamily="34" charset="0"/>
                <a:cs typeface="Times New Roman" panose="02020603050405020304" pitchFamily="18" charset="0"/>
              </a:rPr>
              <a:t>Cancellation of the Administration Fax Line - $960</a:t>
            </a:r>
          </a:p>
          <a:p>
            <a:pPr marL="0" indent="0">
              <a:lnSpc>
                <a:spcPct val="107000"/>
              </a:lnSpc>
              <a:spcBef>
                <a:spcPts val="0"/>
              </a:spcBef>
              <a:buNone/>
            </a:pPr>
            <a:r>
              <a:rPr lang="en-US" sz="2200" dirty="0">
                <a:ea typeface="Calibri" panose="020F0502020204030204" pitchFamily="34" charset="0"/>
                <a:cs typeface="Times New Roman" panose="02020603050405020304" pitchFamily="18" charset="0"/>
              </a:rPr>
              <a:t>Council Travel &amp; Education</a:t>
            </a:r>
          </a:p>
          <a:p>
            <a:pPr lvl="1">
              <a:lnSpc>
                <a:spcPct val="107000"/>
              </a:lnSpc>
              <a:spcAft>
                <a:spcPts val="800"/>
              </a:spcAft>
            </a:pPr>
            <a:r>
              <a:rPr lang="en-US" sz="1400" dirty="0">
                <a:ea typeface="Calibri" panose="020F0502020204030204" pitchFamily="34" charset="0"/>
                <a:cs typeface="Times New Roman" panose="02020603050405020304" pitchFamily="18" charset="0"/>
              </a:rPr>
              <a:t>2026 Reduction from $22,350 to $12,000</a:t>
            </a:r>
          </a:p>
          <a:p>
            <a:pPr marL="0" indent="0">
              <a:lnSpc>
                <a:spcPct val="107000"/>
              </a:lnSpc>
              <a:spcBef>
                <a:spcPts val="0"/>
              </a:spcBef>
              <a:buNone/>
            </a:pPr>
            <a:r>
              <a:rPr lang="en-US" sz="2200" dirty="0">
                <a:ea typeface="Calibri" panose="020F0502020204030204" pitchFamily="34" charset="0"/>
                <a:cs typeface="Times New Roman" panose="02020603050405020304" pitchFamily="18" charset="0"/>
              </a:rPr>
              <a:t>Admin Recruitment/HR Costs</a:t>
            </a:r>
          </a:p>
          <a:p>
            <a:pPr lvl="1">
              <a:lnSpc>
                <a:spcPct val="107000"/>
              </a:lnSpc>
              <a:spcBef>
                <a:spcPts val="0"/>
              </a:spcBef>
              <a:spcAft>
                <a:spcPts val="800"/>
              </a:spcAft>
            </a:pPr>
            <a:r>
              <a:rPr lang="en-US" sz="1400" dirty="0">
                <a:ea typeface="Calibri" panose="020F0502020204030204" pitchFamily="34" charset="0"/>
                <a:cs typeface="Times New Roman" panose="02020603050405020304" pitchFamily="18" charset="0"/>
              </a:rPr>
              <a:t>Reduced from $25,000 to $15,000 in 2026</a:t>
            </a:r>
          </a:p>
          <a:p>
            <a:pPr marL="0" indent="0">
              <a:lnSpc>
                <a:spcPct val="107000"/>
              </a:lnSpc>
              <a:spcBef>
                <a:spcPts val="0"/>
              </a:spcBef>
              <a:spcAft>
                <a:spcPts val="800"/>
              </a:spcAft>
              <a:buNone/>
            </a:pPr>
            <a:r>
              <a:rPr lang="en-US" sz="2200" dirty="0">
                <a:ea typeface="Calibri" panose="020F0502020204030204" pitchFamily="34" charset="0"/>
                <a:cs typeface="Times New Roman" panose="02020603050405020304" pitchFamily="18" charset="0"/>
              </a:rPr>
              <a:t>Park Bench</a:t>
            </a:r>
          </a:p>
          <a:p>
            <a:pPr lvl="1">
              <a:lnSpc>
                <a:spcPct val="107000"/>
              </a:lnSpc>
              <a:spcBef>
                <a:spcPts val="0"/>
              </a:spcBef>
              <a:spcAft>
                <a:spcPts val="800"/>
              </a:spcAft>
            </a:pPr>
            <a:r>
              <a:rPr lang="en-US" sz="1400" dirty="0">
                <a:ea typeface="Calibri" panose="020F0502020204030204" pitchFamily="34" charset="0"/>
                <a:cs typeface="Times New Roman" panose="02020603050405020304" pitchFamily="18" charset="0"/>
              </a:rPr>
              <a:t>Removed revenue ($1,500) and expenditures ($1,400)</a:t>
            </a:r>
          </a:p>
          <a:p>
            <a:pPr>
              <a:lnSpc>
                <a:spcPct val="107000"/>
              </a:lnSpc>
              <a:spcBef>
                <a:spcPts val="0"/>
              </a:spcBef>
              <a:spcAft>
                <a:spcPts val="800"/>
              </a:spcAft>
            </a:pPr>
            <a:endParaRPr lang="en-US" sz="2200" dirty="0">
              <a:ea typeface="Calibri" panose="020F0502020204030204" pitchFamily="34" charset="0"/>
              <a:cs typeface="Times New Roman" panose="02020603050405020304" pitchFamily="18" charset="0"/>
            </a:endParaRPr>
          </a:p>
          <a:p>
            <a:pPr lvl="1">
              <a:lnSpc>
                <a:spcPct val="107000"/>
              </a:lnSpc>
              <a:spcBef>
                <a:spcPts val="0"/>
              </a:spcBef>
              <a:spcAft>
                <a:spcPts val="800"/>
              </a:spcAft>
            </a:pPr>
            <a:endParaRPr lang="en-US" sz="1400" dirty="0">
              <a:ea typeface="Calibri" panose="020F0502020204030204" pitchFamily="34" charset="0"/>
              <a:cs typeface="Times New Roman" panose="02020603050405020304" pitchFamily="18" charset="0"/>
            </a:endParaRPr>
          </a:p>
          <a:p>
            <a:pPr marL="0" marR="0" indent="0">
              <a:lnSpc>
                <a:spcPct val="107000"/>
              </a:lnSpc>
              <a:spcBef>
                <a:spcPts val="600"/>
              </a:spcBef>
              <a:spcAft>
                <a:spcPts val="800"/>
              </a:spcAft>
              <a:buNone/>
            </a:pPr>
            <a:endParaRPr lang="en-US" sz="1800" dirty="0">
              <a:ea typeface="Calibri" panose="020F0502020204030204" pitchFamily="34" charset="0"/>
              <a:cs typeface="Times New Roman" panose="02020603050405020304" pitchFamily="18" charset="0"/>
            </a:endParaRPr>
          </a:p>
          <a:p>
            <a:pPr marL="0" marR="0" indent="0">
              <a:lnSpc>
                <a:spcPct val="107000"/>
              </a:lnSpc>
              <a:spcBef>
                <a:spcPts val="600"/>
              </a:spcBef>
              <a:spcAft>
                <a:spcPts val="800"/>
              </a:spcAft>
              <a:buNone/>
            </a:pPr>
            <a:endParaRPr lang="en-US" sz="1800" dirty="0">
              <a:ea typeface="Calibri" panose="020F0502020204030204" pitchFamily="34" charset="0"/>
              <a:cs typeface="Times New Roman" panose="02020603050405020304" pitchFamily="18" charset="0"/>
            </a:endParaRPr>
          </a:p>
          <a:p>
            <a:pPr marL="0" indent="0">
              <a:lnSpc>
                <a:spcPct val="110000"/>
              </a:lnSpc>
              <a:spcBef>
                <a:spcPts val="600"/>
              </a:spcBef>
              <a:buNone/>
            </a:pPr>
            <a:endParaRPr lang="en-US" sz="1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5407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4D92D-6A86-2F2D-6B7B-D90719F94F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598892-971F-3AAC-69E0-87F5D4F0E724}"/>
              </a:ext>
            </a:extLst>
          </p:cNvPr>
          <p:cNvSpPr>
            <a:spLocks noGrp="1"/>
          </p:cNvSpPr>
          <p:nvPr>
            <p:ph type="title"/>
          </p:nvPr>
        </p:nvSpPr>
        <p:spPr>
          <a:xfrm>
            <a:off x="594360" y="189572"/>
            <a:ext cx="6840110" cy="1593507"/>
          </a:xfrm>
        </p:spPr>
        <p:txBody>
          <a:bodyPr/>
          <a:lstStyle/>
          <a:p>
            <a:r>
              <a:rPr kumimoji="0" lang="en-US" sz="3600" b="1" i="0" u="none" strike="noStrike" kern="1200" cap="none" spc="100" normalizeH="0" baseline="0" noProof="0" dirty="0">
                <a:ln>
                  <a:noFill/>
                </a:ln>
                <a:solidFill>
                  <a:srgbClr val="000000"/>
                </a:solidFill>
                <a:effectLst/>
                <a:uLnTx/>
                <a:uFillTx/>
                <a:latin typeface="Franklin Gothic Demi"/>
                <a:ea typeface="+mj-ea"/>
                <a:cs typeface="+mj-cs"/>
              </a:rPr>
              <a:t>2026-2030 Financial Plan </a:t>
            </a:r>
            <a:r>
              <a:rPr lang="en-US" sz="3600" spc="100" dirty="0">
                <a:solidFill>
                  <a:srgbClr val="000000"/>
                </a:solidFill>
                <a:latin typeface="Franklin Gothic Demi"/>
              </a:rPr>
              <a:t>Budget Updates – General Fund</a:t>
            </a:r>
            <a:endParaRPr lang="en-US" sz="3600" dirty="0"/>
          </a:p>
        </p:txBody>
      </p:sp>
      <p:sp>
        <p:nvSpPr>
          <p:cNvPr id="3" name="Text Placeholder 2">
            <a:extLst>
              <a:ext uri="{FF2B5EF4-FFF2-40B4-BE49-F238E27FC236}">
                <a16:creationId xmlns:a16="http://schemas.microsoft.com/office/drawing/2014/main" id="{95B9A5B8-E856-5D6A-945F-777C4DC61404}"/>
              </a:ext>
            </a:extLst>
          </p:cNvPr>
          <p:cNvSpPr>
            <a:spLocks noGrp="1"/>
          </p:cNvSpPr>
          <p:nvPr>
            <p:ph sz="quarter" idx="13"/>
          </p:nvPr>
        </p:nvSpPr>
        <p:spPr>
          <a:xfrm>
            <a:off x="594359" y="2041955"/>
            <a:ext cx="7479965" cy="4290478"/>
          </a:xfrm>
        </p:spPr>
        <p:txBody>
          <a:bodyPr tIns="457200">
            <a:normAutofit/>
          </a:bodyPr>
          <a:lstStyle/>
          <a:p>
            <a:pPr marL="0" indent="0">
              <a:lnSpc>
                <a:spcPct val="107000"/>
              </a:lnSpc>
              <a:spcBef>
                <a:spcPts val="1200"/>
              </a:spcBef>
              <a:spcAft>
                <a:spcPts val="800"/>
              </a:spcAft>
              <a:buNone/>
            </a:pPr>
            <a:r>
              <a:rPr lang="en-US" sz="2200" dirty="0">
                <a:ea typeface="Calibri" panose="020F0502020204030204" pitchFamily="34" charset="0"/>
                <a:cs typeface="Times New Roman" panose="02020603050405020304" pitchFamily="18" charset="0"/>
              </a:rPr>
              <a:t>Solid Waste</a:t>
            </a:r>
          </a:p>
          <a:p>
            <a:pPr lvl="1">
              <a:lnSpc>
                <a:spcPct val="107000"/>
              </a:lnSpc>
              <a:spcBef>
                <a:spcPts val="0"/>
              </a:spcBef>
              <a:spcAft>
                <a:spcPts val="800"/>
              </a:spcAft>
            </a:pPr>
            <a:r>
              <a:rPr lang="en-US" sz="1400" dirty="0">
                <a:ea typeface="Calibri" panose="020F0502020204030204" pitchFamily="34" charset="0"/>
                <a:cs typeface="Times New Roman" panose="02020603050405020304" pitchFamily="18" charset="0"/>
              </a:rPr>
              <a:t>Proposed new Waste Management Contract for residential pickup</a:t>
            </a:r>
          </a:p>
          <a:p>
            <a:pPr lvl="1">
              <a:lnSpc>
                <a:spcPct val="107000"/>
              </a:lnSpc>
              <a:spcBef>
                <a:spcPts val="0"/>
              </a:spcBef>
              <a:spcAft>
                <a:spcPts val="800"/>
              </a:spcAft>
            </a:pPr>
            <a:r>
              <a:rPr lang="en-US" sz="1400" dirty="0">
                <a:ea typeface="Calibri" panose="020F0502020204030204" pitchFamily="34" charset="0"/>
                <a:cs typeface="Times New Roman" panose="02020603050405020304" pitchFamily="18" charset="0"/>
              </a:rPr>
              <a:t>Will require a 5% user fee increase per year </a:t>
            </a:r>
          </a:p>
          <a:p>
            <a:pPr lvl="1">
              <a:lnSpc>
                <a:spcPct val="107000"/>
              </a:lnSpc>
              <a:spcBef>
                <a:spcPts val="0"/>
              </a:spcBef>
              <a:spcAft>
                <a:spcPts val="800"/>
              </a:spcAft>
            </a:pPr>
            <a:r>
              <a:rPr lang="en-US" sz="1400" dirty="0">
                <a:ea typeface="Calibri" panose="020F0502020204030204" pitchFamily="34" charset="0"/>
                <a:cs typeface="Times New Roman" panose="02020603050405020304" pitchFamily="18" charset="0"/>
              </a:rPr>
              <a:t>Approximately $16 increase per home per year or $1.32/month</a:t>
            </a:r>
          </a:p>
          <a:p>
            <a:pPr>
              <a:lnSpc>
                <a:spcPct val="107000"/>
              </a:lnSpc>
              <a:spcBef>
                <a:spcPts val="0"/>
              </a:spcBef>
              <a:spcAft>
                <a:spcPts val="800"/>
              </a:spcAft>
            </a:pPr>
            <a:endParaRPr lang="en-US" sz="2200" dirty="0">
              <a:ea typeface="Calibri" panose="020F0502020204030204" pitchFamily="34" charset="0"/>
              <a:cs typeface="Times New Roman" panose="02020603050405020304" pitchFamily="18" charset="0"/>
            </a:endParaRPr>
          </a:p>
          <a:p>
            <a:pPr lvl="1">
              <a:lnSpc>
                <a:spcPct val="107000"/>
              </a:lnSpc>
              <a:spcBef>
                <a:spcPts val="0"/>
              </a:spcBef>
              <a:spcAft>
                <a:spcPts val="800"/>
              </a:spcAft>
            </a:pPr>
            <a:endParaRPr lang="en-US" sz="1400" dirty="0">
              <a:ea typeface="Calibri" panose="020F0502020204030204" pitchFamily="34" charset="0"/>
              <a:cs typeface="Times New Roman" panose="02020603050405020304" pitchFamily="18" charset="0"/>
            </a:endParaRPr>
          </a:p>
          <a:p>
            <a:pPr marL="0" marR="0" indent="0">
              <a:lnSpc>
                <a:spcPct val="107000"/>
              </a:lnSpc>
              <a:spcBef>
                <a:spcPts val="600"/>
              </a:spcBef>
              <a:spcAft>
                <a:spcPts val="800"/>
              </a:spcAft>
              <a:buNone/>
            </a:pPr>
            <a:endParaRPr lang="en-US" sz="1800" dirty="0">
              <a:ea typeface="Calibri" panose="020F0502020204030204" pitchFamily="34" charset="0"/>
              <a:cs typeface="Times New Roman" panose="02020603050405020304" pitchFamily="18" charset="0"/>
            </a:endParaRPr>
          </a:p>
          <a:p>
            <a:pPr marL="0" marR="0" indent="0">
              <a:lnSpc>
                <a:spcPct val="107000"/>
              </a:lnSpc>
              <a:spcBef>
                <a:spcPts val="600"/>
              </a:spcBef>
              <a:spcAft>
                <a:spcPts val="800"/>
              </a:spcAft>
              <a:buNone/>
            </a:pPr>
            <a:endParaRPr lang="en-US" sz="1800" dirty="0">
              <a:ea typeface="Calibri" panose="020F0502020204030204" pitchFamily="34" charset="0"/>
              <a:cs typeface="Times New Roman" panose="02020603050405020304" pitchFamily="18" charset="0"/>
            </a:endParaRPr>
          </a:p>
          <a:p>
            <a:pPr marL="0" indent="0">
              <a:lnSpc>
                <a:spcPct val="110000"/>
              </a:lnSpc>
              <a:spcBef>
                <a:spcPts val="600"/>
              </a:spcBef>
              <a:buNone/>
            </a:pPr>
            <a:endParaRPr lang="en-US" sz="1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44730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8A675-4A9B-8C85-CB14-4FF7803DEC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D34059-A0FE-2096-890A-653C55DD7988}"/>
              </a:ext>
            </a:extLst>
          </p:cNvPr>
          <p:cNvSpPr>
            <a:spLocks noGrp="1"/>
          </p:cNvSpPr>
          <p:nvPr>
            <p:ph type="title"/>
          </p:nvPr>
        </p:nvSpPr>
        <p:spPr>
          <a:xfrm>
            <a:off x="594360" y="189572"/>
            <a:ext cx="6840110" cy="1593507"/>
          </a:xfrm>
        </p:spPr>
        <p:txBody>
          <a:bodyPr/>
          <a:lstStyle/>
          <a:p>
            <a:r>
              <a:rPr kumimoji="0" lang="en-US" sz="3600" b="1" i="0" u="none" strike="noStrike" kern="1200" cap="none" spc="100" normalizeH="0" baseline="0" noProof="0" dirty="0">
                <a:ln>
                  <a:noFill/>
                </a:ln>
                <a:solidFill>
                  <a:srgbClr val="000000"/>
                </a:solidFill>
                <a:effectLst/>
                <a:uLnTx/>
                <a:uFillTx/>
                <a:latin typeface="Franklin Gothic Demi"/>
                <a:ea typeface="+mj-ea"/>
                <a:cs typeface="+mj-cs"/>
              </a:rPr>
              <a:t>2026-2030 Financial Plan </a:t>
            </a:r>
            <a:r>
              <a:rPr lang="en-US" sz="3600" spc="100" dirty="0">
                <a:solidFill>
                  <a:srgbClr val="000000"/>
                </a:solidFill>
                <a:latin typeface="Franklin Gothic Demi"/>
              </a:rPr>
              <a:t>Capital</a:t>
            </a:r>
            <a:endParaRPr lang="en-US" sz="3600" dirty="0"/>
          </a:p>
        </p:txBody>
      </p:sp>
      <p:sp>
        <p:nvSpPr>
          <p:cNvPr id="11" name="Content Placeholder 10">
            <a:extLst>
              <a:ext uri="{FF2B5EF4-FFF2-40B4-BE49-F238E27FC236}">
                <a16:creationId xmlns:a16="http://schemas.microsoft.com/office/drawing/2014/main" id="{713AA472-975D-4FEB-3971-28329F0E13D8}"/>
              </a:ext>
            </a:extLst>
          </p:cNvPr>
          <p:cNvSpPr>
            <a:spLocks noGrp="1"/>
          </p:cNvSpPr>
          <p:nvPr>
            <p:ph sz="quarter" idx="13"/>
          </p:nvPr>
        </p:nvSpPr>
        <p:spPr/>
        <p:txBody>
          <a:bodyPr/>
          <a:lstStyle/>
          <a:p>
            <a:endParaRPr lang="en-CA"/>
          </a:p>
        </p:txBody>
      </p:sp>
      <p:graphicFrame>
        <p:nvGraphicFramePr>
          <p:cNvPr id="12" name="Table 11">
            <a:extLst>
              <a:ext uri="{FF2B5EF4-FFF2-40B4-BE49-F238E27FC236}">
                <a16:creationId xmlns:a16="http://schemas.microsoft.com/office/drawing/2014/main" id="{60E71A82-C210-5125-4049-E1ED07A4CFAA}"/>
              </a:ext>
            </a:extLst>
          </p:cNvPr>
          <p:cNvGraphicFramePr>
            <a:graphicFrameLocks noGrp="1"/>
          </p:cNvGraphicFramePr>
          <p:nvPr>
            <p:extLst>
              <p:ext uri="{D42A27DB-BD31-4B8C-83A1-F6EECF244321}">
                <p14:modId xmlns:p14="http://schemas.microsoft.com/office/powerpoint/2010/main" val="3108716054"/>
              </p:ext>
            </p:extLst>
          </p:nvPr>
        </p:nvGraphicFramePr>
        <p:xfrm>
          <a:off x="594359" y="2048669"/>
          <a:ext cx="10902315" cy="4419123"/>
        </p:xfrm>
        <a:graphic>
          <a:graphicData uri="http://schemas.openxmlformats.org/drawingml/2006/table">
            <a:tbl>
              <a:tblPr firstRow="1" firstCol="1" bandRow="1">
                <a:tableStyleId>{21E4AEA4-8DFA-4A89-87EB-49C32662AFE0}</a:tableStyleId>
              </a:tblPr>
              <a:tblGrid>
                <a:gridCol w="2882830">
                  <a:extLst>
                    <a:ext uri="{9D8B030D-6E8A-4147-A177-3AD203B41FA5}">
                      <a16:colId xmlns:a16="http://schemas.microsoft.com/office/drawing/2014/main" val="2042584261"/>
                    </a:ext>
                  </a:extLst>
                </a:gridCol>
                <a:gridCol w="1069506">
                  <a:extLst>
                    <a:ext uri="{9D8B030D-6E8A-4147-A177-3AD203B41FA5}">
                      <a16:colId xmlns:a16="http://schemas.microsoft.com/office/drawing/2014/main" val="807545058"/>
                    </a:ext>
                  </a:extLst>
                </a:gridCol>
                <a:gridCol w="1069506">
                  <a:extLst>
                    <a:ext uri="{9D8B030D-6E8A-4147-A177-3AD203B41FA5}">
                      <a16:colId xmlns:a16="http://schemas.microsoft.com/office/drawing/2014/main" val="1719147581"/>
                    </a:ext>
                  </a:extLst>
                </a:gridCol>
                <a:gridCol w="1069506">
                  <a:extLst>
                    <a:ext uri="{9D8B030D-6E8A-4147-A177-3AD203B41FA5}">
                      <a16:colId xmlns:a16="http://schemas.microsoft.com/office/drawing/2014/main" val="2945288631"/>
                    </a:ext>
                  </a:extLst>
                </a:gridCol>
                <a:gridCol w="1069506">
                  <a:extLst>
                    <a:ext uri="{9D8B030D-6E8A-4147-A177-3AD203B41FA5}">
                      <a16:colId xmlns:a16="http://schemas.microsoft.com/office/drawing/2014/main" val="15967808"/>
                    </a:ext>
                  </a:extLst>
                </a:gridCol>
                <a:gridCol w="1069506">
                  <a:extLst>
                    <a:ext uri="{9D8B030D-6E8A-4147-A177-3AD203B41FA5}">
                      <a16:colId xmlns:a16="http://schemas.microsoft.com/office/drawing/2014/main" val="2164417789"/>
                    </a:ext>
                  </a:extLst>
                </a:gridCol>
                <a:gridCol w="2671955">
                  <a:extLst>
                    <a:ext uri="{9D8B030D-6E8A-4147-A177-3AD203B41FA5}">
                      <a16:colId xmlns:a16="http://schemas.microsoft.com/office/drawing/2014/main" val="4175150728"/>
                    </a:ext>
                  </a:extLst>
                </a:gridCol>
              </a:tblGrid>
              <a:tr h="145045">
                <a:tc>
                  <a:txBody>
                    <a:bodyPr/>
                    <a:lstStyle/>
                    <a:p>
                      <a:pPr>
                        <a:buNone/>
                      </a:pPr>
                      <a:r>
                        <a:rPr lang="en-CA" sz="1100" dirty="0">
                          <a:solidFill>
                            <a:schemeClr val="bg1"/>
                          </a:solidFill>
                          <a:effectLst/>
                        </a:rPr>
                        <a:t>Project</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ctr">
                        <a:buNone/>
                      </a:pPr>
                      <a:r>
                        <a:rPr lang="en-CA" sz="1100" dirty="0">
                          <a:solidFill>
                            <a:schemeClr val="bg1"/>
                          </a:solidFill>
                          <a:effectLst/>
                        </a:rPr>
                        <a:t>2026</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ctr">
                        <a:buNone/>
                      </a:pPr>
                      <a:r>
                        <a:rPr lang="en-CA" sz="1100">
                          <a:solidFill>
                            <a:schemeClr val="bg1"/>
                          </a:solidFill>
                          <a:effectLst/>
                        </a:rPr>
                        <a:t>2027</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ctr">
                        <a:buNone/>
                      </a:pPr>
                      <a:r>
                        <a:rPr lang="en-CA" sz="1100">
                          <a:solidFill>
                            <a:schemeClr val="bg1"/>
                          </a:solidFill>
                          <a:effectLst/>
                        </a:rPr>
                        <a:t>2028</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ctr">
                        <a:buNone/>
                      </a:pPr>
                      <a:r>
                        <a:rPr lang="en-CA" sz="1100">
                          <a:solidFill>
                            <a:schemeClr val="bg1"/>
                          </a:solidFill>
                          <a:effectLst/>
                        </a:rPr>
                        <a:t>2029</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ctr">
                        <a:buNone/>
                      </a:pPr>
                      <a:r>
                        <a:rPr lang="en-CA" sz="1100" dirty="0">
                          <a:solidFill>
                            <a:schemeClr val="bg1"/>
                          </a:solidFill>
                          <a:effectLst/>
                        </a:rPr>
                        <a:t>2030</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a:solidFill>
                            <a:schemeClr val="bg1"/>
                          </a:solidFill>
                          <a:effectLst/>
                        </a:rPr>
                        <a:t>Funding Source</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2098197048"/>
                  </a:ext>
                </a:extLst>
              </a:tr>
              <a:tr h="290089">
                <a:tc>
                  <a:txBody>
                    <a:bodyPr/>
                    <a:lstStyle/>
                    <a:p>
                      <a:pPr>
                        <a:buNone/>
                      </a:pPr>
                      <a:r>
                        <a:rPr lang="en-CA" sz="1100" b="0" dirty="0">
                          <a:solidFill>
                            <a:schemeClr val="bg1"/>
                          </a:solidFill>
                          <a:effectLst/>
                        </a:rPr>
                        <a:t>Clinic Building Upgrades Project</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$739,000</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a:solidFill>
                            <a:schemeClr val="bg1"/>
                          </a:solidFill>
                          <a:effectLst/>
                        </a:rPr>
                        <a:t>TBD</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3399236529"/>
                  </a:ext>
                </a:extLst>
              </a:tr>
              <a:tr h="290089">
                <a:tc>
                  <a:txBody>
                    <a:bodyPr/>
                    <a:lstStyle/>
                    <a:p>
                      <a:pPr>
                        <a:buNone/>
                      </a:pPr>
                      <a:r>
                        <a:rPr lang="en-CA" sz="1100" b="0" dirty="0">
                          <a:solidFill>
                            <a:schemeClr val="bg1"/>
                          </a:solidFill>
                          <a:effectLst/>
                        </a:rPr>
                        <a:t>Playground Apparatus Upgrade Project</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$40,000</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a:solidFill>
                            <a:schemeClr val="bg1"/>
                          </a:solidFill>
                          <a:effectLst/>
                        </a:rPr>
                        <a:t>TBD</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3614655438"/>
                  </a:ext>
                </a:extLst>
              </a:tr>
              <a:tr h="290089">
                <a:tc>
                  <a:txBody>
                    <a:bodyPr/>
                    <a:lstStyle/>
                    <a:p>
                      <a:pPr>
                        <a:buNone/>
                      </a:pPr>
                      <a:r>
                        <a:rPr lang="en-CA" sz="1100" b="0" dirty="0">
                          <a:solidFill>
                            <a:schemeClr val="bg1"/>
                          </a:solidFill>
                          <a:effectLst/>
                        </a:rPr>
                        <a:t>Fire Capital Contribution to SRD</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$50,000</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$50,000</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$50,000</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$50,000</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$50,000</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a:solidFill>
                            <a:schemeClr val="bg1"/>
                          </a:solidFill>
                          <a:effectLst/>
                        </a:rPr>
                        <a:t>Community Works Fund Reserve</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873660859"/>
                  </a:ext>
                </a:extLst>
              </a:tr>
              <a:tr h="290089">
                <a:tc>
                  <a:txBody>
                    <a:bodyPr/>
                    <a:lstStyle/>
                    <a:p>
                      <a:pPr>
                        <a:buNone/>
                      </a:pPr>
                      <a:r>
                        <a:rPr lang="en-CA" sz="1100" b="0" dirty="0">
                          <a:solidFill>
                            <a:schemeClr val="bg1"/>
                          </a:solidFill>
                          <a:effectLst/>
                        </a:rPr>
                        <a:t>Lift station Replacement Project 560 Kelcey Way</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$1,722,100</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a:solidFill>
                            <a:schemeClr val="bg1"/>
                          </a:solidFill>
                          <a:effectLst/>
                        </a:rPr>
                        <a:t>TBD</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2926605626"/>
                  </a:ext>
                </a:extLst>
              </a:tr>
              <a:tr h="725223">
                <a:tc>
                  <a:txBody>
                    <a:bodyPr/>
                    <a:lstStyle/>
                    <a:p>
                      <a:pPr>
                        <a:buNone/>
                      </a:pPr>
                      <a:r>
                        <a:rPr lang="en-CA" sz="1100" b="0" dirty="0">
                          <a:solidFill>
                            <a:schemeClr val="bg1"/>
                          </a:solidFill>
                          <a:effectLst/>
                        </a:rPr>
                        <a:t>Drainage Improvement Project</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$1,743,076</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dirty="0">
                          <a:solidFill>
                            <a:schemeClr val="bg1"/>
                          </a:solidFill>
                          <a:effectLst/>
                        </a:rPr>
                        <a:t>$1,278,197 Grant, $200,000 Climate Action Reserve, $264,879 Growing Communities Reserve</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2338232110"/>
                  </a:ext>
                </a:extLst>
              </a:tr>
              <a:tr h="290089">
                <a:tc>
                  <a:txBody>
                    <a:bodyPr/>
                    <a:lstStyle/>
                    <a:p>
                      <a:pPr>
                        <a:buNone/>
                      </a:pPr>
                      <a:r>
                        <a:rPr lang="en-CA" sz="1100" b="0" dirty="0">
                          <a:solidFill>
                            <a:schemeClr val="bg1"/>
                          </a:solidFill>
                          <a:effectLst/>
                        </a:rPr>
                        <a:t>Watermain Upgrade Project – MacMillian Dr</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$158,970</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a:solidFill>
                            <a:schemeClr val="bg1"/>
                          </a:solidFill>
                          <a:effectLst/>
                        </a:rPr>
                        <a:t>TBD</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2718669103"/>
                  </a:ext>
                </a:extLst>
              </a:tr>
              <a:tr h="435134">
                <a:tc>
                  <a:txBody>
                    <a:bodyPr/>
                    <a:lstStyle/>
                    <a:p>
                      <a:pPr>
                        <a:buNone/>
                      </a:pPr>
                      <a:r>
                        <a:rPr lang="en-CA" sz="1100" b="0" dirty="0">
                          <a:solidFill>
                            <a:schemeClr val="bg1"/>
                          </a:solidFill>
                          <a:effectLst/>
                        </a:rPr>
                        <a:t>Sanitary Sewer Replacement Project – Sayward Rd to Spar St.</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$296,918</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a:solidFill>
                            <a:schemeClr val="bg1"/>
                          </a:solidFill>
                          <a:effectLst/>
                        </a:rPr>
                        <a:t>TBD</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2283778681"/>
                  </a:ext>
                </a:extLst>
              </a:tr>
              <a:tr h="435134">
                <a:tc>
                  <a:txBody>
                    <a:bodyPr/>
                    <a:lstStyle/>
                    <a:p>
                      <a:pPr>
                        <a:buNone/>
                      </a:pPr>
                      <a:r>
                        <a:rPr lang="en-CA" sz="1100" b="0" dirty="0">
                          <a:solidFill>
                            <a:schemeClr val="bg1"/>
                          </a:solidFill>
                          <a:effectLst/>
                        </a:rPr>
                        <a:t>Sanitary Sewer Replacement Project – MacMillian Dr.</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$733,070</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a:solidFill>
                            <a:schemeClr val="bg1"/>
                          </a:solidFill>
                          <a:effectLst/>
                        </a:rPr>
                        <a:t>TBD</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3887648092"/>
                  </a:ext>
                </a:extLst>
              </a:tr>
              <a:tr h="290089">
                <a:tc>
                  <a:txBody>
                    <a:bodyPr/>
                    <a:lstStyle/>
                    <a:p>
                      <a:pPr>
                        <a:buNone/>
                      </a:pPr>
                      <a:r>
                        <a:rPr lang="en-CA" sz="1100" b="0" dirty="0">
                          <a:solidFill>
                            <a:schemeClr val="bg1"/>
                          </a:solidFill>
                          <a:effectLst/>
                        </a:rPr>
                        <a:t>Watermain Upgrade Project – Sayward Rd</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$689,210</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a:solidFill>
                            <a:schemeClr val="bg1"/>
                          </a:solidFill>
                          <a:effectLst/>
                        </a:rPr>
                        <a:t>TBD</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707531867"/>
                  </a:ext>
                </a:extLst>
              </a:tr>
              <a:tr h="290089">
                <a:tc>
                  <a:txBody>
                    <a:bodyPr/>
                    <a:lstStyle/>
                    <a:p>
                      <a:pPr>
                        <a:buNone/>
                      </a:pPr>
                      <a:r>
                        <a:rPr lang="en-CA" sz="1100" b="0" dirty="0">
                          <a:solidFill>
                            <a:schemeClr val="bg1"/>
                          </a:solidFill>
                          <a:effectLst/>
                        </a:rPr>
                        <a:t>WTP – Chlorine Analyzer</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$16,000</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a:solidFill>
                            <a:schemeClr val="bg1"/>
                          </a:solidFill>
                          <a:effectLst/>
                        </a:rPr>
                        <a:t>Community Works Fund Reserve</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1326821824"/>
                  </a:ext>
                </a:extLst>
              </a:tr>
              <a:tr h="290089">
                <a:tc>
                  <a:txBody>
                    <a:bodyPr/>
                    <a:lstStyle/>
                    <a:p>
                      <a:pPr>
                        <a:buNone/>
                      </a:pPr>
                      <a:r>
                        <a:rPr lang="en-CA" sz="1100" b="0" dirty="0">
                          <a:solidFill>
                            <a:schemeClr val="bg1"/>
                          </a:solidFill>
                          <a:effectLst/>
                        </a:rPr>
                        <a:t>Lagoon Flow Meter Replacement</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$11,600</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dirty="0">
                          <a:solidFill>
                            <a:schemeClr val="bg1"/>
                          </a:solidFill>
                          <a:effectLst/>
                        </a:rPr>
                        <a:t>Community Works Fund Reserve</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1476510652"/>
                  </a:ext>
                </a:extLst>
              </a:tr>
              <a:tr h="290089">
                <a:tc>
                  <a:txBody>
                    <a:bodyPr/>
                    <a:lstStyle/>
                    <a:p>
                      <a:pPr>
                        <a:buNone/>
                      </a:pPr>
                      <a:r>
                        <a:rPr lang="en-CA" sz="1100" b="0" dirty="0">
                          <a:solidFill>
                            <a:schemeClr val="bg1"/>
                          </a:solidFill>
                          <a:effectLst/>
                        </a:rPr>
                        <a:t>Lagoon Datalogger</a:t>
                      </a:r>
                      <a:endParaRPr lang="en-CA" sz="11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$5,725</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a:solidFill>
                            <a:schemeClr val="bg1"/>
                          </a:solidFill>
                          <a:effectLst/>
                        </a:rPr>
                        <a:t> </a:t>
                      </a:r>
                      <a:endParaRPr lang="en-CA" sz="1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lgn="r">
                        <a:buNone/>
                      </a:pPr>
                      <a:r>
                        <a:rPr lang="en-CA" sz="1100" dirty="0">
                          <a:solidFill>
                            <a:schemeClr val="bg1"/>
                          </a:solidFill>
                          <a:effectLst/>
                        </a:rPr>
                        <a:t> </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tc>
                  <a:txBody>
                    <a:bodyPr/>
                    <a:lstStyle/>
                    <a:p>
                      <a:pPr>
                        <a:buNone/>
                      </a:pPr>
                      <a:r>
                        <a:rPr lang="en-CA" sz="1100" dirty="0">
                          <a:solidFill>
                            <a:schemeClr val="bg1"/>
                          </a:solidFill>
                          <a:effectLst/>
                        </a:rPr>
                        <a:t>Community Works Fund Reserve</a:t>
                      </a:r>
                      <a:endParaRPr lang="en-CA"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270" marR="65270" marT="0" marB="0"/>
                </a:tc>
                <a:extLst>
                  <a:ext uri="{0D108BD9-81ED-4DB2-BD59-A6C34878D82A}">
                    <a16:rowId xmlns:a16="http://schemas.microsoft.com/office/drawing/2014/main" val="2551505127"/>
                  </a:ext>
                </a:extLst>
              </a:tr>
            </a:tbl>
          </a:graphicData>
        </a:graphic>
      </p:graphicFrame>
    </p:spTree>
    <p:extLst>
      <p:ext uri="{BB962C8B-B14F-4D97-AF65-F5344CB8AC3E}">
        <p14:creationId xmlns:p14="http://schemas.microsoft.com/office/powerpoint/2010/main" val="3285083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3BAA9-AC06-A444-D131-E2C7C27E2F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8A8C66-7CB3-FA2F-5471-15AA2171F249}"/>
              </a:ext>
            </a:extLst>
          </p:cNvPr>
          <p:cNvSpPr>
            <a:spLocks noGrp="1"/>
          </p:cNvSpPr>
          <p:nvPr>
            <p:ph type="title"/>
          </p:nvPr>
        </p:nvSpPr>
        <p:spPr>
          <a:xfrm>
            <a:off x="594360" y="189572"/>
            <a:ext cx="6787747" cy="1593507"/>
          </a:xfrm>
        </p:spPr>
        <p:txBody>
          <a:bodyPr/>
          <a:lstStyle/>
          <a:p>
            <a:r>
              <a:rPr kumimoji="0" lang="en-US" sz="3600" b="1" i="0" u="none" strike="noStrike" kern="1200" cap="none" spc="100" normalizeH="0" baseline="0" noProof="0" dirty="0">
                <a:ln>
                  <a:noFill/>
                </a:ln>
                <a:solidFill>
                  <a:srgbClr val="000000"/>
                </a:solidFill>
                <a:effectLst/>
                <a:uLnTx/>
                <a:uFillTx/>
                <a:latin typeface="Franklin Gothic Demi"/>
                <a:ea typeface="+mj-ea"/>
                <a:cs typeface="+mj-cs"/>
              </a:rPr>
              <a:t>2026-2030 Financial Plan (Operating) – Version 3</a:t>
            </a:r>
            <a:endParaRPr lang="en-US" sz="3600" dirty="0"/>
          </a:p>
        </p:txBody>
      </p:sp>
      <p:sp>
        <p:nvSpPr>
          <p:cNvPr id="3" name="Text Placeholder 2">
            <a:extLst>
              <a:ext uri="{FF2B5EF4-FFF2-40B4-BE49-F238E27FC236}">
                <a16:creationId xmlns:a16="http://schemas.microsoft.com/office/drawing/2014/main" id="{85623F17-B9F1-0302-F632-DFAA89240FD5}"/>
              </a:ext>
            </a:extLst>
          </p:cNvPr>
          <p:cNvSpPr>
            <a:spLocks noGrp="1"/>
          </p:cNvSpPr>
          <p:nvPr>
            <p:ph sz="quarter" idx="13"/>
          </p:nvPr>
        </p:nvSpPr>
        <p:spPr>
          <a:xfrm>
            <a:off x="594359" y="2041955"/>
            <a:ext cx="7479965" cy="4290478"/>
          </a:xfrm>
        </p:spPr>
        <p:txBody>
          <a:bodyPr tIns="457200">
            <a:normAutofit lnSpcReduction="10000"/>
          </a:bodyPr>
          <a:lstStyle/>
          <a:p>
            <a:pPr marL="0" marR="0" indent="0">
              <a:lnSpc>
                <a:spcPct val="107000"/>
              </a:lnSpc>
              <a:spcBef>
                <a:spcPts val="600"/>
              </a:spcBef>
              <a:spcAft>
                <a:spcPts val="800"/>
              </a:spcAft>
              <a:buNone/>
            </a:pPr>
            <a:r>
              <a:rPr lang="en-US" sz="1800" dirty="0">
                <a:ea typeface="Calibri" panose="020F0502020204030204" pitchFamily="34" charset="0"/>
                <a:cs typeface="Times New Roman" panose="02020603050405020304" pitchFamily="18" charset="0"/>
              </a:rPr>
              <a:t>V</a:t>
            </a:r>
            <a:r>
              <a:rPr lang="en-US" sz="1800" dirty="0">
                <a:effectLst/>
                <a:ea typeface="Calibri" panose="020F0502020204030204" pitchFamily="34" charset="0"/>
                <a:cs typeface="Times New Roman" panose="02020603050405020304" pitchFamily="18" charset="0"/>
              </a:rPr>
              <a:t>ersion 3 of the Financial Plan provides a balanced budget for 2026 with the following assumptions:</a:t>
            </a:r>
            <a:endParaRPr lang="en-US" sz="1800" dirty="0">
              <a:solidFill>
                <a:srgbClr val="FF0000"/>
              </a:solidFill>
              <a:effectLst/>
              <a:ea typeface="Calibri" panose="020F0502020204030204" pitchFamily="34" charset="0"/>
              <a:cs typeface="Times New Roman" panose="02020603050405020304" pitchFamily="18" charset="0"/>
            </a:endParaRPr>
          </a:p>
          <a:p>
            <a:pPr marL="0" marR="0" indent="0">
              <a:lnSpc>
                <a:spcPct val="107000"/>
              </a:lnSpc>
              <a:spcBef>
                <a:spcPts val="600"/>
              </a:spcBef>
              <a:spcAft>
                <a:spcPts val="800"/>
              </a:spcAft>
              <a:buNone/>
            </a:pPr>
            <a:r>
              <a:rPr lang="en-US" sz="1800" dirty="0">
                <a:effectLst/>
                <a:ea typeface="Calibri" panose="020F0502020204030204" pitchFamily="34" charset="0"/>
                <a:cs typeface="Times New Roman" panose="02020603050405020304" pitchFamily="18" charset="0"/>
              </a:rPr>
              <a:t>Taxation</a:t>
            </a:r>
          </a:p>
          <a:p>
            <a:pPr marL="342900" indent="-342900">
              <a:lnSpc>
                <a:spcPct val="110000"/>
              </a:lnSpc>
              <a:spcBef>
                <a:spcPts val="600"/>
              </a:spcBef>
              <a:spcAft>
                <a:spcPts val="800"/>
              </a:spcAft>
              <a:buFont typeface="Symbol" panose="05050102010706020507" pitchFamily="18" charset="2"/>
              <a:buChar char=""/>
            </a:pPr>
            <a:r>
              <a:rPr lang="en-US" sz="1800" dirty="0">
                <a:ea typeface="Calibri" panose="020F0502020204030204" pitchFamily="34" charset="0"/>
                <a:cs typeface="Times New Roman" panose="02020603050405020304" pitchFamily="18" charset="0"/>
              </a:rPr>
              <a:t>36.0% increase to property tax revenue (original 50%, reduced to 42% in V1 and 38.5% in V2) </a:t>
            </a:r>
          </a:p>
          <a:p>
            <a:pPr marL="342900" indent="-342900">
              <a:lnSpc>
                <a:spcPct val="110000"/>
              </a:lnSpc>
              <a:spcBef>
                <a:spcPts val="600"/>
              </a:spcBef>
              <a:spcAft>
                <a:spcPts val="800"/>
              </a:spcAft>
              <a:buFont typeface="Symbol" panose="05050102010706020507" pitchFamily="18" charset="2"/>
              <a:buChar char=""/>
            </a:pPr>
            <a:r>
              <a:rPr lang="en-US" sz="1800" dirty="0">
                <a:ea typeface="Calibri" panose="020F0502020204030204" pitchFamily="34" charset="0"/>
                <a:cs typeface="Times New Roman" panose="02020603050405020304" pitchFamily="18" charset="0"/>
              </a:rPr>
              <a:t>15% increase projected in 2027 (14% in V1)</a:t>
            </a:r>
          </a:p>
          <a:p>
            <a:pPr marL="0" indent="0">
              <a:lnSpc>
                <a:spcPct val="107000"/>
              </a:lnSpc>
              <a:spcBef>
                <a:spcPts val="600"/>
              </a:spcBef>
              <a:spcAft>
                <a:spcPts val="800"/>
              </a:spcAft>
              <a:buNone/>
            </a:pPr>
            <a:r>
              <a:rPr lang="en-US" sz="1800" dirty="0">
                <a:ea typeface="Calibri" panose="020F0502020204030204" pitchFamily="34" charset="0"/>
                <a:cs typeface="Times New Roman" panose="02020603050405020304" pitchFamily="18" charset="0"/>
              </a:rPr>
              <a:t>Utility Fees</a:t>
            </a:r>
          </a:p>
          <a:p>
            <a:pPr marL="342900" marR="0" lvl="0" indent="-342900">
              <a:lnSpc>
                <a:spcPct val="110000"/>
              </a:lnSpc>
              <a:spcBef>
                <a:spcPts val="600"/>
              </a:spcBef>
              <a:buFont typeface="Symbol" panose="05050102010706020507" pitchFamily="18" charset="2"/>
              <a:buChar char=""/>
            </a:pPr>
            <a:r>
              <a:rPr lang="en-US" sz="1800" dirty="0">
                <a:ea typeface="Calibri" panose="020F0502020204030204" pitchFamily="34" charset="0"/>
                <a:cs typeface="Times New Roman" panose="02020603050405020304" pitchFamily="18" charset="0"/>
              </a:rPr>
              <a:t>Sewer user fee increase: 5% (10% in 2027)</a:t>
            </a:r>
          </a:p>
          <a:p>
            <a:pPr marL="342900" marR="0" lvl="0" indent="-342900">
              <a:lnSpc>
                <a:spcPct val="110000"/>
              </a:lnSpc>
              <a:spcBef>
                <a:spcPts val="600"/>
              </a:spcBef>
              <a:buFont typeface="Symbol" panose="05050102010706020507" pitchFamily="18" charset="2"/>
              <a:buChar char=""/>
            </a:pPr>
            <a:r>
              <a:rPr lang="en-US" sz="1800" dirty="0">
                <a:ea typeface="Calibri" panose="020F0502020204030204" pitchFamily="34" charset="0"/>
                <a:cs typeface="Times New Roman" panose="02020603050405020304" pitchFamily="18" charset="0"/>
              </a:rPr>
              <a:t>Water user fee increase: 20% (was 25% in V1) (15% in 2027)</a:t>
            </a:r>
          </a:p>
          <a:p>
            <a:pPr marL="342900" indent="-342900">
              <a:lnSpc>
                <a:spcPct val="110000"/>
              </a:lnSpc>
              <a:spcBef>
                <a:spcPts val="600"/>
              </a:spcBef>
              <a:buFont typeface="Symbol" panose="05050102010706020507" pitchFamily="18" charset="2"/>
              <a:buChar char=""/>
            </a:pPr>
            <a:r>
              <a:rPr lang="en-US" sz="1800" dirty="0">
                <a:ea typeface="Calibri" panose="020F0502020204030204" pitchFamily="34" charset="0"/>
                <a:cs typeface="Times New Roman" panose="02020603050405020304" pitchFamily="18" charset="0"/>
              </a:rPr>
              <a:t>Solid Waste: 5% increase (was 0% in V1 and V2)</a:t>
            </a:r>
          </a:p>
          <a:p>
            <a:pPr marL="0" indent="0">
              <a:lnSpc>
                <a:spcPct val="110000"/>
              </a:lnSpc>
              <a:spcBef>
                <a:spcPts val="600"/>
              </a:spcBef>
              <a:buNone/>
            </a:pPr>
            <a:endParaRPr lang="en-US" sz="1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6294491"/>
      </p:ext>
    </p:extLst>
  </p:cSld>
  <p:clrMapOvr>
    <a:masterClrMapping/>
  </p:clrMapOvr>
</p:sld>
</file>

<file path=ppt/theme/theme1.xml><?xml version="1.0" encoding="utf-8"?>
<a:theme xmlns:a="http://schemas.openxmlformats.org/drawingml/2006/main"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DB9E12-8AC3-4138-BF4D-720A5525AB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4B194E-8B30-4377-8C59-ECFB902D2A26}">
  <ds:schemaRefs>
    <ds:schemaRef ds:uri="http://schemas.microsoft.com/office/2006/metadata/properties"/>
    <ds:schemaRef ds:uri="16c05727-aa75-4e4a-9b5f-8a80a1165891"/>
    <ds:schemaRef ds:uri="230e9df3-be65-4c73-a93b-d1236ebd677e"/>
    <ds:schemaRef ds:uri="http://purl.org/dc/elements/1.1/"/>
    <ds:schemaRef ds:uri="http://schemas.openxmlformats.org/package/2006/metadata/core-properties"/>
    <ds:schemaRef ds:uri="http://purl.org/dc/dcmitype/"/>
    <ds:schemaRef ds:uri="http://schemas.microsoft.com/office/2006/documentManagement/types"/>
    <ds:schemaRef ds:uri="http://schemas.microsoft.com/sharepoint/v3"/>
    <ds:schemaRef ds:uri="http://schemas.microsoft.com/office/infopath/2007/PartnerControls"/>
    <ds:schemaRef ds:uri="71af3243-3dd4-4a8d-8c0d-dd76da1f02a5"/>
    <ds:schemaRef ds:uri="http://www.w3.org/XML/1998/namespace"/>
    <ds:schemaRef ds:uri="http://purl.org/dc/terms/"/>
  </ds:schemaRefs>
</ds:datastoreItem>
</file>

<file path=customXml/itemProps3.xml><?xml version="1.0" encoding="utf-8"?>
<ds:datastoreItem xmlns:ds="http://schemas.openxmlformats.org/officeDocument/2006/customXml" ds:itemID="{C21FFAC0-05A2-416A-B06C-C248395482CF}">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Facet</Template>
  <TotalTime>1641</TotalTime>
  <Words>6993</Words>
  <Application>Microsoft Office PowerPoint</Application>
  <PresentationFormat>Widescreen</PresentationFormat>
  <Paragraphs>4003</Paragraphs>
  <Slides>39</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Calibri</vt:lpstr>
      <vt:lpstr>Franklin Gothic Book</vt:lpstr>
      <vt:lpstr>Franklin Gothic Demi</vt:lpstr>
      <vt:lpstr>Symbol</vt:lpstr>
      <vt:lpstr>Custom</vt:lpstr>
      <vt:lpstr>2026-2030 Financial Plan V3</vt:lpstr>
      <vt:lpstr>Disclaimer</vt:lpstr>
      <vt:lpstr>Contents</vt:lpstr>
      <vt:lpstr>Timeline</vt:lpstr>
      <vt:lpstr>Legislative Requirements</vt:lpstr>
      <vt:lpstr>2026-2030 Financial Plan Budget Updates – General Fund</vt:lpstr>
      <vt:lpstr>2026-2030 Financial Plan Budget Updates – General Fund</vt:lpstr>
      <vt:lpstr>2026-2030 Financial Plan Capital</vt:lpstr>
      <vt:lpstr>2026-2030 Financial Plan (Operating) – Version 3</vt:lpstr>
      <vt:lpstr>2026-2030 Financial Plan (Operating) – Version 3</vt:lpstr>
      <vt:lpstr>Council Questions &amp; Answers</vt:lpstr>
      <vt:lpstr>Council Questions &amp; Answers</vt:lpstr>
      <vt:lpstr>Council Questions &amp; Answers</vt:lpstr>
      <vt:lpstr>Council Questions &amp; Answers</vt:lpstr>
      <vt:lpstr>Council Questions &amp; Answers</vt:lpstr>
      <vt:lpstr>Next Steps</vt:lpstr>
      <vt:lpstr>2026-2030 Financial Plan (Operating) – Version 3 Summary</vt:lpstr>
      <vt:lpstr>2026-2030 Financial Plan (Operating) – Version 3 Summary</vt:lpstr>
      <vt:lpstr>2026-2030 Financial Plan (Operating) – Version 3 Summary</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Appendix: 2026-2030 Financial Plan (Operating) – Version 3 Detail</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CFO</dc:creator>
  <cp:lastModifiedBy>CAO Sayward</cp:lastModifiedBy>
  <cp:revision>82</cp:revision>
  <cp:lastPrinted>2026-03-31T22:31:44Z</cp:lastPrinted>
  <dcterms:created xsi:type="dcterms:W3CDTF">2025-01-09T17:13:44Z</dcterms:created>
  <dcterms:modified xsi:type="dcterms:W3CDTF">2026-03-31T22:42:29Z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