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49"/>
  </p:notesMasterIdLst>
  <p:handoutMasterIdLst>
    <p:handoutMasterId r:id="rId50"/>
  </p:handoutMasterIdLst>
  <p:sldIdLst>
    <p:sldId id="410" r:id="rId5"/>
    <p:sldId id="452" r:id="rId6"/>
    <p:sldId id="383" r:id="rId7"/>
    <p:sldId id="412" r:id="rId8"/>
    <p:sldId id="466" r:id="rId9"/>
    <p:sldId id="467" r:id="rId10"/>
    <p:sldId id="417" r:id="rId11"/>
    <p:sldId id="420" r:id="rId12"/>
    <p:sldId id="475" r:id="rId13"/>
    <p:sldId id="476" r:id="rId14"/>
    <p:sldId id="474" r:id="rId15"/>
    <p:sldId id="477" r:id="rId16"/>
    <p:sldId id="472" r:id="rId17"/>
    <p:sldId id="453" r:id="rId18"/>
    <p:sldId id="479" r:id="rId19"/>
    <p:sldId id="473" r:id="rId20"/>
    <p:sldId id="480" r:id="rId21"/>
    <p:sldId id="481" r:id="rId22"/>
    <p:sldId id="482" r:id="rId23"/>
    <p:sldId id="478" r:id="rId24"/>
    <p:sldId id="455" r:id="rId25"/>
    <p:sldId id="428" r:id="rId26"/>
    <p:sldId id="431" r:id="rId27"/>
    <p:sldId id="432" r:id="rId28"/>
    <p:sldId id="429" r:id="rId29"/>
    <p:sldId id="433" r:id="rId30"/>
    <p:sldId id="434" r:id="rId31"/>
    <p:sldId id="435" r:id="rId32"/>
    <p:sldId id="436" r:id="rId33"/>
    <p:sldId id="437" r:id="rId34"/>
    <p:sldId id="438" r:id="rId35"/>
    <p:sldId id="439" r:id="rId36"/>
    <p:sldId id="440" r:id="rId37"/>
    <p:sldId id="441" r:id="rId38"/>
    <p:sldId id="442" r:id="rId39"/>
    <p:sldId id="443" r:id="rId40"/>
    <p:sldId id="444" r:id="rId41"/>
    <p:sldId id="445" r:id="rId42"/>
    <p:sldId id="446" r:id="rId43"/>
    <p:sldId id="447" r:id="rId44"/>
    <p:sldId id="448" r:id="rId45"/>
    <p:sldId id="449" r:id="rId46"/>
    <p:sldId id="450" r:id="rId47"/>
    <p:sldId id="451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414BF4-DECD-4FD5-8200-5F7DEEF1E5CD}" v="9" dt="2026-03-13T20:30:13.502"/>
  </p1510:revLst>
</p1510:revInfo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viewProps" Target="viewProps.xml"/><Relationship Id="rId58" Type="http://schemas.microsoft.com/office/2018/10/relationships/authors" Target="author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notesMaster" Target="notesMasters/notesMaster1.xml"/><Relationship Id="rId57" Type="http://schemas.microsoft.com/office/2015/10/relationships/revisionInfo" Target="revisionInfo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nie Bradburne" userId="ad9777bf888ed035" providerId="LiveId" clId="{765ECDC0-496C-440A-9122-E86E29FD75CC}"/>
    <pc:docChg chg="undo custSel addSld delSld modSld sldOrd">
      <pc:chgData name="Jeannie Bradburne" userId="ad9777bf888ed035" providerId="LiveId" clId="{765ECDC0-496C-440A-9122-E86E29FD75CC}" dt="2026-03-13T20:32:02.858" v="1949" actId="20577"/>
      <pc:docMkLst>
        <pc:docMk/>
      </pc:docMkLst>
      <pc:sldChg chg="modSp mod">
        <pc:chgData name="Jeannie Bradburne" userId="ad9777bf888ed035" providerId="LiveId" clId="{765ECDC0-496C-440A-9122-E86E29FD75CC}" dt="2026-03-13T19:31:51.370" v="197" actId="27107"/>
        <pc:sldMkLst>
          <pc:docMk/>
          <pc:sldMk cId="3346685798" sldId="383"/>
        </pc:sldMkLst>
        <pc:spChg chg="mod">
          <ac:chgData name="Jeannie Bradburne" userId="ad9777bf888ed035" providerId="LiveId" clId="{765ECDC0-496C-440A-9122-E86E29FD75CC}" dt="2026-03-13T19:31:51.370" v="197" actId="27107"/>
          <ac:spMkLst>
            <pc:docMk/>
            <pc:sldMk cId="3346685798" sldId="383"/>
            <ac:spMk id="3" creationId="{3B8EBC2C-6DD7-5003-38EB-40753046FE8C}"/>
          </ac:spMkLst>
        </pc:spChg>
      </pc:sldChg>
      <pc:sldChg chg="modSp mod">
        <pc:chgData name="Jeannie Bradburne" userId="ad9777bf888ed035" providerId="LiveId" clId="{765ECDC0-496C-440A-9122-E86E29FD75CC}" dt="2026-03-13T19:23:10.395" v="0" actId="20577"/>
        <pc:sldMkLst>
          <pc:docMk/>
          <pc:sldMk cId="3390304222" sldId="410"/>
        </pc:sldMkLst>
        <pc:spChg chg="mod">
          <ac:chgData name="Jeannie Bradburne" userId="ad9777bf888ed035" providerId="LiveId" clId="{765ECDC0-496C-440A-9122-E86E29FD75CC}" dt="2026-03-13T19:23:10.395" v="0" actId="20577"/>
          <ac:spMkLst>
            <pc:docMk/>
            <pc:sldMk cId="3390304222" sldId="410"/>
            <ac:spMk id="2" creationId="{7AB1D9D6-2977-ABCD-FDF8-51AFA5064E54}"/>
          </ac:spMkLst>
        </pc:spChg>
      </pc:sldChg>
      <pc:sldChg chg="del">
        <pc:chgData name="Jeannie Bradburne" userId="ad9777bf888ed035" providerId="LiveId" clId="{765ECDC0-496C-440A-9122-E86E29FD75CC}" dt="2026-03-13T19:35:00.490" v="205" actId="47"/>
        <pc:sldMkLst>
          <pc:docMk/>
          <pc:sldMk cId="3024608729" sldId="411"/>
        </pc:sldMkLst>
      </pc:sldChg>
      <pc:sldChg chg="modSp mod">
        <pc:chgData name="Jeannie Bradburne" userId="ad9777bf888ed035" providerId="LiveId" clId="{765ECDC0-496C-440A-9122-E86E29FD75CC}" dt="2026-03-13T19:32:13.720" v="199" actId="27636"/>
        <pc:sldMkLst>
          <pc:docMk/>
          <pc:sldMk cId="2650394662" sldId="412"/>
        </pc:sldMkLst>
        <pc:spChg chg="mod">
          <ac:chgData name="Jeannie Bradburne" userId="ad9777bf888ed035" providerId="LiveId" clId="{765ECDC0-496C-440A-9122-E86E29FD75CC}" dt="2026-03-13T19:32:13.720" v="199" actId="27636"/>
          <ac:spMkLst>
            <pc:docMk/>
            <pc:sldMk cId="2650394662" sldId="412"/>
            <ac:spMk id="3" creationId="{6DE58ACB-B998-4726-40CA-587AAD2140FC}"/>
          </ac:spMkLst>
        </pc:spChg>
      </pc:sldChg>
      <pc:sldChg chg="del">
        <pc:chgData name="Jeannie Bradburne" userId="ad9777bf888ed035" providerId="LiveId" clId="{765ECDC0-496C-440A-9122-E86E29FD75CC}" dt="2026-03-13T19:36:10.379" v="207" actId="47"/>
        <pc:sldMkLst>
          <pc:docMk/>
          <pc:sldMk cId="2435168833" sldId="414"/>
        </pc:sldMkLst>
      </pc:sldChg>
      <pc:sldChg chg="modSp del mod ord">
        <pc:chgData name="Jeannie Bradburne" userId="ad9777bf888ed035" providerId="LiveId" clId="{765ECDC0-496C-440A-9122-E86E29FD75CC}" dt="2026-03-13T20:12:10.171" v="1291" actId="47"/>
        <pc:sldMkLst>
          <pc:docMk/>
          <pc:sldMk cId="276560108" sldId="415"/>
        </pc:sldMkLst>
        <pc:spChg chg="mod">
          <ac:chgData name="Jeannie Bradburne" userId="ad9777bf888ed035" providerId="LiveId" clId="{765ECDC0-496C-440A-9122-E86E29FD75CC}" dt="2026-03-13T20:00:13.513" v="359" actId="14100"/>
          <ac:spMkLst>
            <pc:docMk/>
            <pc:sldMk cId="276560108" sldId="415"/>
            <ac:spMk id="2" creationId="{AD2E7BF9-01CC-966F-F8BD-2C9473DE5E4C}"/>
          </ac:spMkLst>
        </pc:spChg>
        <pc:spChg chg="mod">
          <ac:chgData name="Jeannie Bradburne" userId="ad9777bf888ed035" providerId="LiveId" clId="{765ECDC0-496C-440A-9122-E86E29FD75CC}" dt="2026-03-13T20:09:24.361" v="1116" actId="5793"/>
          <ac:spMkLst>
            <pc:docMk/>
            <pc:sldMk cId="276560108" sldId="415"/>
            <ac:spMk id="3" creationId="{9E4D5E3B-76B5-DD4E-1E36-AE7E2F0B7239}"/>
          </ac:spMkLst>
        </pc:spChg>
      </pc:sldChg>
      <pc:sldChg chg="del">
        <pc:chgData name="Jeannie Bradburne" userId="ad9777bf888ed035" providerId="LiveId" clId="{765ECDC0-496C-440A-9122-E86E29FD75CC}" dt="2026-03-13T19:34:55.902" v="203" actId="47"/>
        <pc:sldMkLst>
          <pc:docMk/>
          <pc:sldMk cId="727990755" sldId="416"/>
        </pc:sldMkLst>
      </pc:sldChg>
      <pc:sldChg chg="del">
        <pc:chgData name="Jeannie Bradburne" userId="ad9777bf888ed035" providerId="LiveId" clId="{765ECDC0-496C-440A-9122-E86E29FD75CC}" dt="2026-03-13T19:36:42.594" v="209" actId="47"/>
        <pc:sldMkLst>
          <pc:docMk/>
          <pc:sldMk cId="3095070261" sldId="418"/>
        </pc:sldMkLst>
      </pc:sldChg>
      <pc:sldChg chg="del">
        <pc:chgData name="Jeannie Bradburne" userId="ad9777bf888ed035" providerId="LiveId" clId="{765ECDC0-496C-440A-9122-E86E29FD75CC}" dt="2026-03-13T19:49:04.521" v="252" actId="47"/>
        <pc:sldMkLst>
          <pc:docMk/>
          <pc:sldMk cId="3810284531" sldId="419"/>
        </pc:sldMkLst>
      </pc:sldChg>
      <pc:sldChg chg="del">
        <pc:chgData name="Jeannie Bradburne" userId="ad9777bf888ed035" providerId="LiveId" clId="{765ECDC0-496C-440A-9122-E86E29FD75CC}" dt="2026-03-13T19:44:49.120" v="214" actId="47"/>
        <pc:sldMkLst>
          <pc:docMk/>
          <pc:sldMk cId="3557250306" sldId="421"/>
        </pc:sldMkLst>
      </pc:sldChg>
      <pc:sldChg chg="del">
        <pc:chgData name="Jeannie Bradburne" userId="ad9777bf888ed035" providerId="LiveId" clId="{765ECDC0-496C-440A-9122-E86E29FD75CC}" dt="2026-03-13T19:34:57.814" v="204" actId="47"/>
        <pc:sldMkLst>
          <pc:docMk/>
          <pc:sldMk cId="537559869" sldId="422"/>
        </pc:sldMkLst>
      </pc:sldChg>
      <pc:sldChg chg="del">
        <pc:chgData name="Jeannie Bradburne" userId="ad9777bf888ed035" providerId="LiveId" clId="{765ECDC0-496C-440A-9122-E86E29FD75CC}" dt="2026-03-13T19:36:36.983" v="208" actId="47"/>
        <pc:sldMkLst>
          <pc:docMk/>
          <pc:sldMk cId="166878406" sldId="427"/>
        </pc:sldMkLst>
      </pc:sldChg>
      <pc:sldChg chg="modSp mod">
        <pc:chgData name="Jeannie Bradburne" userId="ad9777bf888ed035" providerId="LiveId" clId="{765ECDC0-496C-440A-9122-E86E29FD75CC}" dt="2026-03-13T19:48:07.536" v="219" actId="20577"/>
        <pc:sldMkLst>
          <pc:docMk/>
          <pc:sldMk cId="3775320277" sldId="453"/>
        </pc:sldMkLst>
        <pc:spChg chg="mod">
          <ac:chgData name="Jeannie Bradburne" userId="ad9777bf888ed035" providerId="LiveId" clId="{765ECDC0-496C-440A-9122-E86E29FD75CC}" dt="2026-03-13T19:48:07.536" v="219" actId="20577"/>
          <ac:spMkLst>
            <pc:docMk/>
            <pc:sldMk cId="3775320277" sldId="453"/>
            <ac:spMk id="2" creationId="{9EF7D406-C538-18D7-3163-A154BA38BFA8}"/>
          </ac:spMkLst>
        </pc:spChg>
      </pc:sldChg>
      <pc:sldChg chg="del">
        <pc:chgData name="Jeannie Bradburne" userId="ad9777bf888ed035" providerId="LiveId" clId="{765ECDC0-496C-440A-9122-E86E29FD75CC}" dt="2026-03-13T19:47:41.044" v="215" actId="47"/>
        <pc:sldMkLst>
          <pc:docMk/>
          <pc:sldMk cId="1233986778" sldId="454"/>
        </pc:sldMkLst>
      </pc:sldChg>
      <pc:sldChg chg="del">
        <pc:chgData name="Jeannie Bradburne" userId="ad9777bf888ed035" providerId="LiveId" clId="{765ECDC0-496C-440A-9122-E86E29FD75CC}" dt="2026-03-13T19:34:54.909" v="202" actId="47"/>
        <pc:sldMkLst>
          <pc:docMk/>
          <pc:sldMk cId="236457108" sldId="456"/>
        </pc:sldMkLst>
      </pc:sldChg>
      <pc:sldChg chg="del">
        <pc:chgData name="Jeannie Bradburne" userId="ad9777bf888ed035" providerId="LiveId" clId="{765ECDC0-496C-440A-9122-E86E29FD75CC}" dt="2026-03-13T19:35:58.272" v="206" actId="47"/>
        <pc:sldMkLst>
          <pc:docMk/>
          <pc:sldMk cId="173995443" sldId="459"/>
        </pc:sldMkLst>
      </pc:sldChg>
      <pc:sldChg chg="del">
        <pc:chgData name="Jeannie Bradburne" userId="ad9777bf888ed035" providerId="LiveId" clId="{765ECDC0-496C-440A-9122-E86E29FD75CC}" dt="2026-03-13T19:36:59.090" v="212" actId="47"/>
        <pc:sldMkLst>
          <pc:docMk/>
          <pc:sldMk cId="3224798720" sldId="460"/>
        </pc:sldMkLst>
      </pc:sldChg>
      <pc:sldChg chg="del">
        <pc:chgData name="Jeannie Bradburne" userId="ad9777bf888ed035" providerId="LiveId" clId="{765ECDC0-496C-440A-9122-E86E29FD75CC}" dt="2026-03-13T19:37:00.843" v="213" actId="47"/>
        <pc:sldMkLst>
          <pc:docMk/>
          <pc:sldMk cId="3744253404" sldId="461"/>
        </pc:sldMkLst>
      </pc:sldChg>
      <pc:sldChg chg="del">
        <pc:chgData name="Jeannie Bradburne" userId="ad9777bf888ed035" providerId="LiveId" clId="{765ECDC0-496C-440A-9122-E86E29FD75CC}" dt="2026-03-13T19:36:56.404" v="211" actId="47"/>
        <pc:sldMkLst>
          <pc:docMk/>
          <pc:sldMk cId="4189110212" sldId="462"/>
        </pc:sldMkLst>
      </pc:sldChg>
      <pc:sldChg chg="del">
        <pc:chgData name="Jeannie Bradburne" userId="ad9777bf888ed035" providerId="LiveId" clId="{765ECDC0-496C-440A-9122-E86E29FD75CC}" dt="2026-03-13T19:36:52.591" v="210" actId="47"/>
        <pc:sldMkLst>
          <pc:docMk/>
          <pc:sldMk cId="672167007" sldId="463"/>
        </pc:sldMkLst>
      </pc:sldChg>
      <pc:sldChg chg="del">
        <pc:chgData name="Jeannie Bradburne" userId="ad9777bf888ed035" providerId="LiveId" clId="{765ECDC0-496C-440A-9122-E86E29FD75CC}" dt="2026-03-13T19:32:32.362" v="200" actId="47"/>
        <pc:sldMkLst>
          <pc:docMk/>
          <pc:sldMk cId="2076641254" sldId="464"/>
        </pc:sldMkLst>
      </pc:sldChg>
      <pc:sldChg chg="del">
        <pc:chgData name="Jeannie Bradburne" userId="ad9777bf888ed035" providerId="LiveId" clId="{765ECDC0-496C-440A-9122-E86E29FD75CC}" dt="2026-03-13T19:32:34.012" v="201" actId="47"/>
        <pc:sldMkLst>
          <pc:docMk/>
          <pc:sldMk cId="4178439380" sldId="465"/>
        </pc:sldMkLst>
      </pc:sldChg>
      <pc:sldChg chg="del">
        <pc:chgData name="Jeannie Bradburne" userId="ad9777bf888ed035" providerId="LiveId" clId="{765ECDC0-496C-440A-9122-E86E29FD75CC}" dt="2026-03-13T19:47:46.552" v="216" actId="47"/>
        <pc:sldMkLst>
          <pc:docMk/>
          <pc:sldMk cId="2008157619" sldId="468"/>
        </pc:sldMkLst>
      </pc:sldChg>
      <pc:sldChg chg="del">
        <pc:chgData name="Jeannie Bradburne" userId="ad9777bf888ed035" providerId="LiveId" clId="{765ECDC0-496C-440A-9122-E86E29FD75CC}" dt="2026-03-13T19:47:59.735" v="218" actId="47"/>
        <pc:sldMkLst>
          <pc:docMk/>
          <pc:sldMk cId="3974122303" sldId="469"/>
        </pc:sldMkLst>
      </pc:sldChg>
      <pc:sldChg chg="del">
        <pc:chgData name="Jeannie Bradburne" userId="ad9777bf888ed035" providerId="LiveId" clId="{765ECDC0-496C-440A-9122-E86E29FD75CC}" dt="2026-03-13T19:49:24.681" v="283" actId="47"/>
        <pc:sldMkLst>
          <pc:docMk/>
          <pc:sldMk cId="1608549286" sldId="470"/>
        </pc:sldMkLst>
      </pc:sldChg>
      <pc:sldChg chg="new del">
        <pc:chgData name="Jeannie Bradburne" userId="ad9777bf888ed035" providerId="LiveId" clId="{765ECDC0-496C-440A-9122-E86E29FD75CC}" dt="2026-03-13T19:48:27.013" v="222" actId="47"/>
        <pc:sldMkLst>
          <pc:docMk/>
          <pc:sldMk cId="3182383392" sldId="471"/>
        </pc:sldMkLst>
      </pc:sldChg>
      <pc:sldChg chg="modSp add mod">
        <pc:chgData name="Jeannie Bradburne" userId="ad9777bf888ed035" providerId="LiveId" clId="{765ECDC0-496C-440A-9122-E86E29FD75CC}" dt="2026-03-13T20:32:02.858" v="1949" actId="20577"/>
        <pc:sldMkLst>
          <pc:docMk/>
          <pc:sldMk cId="1026294491" sldId="472"/>
        </pc:sldMkLst>
        <pc:spChg chg="mod">
          <ac:chgData name="Jeannie Bradburne" userId="ad9777bf888ed035" providerId="LiveId" clId="{765ECDC0-496C-440A-9122-E86E29FD75CC}" dt="2026-03-13T20:32:02.858" v="1949" actId="20577"/>
          <ac:spMkLst>
            <pc:docMk/>
            <pc:sldMk cId="1026294491" sldId="472"/>
            <ac:spMk id="3" creationId="{85623F17-B9F1-0302-F632-DFAA89240FD5}"/>
          </ac:spMkLst>
        </pc:spChg>
      </pc:sldChg>
      <pc:sldChg chg="modSp add mod">
        <pc:chgData name="Jeannie Bradburne" userId="ad9777bf888ed035" providerId="LiveId" clId="{765ECDC0-496C-440A-9122-E86E29FD75CC}" dt="2026-03-13T19:49:42.797" v="318" actId="20577"/>
        <pc:sldMkLst>
          <pc:docMk/>
          <pc:sldMk cId="416266349" sldId="473"/>
        </pc:sldMkLst>
        <pc:spChg chg="mod">
          <ac:chgData name="Jeannie Bradburne" userId="ad9777bf888ed035" providerId="LiveId" clId="{765ECDC0-496C-440A-9122-E86E29FD75CC}" dt="2026-03-13T19:49:39.736" v="313" actId="20577"/>
          <ac:spMkLst>
            <pc:docMk/>
            <pc:sldMk cId="416266349" sldId="473"/>
            <ac:spMk id="2" creationId="{6F3027A0-E015-E5BC-39B8-61CBF97BDD2E}"/>
          </ac:spMkLst>
        </pc:spChg>
        <pc:spChg chg="mod">
          <ac:chgData name="Jeannie Bradburne" userId="ad9777bf888ed035" providerId="LiveId" clId="{765ECDC0-496C-440A-9122-E86E29FD75CC}" dt="2026-03-13T19:49:42.797" v="318" actId="20577"/>
          <ac:spMkLst>
            <pc:docMk/>
            <pc:sldMk cId="416266349" sldId="473"/>
            <ac:spMk id="3" creationId="{1005FFD3-A8F8-0AF5-0985-1CFB99C4014C}"/>
          </ac:spMkLst>
        </pc:spChg>
      </pc:sldChg>
      <pc:sldChg chg="modSp add mod">
        <pc:chgData name="Jeannie Bradburne" userId="ad9777bf888ed035" providerId="LiveId" clId="{765ECDC0-496C-440A-9122-E86E29FD75CC}" dt="2026-03-13T20:11:03.073" v="1285" actId="20577"/>
        <pc:sldMkLst>
          <pc:docMk/>
          <pc:sldMk cId="2548124418" sldId="474"/>
        </pc:sldMkLst>
        <pc:spChg chg="mod">
          <ac:chgData name="Jeannie Bradburne" userId="ad9777bf888ed035" providerId="LiveId" clId="{765ECDC0-496C-440A-9122-E86E29FD75CC}" dt="2026-03-13T20:10:07.881" v="1146" actId="20577"/>
          <ac:spMkLst>
            <pc:docMk/>
            <pc:sldMk cId="2548124418" sldId="474"/>
            <ac:spMk id="2" creationId="{D23992EE-3605-0EED-1E73-983175CA3FA7}"/>
          </ac:spMkLst>
        </pc:spChg>
        <pc:spChg chg="mod">
          <ac:chgData name="Jeannie Bradburne" userId="ad9777bf888ed035" providerId="LiveId" clId="{765ECDC0-496C-440A-9122-E86E29FD75CC}" dt="2026-03-13T20:11:03.073" v="1285" actId="20577"/>
          <ac:spMkLst>
            <pc:docMk/>
            <pc:sldMk cId="2548124418" sldId="474"/>
            <ac:spMk id="3" creationId="{AC86248A-2C44-CA4B-C501-FBB6C3641069}"/>
          </ac:spMkLst>
        </pc:spChg>
      </pc:sldChg>
      <pc:sldChg chg="modSp add mod">
        <pc:chgData name="Jeannie Bradburne" userId="ad9777bf888ed035" providerId="LiveId" clId="{765ECDC0-496C-440A-9122-E86E29FD75CC}" dt="2026-03-13T20:12:33.228" v="1320" actId="20577"/>
        <pc:sldMkLst>
          <pc:docMk/>
          <pc:sldMk cId="1385407859" sldId="475"/>
        </pc:sldMkLst>
        <pc:spChg chg="mod">
          <ac:chgData name="Jeannie Bradburne" userId="ad9777bf888ed035" providerId="LiveId" clId="{765ECDC0-496C-440A-9122-E86E29FD75CC}" dt="2026-03-13T20:12:33.228" v="1320" actId="20577"/>
          <ac:spMkLst>
            <pc:docMk/>
            <pc:sldMk cId="1385407859" sldId="475"/>
            <ac:spMk id="2" creationId="{366262F3-3476-BD61-9389-D2F573B1E625}"/>
          </ac:spMkLst>
        </pc:spChg>
        <pc:spChg chg="mod">
          <ac:chgData name="Jeannie Bradburne" userId="ad9777bf888ed035" providerId="LiveId" clId="{765ECDC0-496C-440A-9122-E86E29FD75CC}" dt="2026-03-13T20:12:04.112" v="1290" actId="255"/>
          <ac:spMkLst>
            <pc:docMk/>
            <pc:sldMk cId="1385407859" sldId="475"/>
            <ac:spMk id="3" creationId="{6D48E0DA-1174-F8FB-7DE4-7C5C38E9F9B1}"/>
          </ac:spMkLst>
        </pc:spChg>
      </pc:sldChg>
      <pc:sldChg chg="modSp add mod">
        <pc:chgData name="Jeannie Bradburne" userId="ad9777bf888ed035" providerId="LiveId" clId="{765ECDC0-496C-440A-9122-E86E29FD75CC}" dt="2026-03-13T20:23:58.248" v="1757" actId="20577"/>
        <pc:sldMkLst>
          <pc:docMk/>
          <pc:sldMk cId="3267173598" sldId="476"/>
        </pc:sldMkLst>
        <pc:spChg chg="mod">
          <ac:chgData name="Jeannie Bradburne" userId="ad9777bf888ed035" providerId="LiveId" clId="{765ECDC0-496C-440A-9122-E86E29FD75CC}" dt="2026-03-13T20:12:41.455" v="1328" actId="20577"/>
          <ac:spMkLst>
            <pc:docMk/>
            <pc:sldMk cId="3267173598" sldId="476"/>
            <ac:spMk id="2" creationId="{676CD2B4-049F-5C70-0D6A-2BEB3B132865}"/>
          </ac:spMkLst>
        </pc:spChg>
        <pc:spChg chg="mod">
          <ac:chgData name="Jeannie Bradburne" userId="ad9777bf888ed035" providerId="LiveId" clId="{765ECDC0-496C-440A-9122-E86E29FD75CC}" dt="2026-03-13T20:23:58.248" v="1757" actId="20577"/>
          <ac:spMkLst>
            <pc:docMk/>
            <pc:sldMk cId="3267173598" sldId="476"/>
            <ac:spMk id="3" creationId="{D4B7C049-B54E-1939-FE4A-C0B5A0799557}"/>
          </ac:spMkLst>
        </pc:spChg>
      </pc:sldChg>
      <pc:sldChg chg="addSp delSp modSp add mod">
        <pc:chgData name="Jeannie Bradburne" userId="ad9777bf888ed035" providerId="LiveId" clId="{765ECDC0-496C-440A-9122-E86E29FD75CC}" dt="2026-03-13T20:30:54.997" v="1888" actId="255"/>
        <pc:sldMkLst>
          <pc:docMk/>
          <pc:sldMk cId="3285083003" sldId="477"/>
        </pc:sldMkLst>
        <pc:spChg chg="mod">
          <ac:chgData name="Jeannie Bradburne" userId="ad9777bf888ed035" providerId="LiveId" clId="{765ECDC0-496C-440A-9122-E86E29FD75CC}" dt="2026-03-13T20:24:59.921" v="1773" actId="20577"/>
          <ac:spMkLst>
            <pc:docMk/>
            <pc:sldMk cId="3285083003" sldId="477"/>
            <ac:spMk id="2" creationId="{1AD34059-A0FE-2096-890A-653C55DD7988}"/>
          </ac:spMkLst>
        </pc:spChg>
        <pc:spChg chg="del mod">
          <ac:chgData name="Jeannie Bradburne" userId="ad9777bf888ed035" providerId="LiveId" clId="{765ECDC0-496C-440A-9122-E86E29FD75CC}" dt="2026-03-13T20:25:12.175" v="1776" actId="478"/>
          <ac:spMkLst>
            <pc:docMk/>
            <pc:sldMk cId="3285083003" sldId="477"/>
            <ac:spMk id="3" creationId="{CB641AFD-74F9-1098-EE8C-4F0C231E077B}"/>
          </ac:spMkLst>
        </pc:spChg>
        <pc:spChg chg="add del mod">
          <ac:chgData name="Jeannie Bradburne" userId="ad9777bf888ed035" providerId="LiveId" clId="{765ECDC0-496C-440A-9122-E86E29FD75CC}" dt="2026-03-13T20:25:22.294" v="1777" actId="3680"/>
          <ac:spMkLst>
            <pc:docMk/>
            <pc:sldMk cId="3285083003" sldId="477"/>
            <ac:spMk id="5" creationId="{78E35712-3681-EF7A-C297-33130E65DC76}"/>
          </ac:spMkLst>
        </pc:spChg>
        <pc:spChg chg="add del mod">
          <ac:chgData name="Jeannie Bradburne" userId="ad9777bf888ed035" providerId="LiveId" clId="{765ECDC0-496C-440A-9122-E86E29FD75CC}" dt="2026-03-13T20:27:04.058" v="1873"/>
          <ac:spMkLst>
            <pc:docMk/>
            <pc:sldMk cId="3285083003" sldId="477"/>
            <ac:spMk id="8" creationId="{439FE75E-CC97-6162-E8CB-8A4F67820326}"/>
          </ac:spMkLst>
        </pc:spChg>
        <pc:spChg chg="add mod">
          <ac:chgData name="Jeannie Bradburne" userId="ad9777bf888ed035" providerId="LiveId" clId="{765ECDC0-496C-440A-9122-E86E29FD75CC}" dt="2026-03-13T20:28:57.012" v="1881" actId="478"/>
          <ac:spMkLst>
            <pc:docMk/>
            <pc:sldMk cId="3285083003" sldId="477"/>
            <ac:spMk id="11" creationId="{713AA472-975D-4FEB-3971-28329F0E13D8}"/>
          </ac:spMkLst>
        </pc:spChg>
        <pc:graphicFrameChg chg="add del mod ord modGraphic">
          <ac:chgData name="Jeannie Bradburne" userId="ad9777bf888ed035" providerId="LiveId" clId="{765ECDC0-496C-440A-9122-E86E29FD75CC}" dt="2026-03-13T20:26:57.792" v="1872" actId="478"/>
          <ac:graphicFrameMkLst>
            <pc:docMk/>
            <pc:sldMk cId="3285083003" sldId="477"/>
            <ac:graphicFrameMk id="6" creationId="{BAC19683-4507-562F-2EDF-85A2361B48C0}"/>
          </ac:graphicFrameMkLst>
        </pc:graphicFrameChg>
        <pc:graphicFrameChg chg="add del mod modGraphic">
          <ac:chgData name="Jeannie Bradburne" userId="ad9777bf888ed035" providerId="LiveId" clId="{765ECDC0-496C-440A-9122-E86E29FD75CC}" dt="2026-03-13T20:28:57.012" v="1881" actId="478"/>
          <ac:graphicFrameMkLst>
            <pc:docMk/>
            <pc:sldMk cId="3285083003" sldId="477"/>
            <ac:graphicFrameMk id="9" creationId="{C214149E-711C-2552-E507-8CB75CA3D4E0}"/>
          </ac:graphicFrameMkLst>
        </pc:graphicFrameChg>
        <pc:graphicFrameChg chg="add mod modGraphic">
          <ac:chgData name="Jeannie Bradburne" userId="ad9777bf888ed035" providerId="LiveId" clId="{765ECDC0-496C-440A-9122-E86E29FD75CC}" dt="2026-03-13T20:30:54.997" v="1888" actId="255"/>
          <ac:graphicFrameMkLst>
            <pc:docMk/>
            <pc:sldMk cId="3285083003" sldId="477"/>
            <ac:graphicFrameMk id="12" creationId="{60E71A82-C210-5125-4049-E1ED07A4CFA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F8586-1FEC-9D08-0192-80FD987DF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D8674C-E9FB-33EB-ADC0-1C4C52D9E2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500B3-EA9A-5750-451E-BA3417FF7D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8511F-6501-5458-E51D-F2B3B7B6C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2088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AEE85-F9A3-1FDC-6551-E8BA5EDA2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F03A31-0EBA-7C81-63F3-F72CBA1FD9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2219E1-FB25-F70A-D65A-3D6F1C8CD3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F8166F-6A6D-5368-C0F5-77283BC9D8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034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FDC2F-283E-671E-3203-89D990AEA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1E3737-01C1-DD07-0FE9-AAC711C769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0B82FA-F07C-32F6-0357-5264E53910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0A459-B1EE-2D21-9E27-D8045DD92B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2539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17D10-B780-0BF7-B940-E78006D5A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92DC40-DB41-8977-2B32-76F6EFD204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6056A6-57FC-3BA0-16C9-FC4D6E4598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2334C4-2E48-4B8D-0CEC-5BD0D04819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2651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37F1B-99BE-103A-150F-99C2347C0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DDB8B4-C667-20CF-8686-8F60B003E1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455B72-B93E-9EEC-4E08-50628DA06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2637E0-28DA-41ED-5E48-2FCEE739FF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078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2E883-F36E-B6B1-7C45-91FFEF5AB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DAB967-C0AA-6A85-A518-1B4BD6AF05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8DD81E-7D65-CE5F-DEF7-342F6C2370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C8C5D-88E3-BB69-7CB3-B899F54E8B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3757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A1B83-415A-0169-B918-E73B33B8F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54E3ED-E371-9186-DEC4-FE46F5CF15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768B72-C22D-C256-A230-0C3163A7B4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5CE98-B2AF-56DE-FFEE-2297EBB3D8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654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68603-5048-BE09-20A1-1F009E578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1251AA-CB83-EF10-7C05-1A732DD19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BA845C-43A4-5FBB-8221-750312BAB7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F572A-76AE-E163-D6FB-0C2FE31541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62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DCC91-A733-F898-88C8-A1C7B4F07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D30042-9EDB-FF6D-777F-CCF8280548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A861E6-3CB0-F0ED-C490-D7FED150A0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EA71CC-8698-594E-F685-EA6C26CDBD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746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4BF25-9629-1C94-61B5-86A3F499A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6610DC-1B62-6934-4DFA-9B3F485EBC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3A78FC-23F8-A7C3-9408-B69BD227AC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890C5-DFDF-9CBB-D438-93BBFED172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830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AC799-6DA5-5766-9568-F46F742FE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D6488D-6B66-9133-4A5B-0E575EC91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6E449B-B797-B4D5-9A49-E20D04F214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59A95-5D65-AE2B-DB73-F16F7587BB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96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0DAF9-DAC7-644F-19FA-97CE46F21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9271F2-B4EC-EE9C-4896-06A45D17B7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4CE273-1973-6FD4-62F2-608638F0B9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A88EFD-D116-91DA-45AD-D966EFA186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742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1A5E8-4A56-DE51-A512-F7CE5E053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9F94D7-090E-FC4D-CF53-1408948D23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B7477A-5138-69CB-9E49-321C895A7C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10E16F-ADA5-F506-C8B2-0DA9E58F2C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77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88499-CABD-B8DE-78B8-330E36803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3234AD-F1A3-3B36-29A1-E50675534C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EEFDB4-6ED8-6251-C8FD-CB5B4037B8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B865E-4C49-A6F2-A1E3-7B52A79E53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449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2026-2030 Financial Plan V2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589CB-7F64-0EAA-CE5E-E476A670A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CD2B4-049F-5C70-0D6A-2BEB3B132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840110" cy="1593507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2026-2030 Financial Plan </a:t>
            </a:r>
            <a:r>
              <a:rPr lang="en-US" sz="3600" spc="100" dirty="0">
                <a:solidFill>
                  <a:srgbClr val="000000"/>
                </a:solidFill>
                <a:latin typeface="Franklin Gothic Demi"/>
              </a:rPr>
              <a:t>Budget Updates – Utilities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7C049-B54E-1939-FE4A-C0B5A0799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041955"/>
            <a:ext cx="9275198" cy="4290478"/>
          </a:xfrm>
        </p:spPr>
        <p:txBody>
          <a:bodyPr tIns="457200">
            <a:normAutofit/>
          </a:bodyPr>
          <a:lstStyle/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Water Revenue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Removed $10,000 water meter revenue – project not proceeding in 2026</a:t>
            </a:r>
          </a:p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Funding Small Capital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Funding changed from user fees to reserves $19,200 water and $17,000 sewer</a:t>
            </a:r>
          </a:p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MFA debt payment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Debt concluded with a one-time payment of $958 Water and $2,783 Sewer</a:t>
            </a:r>
          </a:p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Campground Pumpstation #1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Added $850 for maintenance and repairs	</a:t>
            </a:r>
          </a:p>
          <a:p>
            <a:pPr marL="0" marR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8E85E-BCE6-2DC2-CD38-AC7AD8479E9B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10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7173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F718E-0890-4868-8BDC-541A39D12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992EE-3605-0EED-1E73-983175CA3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Potential Additional Savings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6248A-2C44-CA4B-C501-FBB6C36410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041955"/>
            <a:ext cx="7479965" cy="4290478"/>
          </a:xfrm>
        </p:spPr>
        <p:txBody>
          <a:bodyPr tIns="457200"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Kelcey Recreation Centre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Telephone and internet - $2,200 / year</a:t>
            </a:r>
          </a:p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Administration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Fax line $960 / year</a:t>
            </a:r>
          </a:p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32416-9AE3-D434-AC52-CDEAD5EF5C2C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11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8124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8A675-4A9B-8C85-CB14-4FF7803DE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34059-A0FE-2096-890A-653C55DD7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840110" cy="1593507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2026-2030 Financial Plan </a:t>
            </a:r>
            <a:r>
              <a:rPr lang="en-US" sz="3600" spc="100" dirty="0">
                <a:solidFill>
                  <a:srgbClr val="000000"/>
                </a:solidFill>
                <a:latin typeface="Franklin Gothic Demi"/>
              </a:rPr>
              <a:t>Capital</a:t>
            </a:r>
            <a:endParaRPr lang="en-US" sz="36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13AA472-975D-4FEB-3971-28329F0E13D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CA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0E71A82-C210-5125-4049-E1ED07A4CF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716054"/>
              </p:ext>
            </p:extLst>
          </p:nvPr>
        </p:nvGraphicFramePr>
        <p:xfrm>
          <a:off x="594359" y="2048669"/>
          <a:ext cx="10902315" cy="441912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882830">
                  <a:extLst>
                    <a:ext uri="{9D8B030D-6E8A-4147-A177-3AD203B41FA5}">
                      <a16:colId xmlns:a16="http://schemas.microsoft.com/office/drawing/2014/main" val="2042584261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807545058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1719147581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2945288631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15967808"/>
                    </a:ext>
                  </a:extLst>
                </a:gridCol>
                <a:gridCol w="1069506">
                  <a:extLst>
                    <a:ext uri="{9D8B030D-6E8A-4147-A177-3AD203B41FA5}">
                      <a16:colId xmlns:a16="http://schemas.microsoft.com/office/drawing/2014/main" val="2164417789"/>
                    </a:ext>
                  </a:extLst>
                </a:gridCol>
                <a:gridCol w="2671955">
                  <a:extLst>
                    <a:ext uri="{9D8B030D-6E8A-4147-A177-3AD203B41FA5}">
                      <a16:colId xmlns:a16="http://schemas.microsoft.com/office/drawing/2014/main" val="4175150728"/>
                    </a:ext>
                  </a:extLst>
                </a:gridCol>
              </a:tblGrid>
              <a:tr h="1450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Project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2026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2027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2028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2029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2030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Funding Source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098197048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Clinic Building Upgrades Project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$739,000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3399236529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Playground Apparatus Upgrade Project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$40,000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3614655438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Fire Capital Contribution to SRD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$50,000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Community Works Fund Reserve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873660859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Lift station Replacement Project 560 Kelcey Way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$1,722,100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926605626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Drainage Improvement Project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$1,743,076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$1,278,197 Grant, $200,000 Climate Action Reserve, $264,879 Growing Communities Reserve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338232110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Watermain Upgrade Project – MacMillian Dr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$158,970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718669103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Sanitary Sewer Replacement Project – Sayward Rd to Spar St.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$296,918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283778681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Sanitary Sewer Replacement Project – MacMillian Dr.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$733,070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3887648092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Watermain Upgrade Project – Sayward Rd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$689,210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TBD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707531867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WTP – Chlorine Analyzer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$16,000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Community Works Fund Reserve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326821824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Lagoon Flow Meter Replacement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$11,600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Community Works Fund Reserve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476510652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b="0" dirty="0">
                          <a:solidFill>
                            <a:schemeClr val="bg1"/>
                          </a:solidFill>
                          <a:effectLst/>
                        </a:rPr>
                        <a:t>Lagoon Datalogger</a:t>
                      </a:r>
                      <a:endParaRPr lang="en-CA" sz="11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$5,725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100" dirty="0">
                          <a:solidFill>
                            <a:schemeClr val="bg1"/>
                          </a:solidFill>
                          <a:effectLst/>
                        </a:rPr>
                        <a:t>Community Works Fund Reserve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2551505127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978A9-229D-C049-B0D1-46233E34A42C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12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5083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3BAA9-AC06-A444-D131-E2C7C27E2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A8C66-7CB3-FA2F-5471-15AA2171F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2026-2030 Financial Plan (Operating) – Version 2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23F17-B9F1-0302-F632-DFAA89240F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041955"/>
            <a:ext cx="7479965" cy="4290478"/>
          </a:xfrm>
        </p:spPr>
        <p:txBody>
          <a:bodyPr tIns="457200">
            <a:normAutofit lnSpcReduction="10000"/>
          </a:bodyPr>
          <a:lstStyle/>
          <a:p>
            <a:pPr marL="0" marR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ersion 2 of the Financial Plan provides a balanced budget for 2026 with the following assumptions:</a:t>
            </a:r>
            <a:endParaRPr lang="en-US" sz="18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Taxation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38.5% increase to property tax revenue (original 50%, reduced to 42% in V1) 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15% increase projected in 2027 (14% in V1)</a:t>
            </a:r>
          </a:p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Utility Fees</a:t>
            </a:r>
          </a:p>
          <a:p>
            <a:pPr marL="342900" marR="0" lvl="0" indent="-342900">
              <a:lnSpc>
                <a:spcPct val="110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Sewer user fee increase: 5% (10% in 2027)</a:t>
            </a:r>
          </a:p>
          <a:p>
            <a:pPr marL="342900" marR="0" lvl="0" indent="-342900">
              <a:lnSpc>
                <a:spcPct val="110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Water user fee increase: 20% (was 25% in V1) (15% in 2027)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Solid Waste: No increase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54EB5-34D0-B0D2-8FD6-D9E476299829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26294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1AE46-2683-DC6E-3E71-C5FADA91F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7D406-C538-18D7-3163-A154BA38B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2026-2030 Financial Plan (Operating) – Version 2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14EE3-851A-97D3-8C41-02B9970713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60" y="2041955"/>
            <a:ext cx="6788150" cy="4290478"/>
          </a:xfrm>
        </p:spPr>
        <p:txBody>
          <a:bodyPr tIns="457200">
            <a:normAutofit lnSpcReduction="10000"/>
          </a:bodyPr>
          <a:lstStyle/>
          <a:p>
            <a:pPr marL="0" marR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Effect on an average single-family dwelling (estimated)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Municipal tax increase: $656 ($55/month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) increase (estimate) was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$725 ($60/month) in V1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ewer user fees: $19 ($2/month) increase (estimate) 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ater user fees: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$97 ($8/month) increase (estimate)  was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$121 ($10/month) in V1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olid waste user fees: no increase 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Total increase (estimated): $772 ($65/month) was $865 ($72/month) in V1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endParaRPr lang="en-US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$2,363 per avg home ($384,114) or $615/$100,000 assessed</a:t>
            </a:r>
            <a:endParaRPr lang="en-US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C6728-BCFA-2F1E-CD9C-74516C3ADBFC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14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75320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BE68D-A700-6B9F-0206-DED4CDD34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4D5E4-029D-B3C5-3642-9135AD369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57" y="655607"/>
            <a:ext cx="6787747" cy="808294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Grant Balances</a:t>
            </a:r>
            <a:endParaRPr lang="en-US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678C1BC-3289-3BDD-0D07-2A85F9B7469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815855"/>
              </p:ext>
            </p:extLst>
          </p:nvPr>
        </p:nvGraphicFramePr>
        <p:xfrm>
          <a:off x="593956" y="2266123"/>
          <a:ext cx="8043147" cy="3936271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777217">
                  <a:extLst>
                    <a:ext uri="{9D8B030D-6E8A-4147-A177-3AD203B41FA5}">
                      <a16:colId xmlns:a16="http://schemas.microsoft.com/office/drawing/2014/main" val="1101245319"/>
                    </a:ext>
                  </a:extLst>
                </a:gridCol>
                <a:gridCol w="1948837">
                  <a:extLst>
                    <a:ext uri="{9D8B030D-6E8A-4147-A177-3AD203B41FA5}">
                      <a16:colId xmlns:a16="http://schemas.microsoft.com/office/drawing/2014/main" val="4113452863"/>
                    </a:ext>
                  </a:extLst>
                </a:gridCol>
                <a:gridCol w="2317093">
                  <a:extLst>
                    <a:ext uri="{9D8B030D-6E8A-4147-A177-3AD203B41FA5}">
                      <a16:colId xmlns:a16="http://schemas.microsoft.com/office/drawing/2014/main" val="2849373656"/>
                    </a:ext>
                  </a:extLst>
                </a:gridCol>
              </a:tblGrid>
              <a:tr h="731976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  <a:buNone/>
                      </a:pPr>
                      <a:r>
                        <a:rPr lang="en-CA" sz="1600" dirty="0">
                          <a:effectLst/>
                        </a:rPr>
                        <a:t>Grant</a:t>
                      </a:r>
                      <a:endParaRPr lang="en-C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ctr">
                        <a:spcAft>
                          <a:spcPts val="600"/>
                        </a:spcAft>
                        <a:buNone/>
                      </a:pPr>
                      <a:r>
                        <a:rPr lang="en-CA" sz="1600">
                          <a:effectLst/>
                        </a:rPr>
                        <a:t>Initial Grant Amount</a:t>
                      </a:r>
                      <a:endParaRPr lang="en-C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ctr">
                        <a:spcAft>
                          <a:spcPts val="600"/>
                        </a:spcAft>
                        <a:buNone/>
                      </a:pPr>
                      <a:r>
                        <a:rPr lang="en-CA" sz="1600">
                          <a:effectLst/>
                        </a:rPr>
                        <a:t>Estimated January 1, 2026 Balances</a:t>
                      </a:r>
                      <a:endParaRPr lang="en-C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4053010"/>
                  </a:ext>
                </a:extLst>
              </a:tr>
              <a:tr h="618373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  <a:buNone/>
                      </a:pPr>
                      <a:r>
                        <a:rPr lang="en-CA" sz="1600" b="0" dirty="0">
                          <a:effectLst/>
                        </a:rPr>
                        <a:t>Next Generation 911 Funding</a:t>
                      </a:r>
                      <a:endParaRPr lang="en-CA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 dirty="0">
                          <a:effectLst/>
                        </a:rPr>
                        <a:t>$45,000 ($22,500 received to date)</a:t>
                      </a:r>
                      <a:endParaRPr lang="en-C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>
                          <a:effectLst/>
                        </a:rPr>
                        <a:t>$22,500</a:t>
                      </a:r>
                      <a:endParaRPr lang="en-C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76682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  <a:buNone/>
                      </a:pPr>
                      <a:r>
                        <a:rPr lang="en-CA" sz="1600" b="0" dirty="0">
                          <a:effectLst/>
                        </a:rPr>
                        <a:t>Local Government Housing Initiatives</a:t>
                      </a:r>
                      <a:endParaRPr lang="en-CA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>
                          <a:effectLst/>
                        </a:rPr>
                        <a:t>$151,313</a:t>
                      </a:r>
                      <a:endParaRPr lang="en-C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>
                          <a:effectLst/>
                        </a:rPr>
                        <a:t>$120,902</a:t>
                      </a:r>
                      <a:endParaRPr lang="en-C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0032436"/>
                  </a:ext>
                </a:extLst>
              </a:tr>
              <a:tr h="67458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None/>
                      </a:pPr>
                      <a:r>
                        <a:rPr lang="en-CA" sz="1600" b="0" dirty="0">
                          <a:effectLst/>
                        </a:rPr>
                        <a:t>Economic Development Capacity Building Project</a:t>
                      </a:r>
                      <a:endParaRPr lang="en-CA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>
                          <a:effectLst/>
                        </a:rPr>
                        <a:t>$100,000</a:t>
                      </a:r>
                      <a:endParaRPr lang="en-C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 dirty="0">
                          <a:effectLst/>
                        </a:rPr>
                        <a:t>$100,000</a:t>
                      </a:r>
                      <a:endParaRPr lang="en-C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2439969"/>
                  </a:ext>
                </a:extLst>
              </a:tr>
              <a:tr h="618373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  <a:buNone/>
                      </a:pPr>
                      <a:r>
                        <a:rPr lang="en-CA" sz="1600" b="0" dirty="0">
                          <a:effectLst/>
                        </a:rPr>
                        <a:t>Fire Department Equipment Purchase</a:t>
                      </a:r>
                      <a:endParaRPr lang="en-CA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>
                          <a:effectLst/>
                        </a:rPr>
                        <a:t>$39,870 ($19,935 received to date)</a:t>
                      </a:r>
                      <a:endParaRPr lang="en-C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 dirty="0">
                          <a:effectLst/>
                        </a:rPr>
                        <a:t>$19,935</a:t>
                      </a:r>
                      <a:endParaRPr lang="en-C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311685"/>
                  </a:ext>
                </a:extLst>
              </a:tr>
              <a:tr h="955667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  <a:buNone/>
                      </a:pPr>
                      <a:r>
                        <a:rPr lang="en-CA" sz="1600" b="0" dirty="0">
                          <a:effectLst/>
                        </a:rPr>
                        <a:t>2025 Fire Smart Project</a:t>
                      </a:r>
                      <a:endParaRPr lang="en-CA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>
                          <a:effectLst/>
                        </a:rPr>
                        <a:t>$399,952 ($199,976 received to date)</a:t>
                      </a:r>
                      <a:endParaRPr lang="en-C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8270" algn="r">
                        <a:spcAft>
                          <a:spcPts val="600"/>
                        </a:spcAft>
                        <a:buNone/>
                      </a:pPr>
                      <a:r>
                        <a:rPr lang="en-CA" sz="1600" dirty="0">
                          <a:effectLst/>
                        </a:rPr>
                        <a:t>$143,934</a:t>
                      </a:r>
                      <a:endParaRPr lang="en-C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0326867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C16EB-C324-90E2-01D7-D90CC4F8B176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15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4825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7F819-90DA-8E63-4170-3E2EC1BF4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27A0-E015-E5BC-39B8-61CBF97BD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57" y="655607"/>
            <a:ext cx="6787747" cy="808294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Council Questions &amp; Answers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05FFD3-A8F8-0AF5-0985-1CFB99C4014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554" y="1946098"/>
            <a:ext cx="6788150" cy="4256295"/>
          </a:xfrm>
        </p:spPr>
        <p:txBody>
          <a:bodyPr tIns="457200"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600"/>
              </a:spcBef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Parcel Tax v. Utility Fees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change from a utility fee to a parcel tax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Process can take over a year to implement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Government properties pay user fees but not parcel taxes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Parcel taxes can be deferred but user fees cannot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Water Metering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be expensive to implement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 to encourage water conservation and provide increased equity in amount users pay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Significant upfront cost and higher ongoing cost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Uncertainty around revenue the first few years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CBAA95-3851-6C00-457C-86DF6B3664E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16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266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79924-CAE0-8235-1DF3-82EECA058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AE62D-4AB4-B506-683D-323066FF5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57" y="655607"/>
            <a:ext cx="6787747" cy="808294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Council Questions &amp; Answers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5D57D-B5A6-DADC-3DDF-F339A8B308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553" y="1946098"/>
            <a:ext cx="10508455" cy="4256295"/>
          </a:xfrm>
        </p:spPr>
        <p:txBody>
          <a:bodyPr tIns="457200"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600"/>
              </a:spcBef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Average Assessed Value and Tax Impact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single family residential home is $384,114 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Administrative Salaries and Contract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Labour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preserve funding for the CFO position the budget has not been amended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Contract Labour – Administrative budget provides flexibility to maintain financial operations during the recruitment period and to support other administrative needs. 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resources typically cost more per hour; therefore, maintaining both line items Actual expenditures may shift between wages and contract labour depending on the timing of recruitment, but overall spending is expected to remain within the approved budget.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Helps ensure sufficient coverage in a year with limited contingency.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Economic Development Grant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Received $100,000 in 2025, unable to recruit </a:t>
            </a:r>
            <a:r>
              <a:rPr lang="en-CA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EcDev</a:t>
            </a:r>
            <a:r>
              <a:rPr lang="en-CA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Coordinator, looking into other potential uses for the grant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703E6C-9AB9-0ADD-6726-A8DEC7AC3D0A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17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31832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9910B-1FCD-ED5F-5F29-8684F535C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7D642-7A03-4182-C3B6-D93561B4F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57" y="655607"/>
            <a:ext cx="6787747" cy="808294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Council Questions &amp; Answers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A2AC3-1CD3-C26A-1B0C-429303F634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553" y="1946098"/>
            <a:ext cx="10508455" cy="4256295"/>
          </a:xfrm>
        </p:spPr>
        <p:txBody>
          <a:bodyPr tIns="457200"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600"/>
              </a:spcBef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Grant Writing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 writing is included under the Administrative budget as part of Contract Labour – Total and includes $15,000 for grant writing.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Council Special Projects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Council Special Projects from 2023-2025 have included: Legion Military Service Book advertisement, bronze memorial plaque &amp; stand for former Mayor MacDonald, Canada Day celebration donations, Light Up Parade decorations/supplies.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Administrative Revenue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 dollar items that vary such as bank revenue for tax overpayments or tax certificates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96BA2-F98B-4207-4FEB-852A293D33C5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18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3069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D3201-8CCF-905F-87E5-2A24608BD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3DDF7-2932-6F7A-1A6E-DF85CDD46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57" y="655607"/>
            <a:ext cx="6787747" cy="808294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Council Questions &amp; Answers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BF9DF3-D7ED-0158-011D-B23B7D7B78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553" y="1946098"/>
            <a:ext cx="10508455" cy="4256295"/>
          </a:xfrm>
        </p:spPr>
        <p:txBody>
          <a:bodyPr tIns="457200">
            <a:normAutofit lnSpcReduction="10000"/>
          </a:bodyPr>
          <a:lstStyle/>
          <a:p>
            <a:pPr marL="0" marR="0" lvl="0" indent="0">
              <a:lnSpc>
                <a:spcPct val="107000"/>
              </a:lnSpc>
              <a:spcBef>
                <a:spcPts val="600"/>
              </a:spcBef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Postage and Sayward News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Sayward News budget line item included postage. The Postage line is for ongoing postage costs and does not include an amount for the Sayward News.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Kelsey Recreation Centre Operating Costs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 budget adjustments offset by increased in estimated heating cost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Dues, memberships, subscriptions budget needs to be maintained for Island Health Operating Permit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Annual savings of $262.50 should the pool and hot tub permanently decommissioned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Telephone/Internet – savings of $80.46/month of the telephone if cancelled and $94.16 for internet if cancelled.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Liability insurance – no change, based on population 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Utilities – still required to light volunteer run programming 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66CB8-5507-7C77-CD23-FDD3EF5A2EC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19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1164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C746A-CB8D-8769-E730-B74102D95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anchor="b">
            <a:normAutofit/>
          </a:bodyPr>
          <a:lstStyle/>
          <a:p>
            <a:r>
              <a:rPr lang="en-US" dirty="0"/>
              <a:t>Disclaimer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3D265-8485-281B-6393-26913653CF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The content of this presentation is for information and discussion purposes only as the Village prepares its 5-year financial plan. </a:t>
            </a:r>
          </a:p>
          <a:p>
            <a:r>
              <a:rPr lang="en-US" sz="2000" dirty="0"/>
              <a:t>The information within is not the </a:t>
            </a:r>
            <a:r>
              <a:rPr lang="en-US" sz="2000" b="1" u="sng" dirty="0"/>
              <a:t>final budget and is subject to change based on the direction of Council</a:t>
            </a:r>
            <a:r>
              <a:rPr lang="en-US" sz="2000" dirty="0"/>
              <a:t>. 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699109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06BD4-B186-C0DB-2D2F-A5309DF7F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A9A19-D424-86BE-DDAB-DF14C3589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57" y="655607"/>
            <a:ext cx="6787747" cy="808294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Potential Municipal Dissolution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E1B950-0929-9E4C-8AA8-5B831AA094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553" y="1946098"/>
            <a:ext cx="7486959" cy="4256295"/>
          </a:xfrm>
        </p:spPr>
        <p:txBody>
          <a:bodyPr tIns="457200">
            <a:normAutofit fontScale="92500" lnSpcReduction="1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Process under the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Government Act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requires approval from the majority of electors, the SRD, and the Province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Governance not financial decision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to taxpayers is not expected to significantly change and may increase slightly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Council and administration efficiencies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Loss of Small Communities Grant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Roads revert to Province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District services are self-funded and subject to admin allocation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Taxes collected by the Surveyor of Taxes and subject to a 5.25% fee</a:t>
            </a:r>
          </a:p>
          <a:p>
            <a:pPr marL="745236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Provincial Vs. Municipal Tax Multiples (increased portion to residential taxpayers)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066BA-704B-B793-48F1-43FD19B5B7B9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20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5231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A78BE-A4F7-D509-D2BE-12BF282A3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816A1-57EC-14CE-6E41-87AE5C827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57" y="655607"/>
            <a:ext cx="6787747" cy="808294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Next Steps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9DF94-D8A4-E03C-0699-4F2245CF9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554" y="1946098"/>
            <a:ext cx="6788150" cy="4256295"/>
          </a:xfrm>
        </p:spPr>
        <p:txBody>
          <a:bodyPr tIns="457200">
            <a:normAutofit lnSpcReduction="1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uncil discussion on goals &amp; objectives for remainder of term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Direction to staff on possible modifications to budget for next COW meeting,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including direction on current municipal taxes and user fees, and any changes desired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Council discussion on service levels, and possible changes 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Discussion regarding future programming at the Kelsey Recreation Centre 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Options to address prior year deficits and a path forward for fiscal sustainability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7CA655">
                    <a:lumMod val="75000"/>
                  </a:srgbClr>
                </a:solidFill>
                <a:effectLst/>
                <a:uLnTx/>
                <a:uFillTx/>
                <a:latin typeface="Franklin Gothic Book"/>
                <a:ea typeface="Calibri" panose="020F0502020204030204" pitchFamily="34" charset="0"/>
                <a:cs typeface="Times New Roman" panose="02020603050405020304" pitchFamily="18" charset="0"/>
              </a:rPr>
              <a:t>Staff to refine budget based on Council direction 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Staff to bring back V3 of the 2026-2030 Financial Plan with any Council direction on March 31</a:t>
            </a:r>
            <a:r>
              <a:rPr lang="en-US" sz="18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A0C16-FD01-5701-9B09-2B4BB67A2FB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21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4216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57C1AF0-7C4D-7B88-8304-E4986DD01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016AF-44FF-F385-83AB-942E555FB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5"/>
            <a:ext cx="10581064" cy="946884"/>
          </a:xfrm>
        </p:spPr>
        <p:txBody>
          <a:bodyPr/>
          <a:lstStyle/>
          <a:p>
            <a:r>
              <a:rPr lang="en-US" sz="2800" dirty="0"/>
              <a:t>2026-2030 Financial Plan (Operating) – Version 2 Summary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132075B-DE3C-212F-FB7A-8C2E17E4E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6803"/>
              </p:ext>
            </p:extLst>
          </p:nvPr>
        </p:nvGraphicFramePr>
        <p:xfrm>
          <a:off x="966158" y="1155941"/>
          <a:ext cx="9489059" cy="5029200"/>
        </p:xfrm>
        <a:graphic>
          <a:graphicData uri="http://schemas.openxmlformats.org/drawingml/2006/table">
            <a:tbl>
              <a:tblPr/>
              <a:tblGrid>
                <a:gridCol w="3644283">
                  <a:extLst>
                    <a:ext uri="{9D8B030D-6E8A-4147-A177-3AD203B41FA5}">
                      <a16:colId xmlns:a16="http://schemas.microsoft.com/office/drawing/2014/main" val="173257348"/>
                    </a:ext>
                  </a:extLst>
                </a:gridCol>
                <a:gridCol w="730597">
                  <a:extLst>
                    <a:ext uri="{9D8B030D-6E8A-4147-A177-3AD203B41FA5}">
                      <a16:colId xmlns:a16="http://schemas.microsoft.com/office/drawing/2014/main" val="2130836730"/>
                    </a:ext>
                  </a:extLst>
                </a:gridCol>
                <a:gridCol w="730597">
                  <a:extLst>
                    <a:ext uri="{9D8B030D-6E8A-4147-A177-3AD203B41FA5}">
                      <a16:colId xmlns:a16="http://schemas.microsoft.com/office/drawing/2014/main" val="3660587114"/>
                    </a:ext>
                  </a:extLst>
                </a:gridCol>
                <a:gridCol w="730597">
                  <a:extLst>
                    <a:ext uri="{9D8B030D-6E8A-4147-A177-3AD203B41FA5}">
                      <a16:colId xmlns:a16="http://schemas.microsoft.com/office/drawing/2014/main" val="4119729572"/>
                    </a:ext>
                  </a:extLst>
                </a:gridCol>
                <a:gridCol w="730597">
                  <a:extLst>
                    <a:ext uri="{9D8B030D-6E8A-4147-A177-3AD203B41FA5}">
                      <a16:colId xmlns:a16="http://schemas.microsoft.com/office/drawing/2014/main" val="1481138400"/>
                    </a:ext>
                  </a:extLst>
                </a:gridCol>
                <a:gridCol w="730597">
                  <a:extLst>
                    <a:ext uri="{9D8B030D-6E8A-4147-A177-3AD203B41FA5}">
                      <a16:colId xmlns:a16="http://schemas.microsoft.com/office/drawing/2014/main" val="3504003816"/>
                    </a:ext>
                  </a:extLst>
                </a:gridCol>
                <a:gridCol w="730597">
                  <a:extLst>
                    <a:ext uri="{9D8B030D-6E8A-4147-A177-3AD203B41FA5}">
                      <a16:colId xmlns:a16="http://schemas.microsoft.com/office/drawing/2014/main" val="1362810431"/>
                    </a:ext>
                  </a:extLst>
                </a:gridCol>
                <a:gridCol w="730597">
                  <a:extLst>
                    <a:ext uri="{9D8B030D-6E8A-4147-A177-3AD203B41FA5}">
                      <a16:colId xmlns:a16="http://schemas.microsoft.com/office/drawing/2014/main" val="4223475842"/>
                    </a:ext>
                  </a:extLst>
                </a:gridCol>
                <a:gridCol w="730597">
                  <a:extLst>
                    <a:ext uri="{9D8B030D-6E8A-4147-A177-3AD203B41FA5}">
                      <a16:colId xmlns:a16="http://schemas.microsoft.com/office/drawing/2014/main" val="1783553009"/>
                    </a:ext>
                  </a:extLst>
                </a:gridCol>
              </a:tblGrid>
              <a:tr h="4009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V1 Summary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Budget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7046194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OPERATING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6409007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Taxation - General Municipal Purpose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625,395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869,284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999,677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1,059,658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1,123,237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1,190,631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7043836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Other taxes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14,349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14,312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14,312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14,086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14,457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14,837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15,228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15,630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0231969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Federal Community Works Fund Grant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8830048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Provincial Gov't Grant - Small Community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368,500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335,000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335,000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9339564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LGCAP Grant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138181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Interest &amp; Tax Penalties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9,184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662838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Investment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85,750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49,539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403961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Other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43916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Licences, Permits &amp; Fines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13,310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9864131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Operating Grants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171,500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33,055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60,555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988350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Sale of Service - Recreation Centre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22,528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9,374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2609270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Donations - Recreation Centre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13,950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599695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Sale of Service - Other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37,407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26,191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24,950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22,453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22,898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23,357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4030646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Fire Rescue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492107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Rent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502865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12,450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2649060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110,539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110,157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112,862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111,402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118,380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125,483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140,993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71005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201,151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177,634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177,633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209,675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240,025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264,027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290,430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319,473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4612668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Solid Waste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58,107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54,651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58,494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58,107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59,175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60,265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61,376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62,509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083855"/>
                  </a:ext>
                </a:extLst>
              </a:tr>
              <a:tr h="2203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Operating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1,852,604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1,577,538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1,605,148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1,807,936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2,096,505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2,072,885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2,172,998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2,400,474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776422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796C6-0E4F-F29E-510A-B4E8CE0F6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22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6932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DC3D353-5C2A-837A-C99E-E39DEA4AB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68CD9-7517-416B-7FC5-C998F49C3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5"/>
            <a:ext cx="10581064" cy="946884"/>
          </a:xfrm>
        </p:spPr>
        <p:txBody>
          <a:bodyPr/>
          <a:lstStyle/>
          <a:p>
            <a:r>
              <a:rPr lang="en-US" sz="2800" dirty="0"/>
              <a:t>2026-2030 Financial Plan (Operating) – Version 2 Summary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963173-7AD4-0B61-FA38-0041F4D04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886280"/>
              </p:ext>
            </p:extLst>
          </p:nvPr>
        </p:nvGraphicFramePr>
        <p:xfrm>
          <a:off x="668827" y="1414733"/>
          <a:ext cx="10200454" cy="4735899"/>
        </p:xfrm>
        <a:graphic>
          <a:graphicData uri="http://schemas.openxmlformats.org/drawingml/2006/table">
            <a:tbl>
              <a:tblPr/>
              <a:tblGrid>
                <a:gridCol w="3917494">
                  <a:extLst>
                    <a:ext uri="{9D8B030D-6E8A-4147-A177-3AD203B41FA5}">
                      <a16:colId xmlns:a16="http://schemas.microsoft.com/office/drawing/2014/main" val="2529132772"/>
                    </a:ext>
                  </a:extLst>
                </a:gridCol>
                <a:gridCol w="785370">
                  <a:extLst>
                    <a:ext uri="{9D8B030D-6E8A-4147-A177-3AD203B41FA5}">
                      <a16:colId xmlns:a16="http://schemas.microsoft.com/office/drawing/2014/main" val="2824270489"/>
                    </a:ext>
                  </a:extLst>
                </a:gridCol>
                <a:gridCol w="785370">
                  <a:extLst>
                    <a:ext uri="{9D8B030D-6E8A-4147-A177-3AD203B41FA5}">
                      <a16:colId xmlns:a16="http://schemas.microsoft.com/office/drawing/2014/main" val="2036350777"/>
                    </a:ext>
                  </a:extLst>
                </a:gridCol>
                <a:gridCol w="785370">
                  <a:extLst>
                    <a:ext uri="{9D8B030D-6E8A-4147-A177-3AD203B41FA5}">
                      <a16:colId xmlns:a16="http://schemas.microsoft.com/office/drawing/2014/main" val="2716959769"/>
                    </a:ext>
                  </a:extLst>
                </a:gridCol>
                <a:gridCol w="785370">
                  <a:extLst>
                    <a:ext uri="{9D8B030D-6E8A-4147-A177-3AD203B41FA5}">
                      <a16:colId xmlns:a16="http://schemas.microsoft.com/office/drawing/2014/main" val="972913595"/>
                    </a:ext>
                  </a:extLst>
                </a:gridCol>
                <a:gridCol w="785370">
                  <a:extLst>
                    <a:ext uri="{9D8B030D-6E8A-4147-A177-3AD203B41FA5}">
                      <a16:colId xmlns:a16="http://schemas.microsoft.com/office/drawing/2014/main" val="2259606372"/>
                    </a:ext>
                  </a:extLst>
                </a:gridCol>
                <a:gridCol w="785370">
                  <a:extLst>
                    <a:ext uri="{9D8B030D-6E8A-4147-A177-3AD203B41FA5}">
                      <a16:colId xmlns:a16="http://schemas.microsoft.com/office/drawing/2014/main" val="59707443"/>
                    </a:ext>
                  </a:extLst>
                </a:gridCol>
                <a:gridCol w="785370">
                  <a:extLst>
                    <a:ext uri="{9D8B030D-6E8A-4147-A177-3AD203B41FA5}">
                      <a16:colId xmlns:a16="http://schemas.microsoft.com/office/drawing/2014/main" val="4149452898"/>
                    </a:ext>
                  </a:extLst>
                </a:gridCol>
                <a:gridCol w="785370">
                  <a:extLst>
                    <a:ext uri="{9D8B030D-6E8A-4147-A177-3AD203B41FA5}">
                      <a16:colId xmlns:a16="http://schemas.microsoft.com/office/drawing/2014/main" val="3693612892"/>
                    </a:ext>
                  </a:extLst>
                </a:gridCol>
              </a:tblGrid>
              <a:tr h="4235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V1 Summary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Budget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425353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OPERATING EXPENDITURES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936795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Legislative Services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57,400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56,214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57,216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86,025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89,094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92,296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95,639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272180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Administration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659,540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867,708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906,851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841,445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770,584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782,789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795,409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808,463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373419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Election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122092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Recreation Centre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231,102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134,764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130,267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77,643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82,441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85,636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89,046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92,689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388027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43,216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27,371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30,076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49,774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56,330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57,282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58,262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59,275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706150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Public 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107,791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88,616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92,626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121,893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163,353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166,688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170,129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173,682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2306629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Roads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47,620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30,965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35,533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46,027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47,726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48,361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49,668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1575030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Drainage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9,691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15,374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15,591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0349824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Planning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32,950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45,747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43,900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7215509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Police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10,492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7,152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12,450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795749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Emergency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9,218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7266239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Health Clinic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802897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Solid Waste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42,730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47,810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54,345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57,482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58,569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167022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Operations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109,118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93,843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122,548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116,360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126,790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129,083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131,458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133,918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396647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Operations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199,851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178,872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225,404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227,626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265,451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270,315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275,360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280,598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1342025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Departmental Expenditures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1,620,859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1,583,314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1,707,902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1,701,805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1,736,479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1,768,861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1,802,476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1,845,398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041384"/>
                  </a:ext>
                </a:extLst>
              </a:tr>
              <a:tr h="2395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Surplus/(Deficit) Before Amortization &amp; Reserve Transfers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231,745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(5,776)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(102,754)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106,131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360,027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304,025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370,522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555,076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614463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33864-9D28-D0C5-0581-6B76D16D7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03651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0804DFB-E4CB-2A9B-56B8-8D4E759DD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8358A-4376-44F0-4922-2BBDB61B2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5"/>
            <a:ext cx="10581064" cy="946884"/>
          </a:xfrm>
        </p:spPr>
        <p:txBody>
          <a:bodyPr/>
          <a:lstStyle/>
          <a:p>
            <a:r>
              <a:rPr lang="en-US" sz="2800" dirty="0"/>
              <a:t>2026-2030 Financial Plan (Operating) – Version 2 Summary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C30AD5-FECC-2F8F-5A9F-E7470F5AC3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483792"/>
              </p:ext>
            </p:extLst>
          </p:nvPr>
        </p:nvGraphicFramePr>
        <p:xfrm>
          <a:off x="741872" y="1121434"/>
          <a:ext cx="10317194" cy="4934308"/>
        </p:xfrm>
        <a:graphic>
          <a:graphicData uri="http://schemas.openxmlformats.org/drawingml/2006/table">
            <a:tbl>
              <a:tblPr/>
              <a:tblGrid>
                <a:gridCol w="3962330">
                  <a:extLst>
                    <a:ext uri="{9D8B030D-6E8A-4147-A177-3AD203B41FA5}">
                      <a16:colId xmlns:a16="http://schemas.microsoft.com/office/drawing/2014/main" val="3118400106"/>
                    </a:ext>
                  </a:extLst>
                </a:gridCol>
                <a:gridCol w="794358">
                  <a:extLst>
                    <a:ext uri="{9D8B030D-6E8A-4147-A177-3AD203B41FA5}">
                      <a16:colId xmlns:a16="http://schemas.microsoft.com/office/drawing/2014/main" val="2027567161"/>
                    </a:ext>
                  </a:extLst>
                </a:gridCol>
                <a:gridCol w="794358">
                  <a:extLst>
                    <a:ext uri="{9D8B030D-6E8A-4147-A177-3AD203B41FA5}">
                      <a16:colId xmlns:a16="http://schemas.microsoft.com/office/drawing/2014/main" val="3534475964"/>
                    </a:ext>
                  </a:extLst>
                </a:gridCol>
                <a:gridCol w="794358">
                  <a:extLst>
                    <a:ext uri="{9D8B030D-6E8A-4147-A177-3AD203B41FA5}">
                      <a16:colId xmlns:a16="http://schemas.microsoft.com/office/drawing/2014/main" val="1539063536"/>
                    </a:ext>
                  </a:extLst>
                </a:gridCol>
                <a:gridCol w="794358">
                  <a:extLst>
                    <a:ext uri="{9D8B030D-6E8A-4147-A177-3AD203B41FA5}">
                      <a16:colId xmlns:a16="http://schemas.microsoft.com/office/drawing/2014/main" val="1998673201"/>
                    </a:ext>
                  </a:extLst>
                </a:gridCol>
                <a:gridCol w="794358">
                  <a:extLst>
                    <a:ext uri="{9D8B030D-6E8A-4147-A177-3AD203B41FA5}">
                      <a16:colId xmlns:a16="http://schemas.microsoft.com/office/drawing/2014/main" val="3487582729"/>
                    </a:ext>
                  </a:extLst>
                </a:gridCol>
                <a:gridCol w="794358">
                  <a:extLst>
                    <a:ext uri="{9D8B030D-6E8A-4147-A177-3AD203B41FA5}">
                      <a16:colId xmlns:a16="http://schemas.microsoft.com/office/drawing/2014/main" val="1147232965"/>
                    </a:ext>
                  </a:extLst>
                </a:gridCol>
                <a:gridCol w="794358">
                  <a:extLst>
                    <a:ext uri="{9D8B030D-6E8A-4147-A177-3AD203B41FA5}">
                      <a16:colId xmlns:a16="http://schemas.microsoft.com/office/drawing/2014/main" val="2476433297"/>
                    </a:ext>
                  </a:extLst>
                </a:gridCol>
                <a:gridCol w="794358">
                  <a:extLst>
                    <a:ext uri="{9D8B030D-6E8A-4147-A177-3AD203B41FA5}">
                      <a16:colId xmlns:a16="http://schemas.microsoft.com/office/drawing/2014/main" val="2754410597"/>
                    </a:ext>
                  </a:extLst>
                </a:gridCol>
              </a:tblGrid>
              <a:tr h="3670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V1 Summary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Budget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4735080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Amortization Expense - General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114,245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1520805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Amortization Expense - Sewer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5567092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Amortization Expense - Water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121,549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6562027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Annual Operating Surplus/(Deficit)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(58,752)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(5,776)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(393,251)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(184,366)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69,530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13,528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80,025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264,579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674516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Transfers to/from Reserve Accounts: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2985588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Transfer to LGCAP Reserve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9662660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Transfer to CWF Reserve (Gas Tax)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3652230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Transfer to Election Reserve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8778384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Transfer to Water Reserve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35,000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40,000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50,000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50,000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9251635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Transfer to Sewer Reserve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35,000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40,000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50,000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50,000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010787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Transfer from GCF Reserve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-80,000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-80,000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(55,000)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170036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Transfer from CWF Reserve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760340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Transfer from LGCAP Reserve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101310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Transfer from Election Reserve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(10,100)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(12,000)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299972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Transfer from Water Reserve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(17,200)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0813173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Transfer from Sewer Reserve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(17,000)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727041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contributions to (from) Reserves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1,983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81,983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1,983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39,320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272,993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165,765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185,765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290,138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629010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Annual Operating Surplus before amortization adjustment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(60,735)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(87,759)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(395,234)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(223,686)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(203,463)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(152,237)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(105,740)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(25,559)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034926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Adjust for Non-Cash Items (Amortization)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290,497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290,497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290,497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290,497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290,497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290,497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290,497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613481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Annual Operating Surplus/(Deficit) adjusted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229,762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(87,759)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(104,737)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66,811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87,034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138,260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184,757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264,938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3075147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Transfer to/(from) Unappropriated Sewer Surplus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1,420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16,314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314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32,042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(8,409)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(3,600)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1,554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7,075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4654597"/>
                  </a:ext>
                </a:extLst>
              </a:tr>
              <a:tr h="2076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Transfer to/(from) Unappropriated Water Surplus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1,300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(1,238)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2,229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34,248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(25,426)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(6,287)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15,070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38,875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993004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732463-14B6-23A9-246C-074F3F817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24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42583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0E9CC53-004C-D5D8-683B-515F05645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83760-9F89-EDBF-189D-76302512A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EAC1285-E166-6353-1CA7-9F3CAB5D93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289388"/>
              </p:ext>
            </p:extLst>
          </p:nvPr>
        </p:nvGraphicFramePr>
        <p:xfrm>
          <a:off x="776376" y="1354347"/>
          <a:ext cx="10317190" cy="4899802"/>
        </p:xfrm>
        <a:graphic>
          <a:graphicData uri="http://schemas.openxmlformats.org/drawingml/2006/table">
            <a:tbl>
              <a:tblPr/>
              <a:tblGrid>
                <a:gridCol w="2979487">
                  <a:extLst>
                    <a:ext uri="{9D8B030D-6E8A-4147-A177-3AD203B41FA5}">
                      <a16:colId xmlns:a16="http://schemas.microsoft.com/office/drawing/2014/main" val="2975166837"/>
                    </a:ext>
                  </a:extLst>
                </a:gridCol>
                <a:gridCol w="888116">
                  <a:extLst>
                    <a:ext uri="{9D8B030D-6E8A-4147-A177-3AD203B41FA5}">
                      <a16:colId xmlns:a16="http://schemas.microsoft.com/office/drawing/2014/main" val="339387339"/>
                    </a:ext>
                  </a:extLst>
                </a:gridCol>
                <a:gridCol w="888116">
                  <a:extLst>
                    <a:ext uri="{9D8B030D-6E8A-4147-A177-3AD203B41FA5}">
                      <a16:colId xmlns:a16="http://schemas.microsoft.com/office/drawing/2014/main" val="2162543612"/>
                    </a:ext>
                  </a:extLst>
                </a:gridCol>
                <a:gridCol w="888116">
                  <a:extLst>
                    <a:ext uri="{9D8B030D-6E8A-4147-A177-3AD203B41FA5}">
                      <a16:colId xmlns:a16="http://schemas.microsoft.com/office/drawing/2014/main" val="631831917"/>
                    </a:ext>
                  </a:extLst>
                </a:gridCol>
                <a:gridCol w="934671">
                  <a:extLst>
                    <a:ext uri="{9D8B030D-6E8A-4147-A177-3AD203B41FA5}">
                      <a16:colId xmlns:a16="http://schemas.microsoft.com/office/drawing/2014/main" val="2671095607"/>
                    </a:ext>
                  </a:extLst>
                </a:gridCol>
                <a:gridCol w="934671">
                  <a:extLst>
                    <a:ext uri="{9D8B030D-6E8A-4147-A177-3AD203B41FA5}">
                      <a16:colId xmlns:a16="http://schemas.microsoft.com/office/drawing/2014/main" val="1124094059"/>
                    </a:ext>
                  </a:extLst>
                </a:gridCol>
                <a:gridCol w="934671">
                  <a:extLst>
                    <a:ext uri="{9D8B030D-6E8A-4147-A177-3AD203B41FA5}">
                      <a16:colId xmlns:a16="http://schemas.microsoft.com/office/drawing/2014/main" val="1714464053"/>
                    </a:ext>
                  </a:extLst>
                </a:gridCol>
                <a:gridCol w="934671">
                  <a:extLst>
                    <a:ext uri="{9D8B030D-6E8A-4147-A177-3AD203B41FA5}">
                      <a16:colId xmlns:a16="http://schemas.microsoft.com/office/drawing/2014/main" val="4030249349"/>
                    </a:ext>
                  </a:extLst>
                </a:gridCol>
                <a:gridCol w="934671">
                  <a:extLst>
                    <a:ext uri="{9D8B030D-6E8A-4147-A177-3AD203B41FA5}">
                      <a16:colId xmlns:a16="http://schemas.microsoft.com/office/drawing/2014/main" val="531732801"/>
                    </a:ext>
                  </a:extLst>
                </a:gridCol>
              </a:tblGrid>
              <a:tr h="3692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1046509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637508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841493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Taxation - General Municipal Purpose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625,395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869,284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999,677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1,059,658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1,123,237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1,190,631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97265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Taxation - NMC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1219226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Taxes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625,395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627,642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869,284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999,677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1,059,658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1,123,237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1,190,631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4689246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Tax - B.C. Hydro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4610765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Tax - Telus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9260643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Utilities Taxes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21335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Federal Grant in Lieu of Taxes (PILTS)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8,714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8,633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8,633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9,159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9,434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20130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Federal Community Works Fund Grant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0060955"/>
                  </a:ext>
                </a:extLst>
              </a:tr>
              <a:tr h="3692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Provincial Gov't Grant - Small Community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368,500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17131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LGCAP Grant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120,373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361146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HOG Administration Fee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4312291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General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299281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Investment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54,744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49,539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73298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Interest on Arrears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853197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Interest on Delinquent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061317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Penalty on Current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6,959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6,959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3279228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 Sale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2484273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Other General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556,234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490,272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484,863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480,287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600,927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483,974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484,257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604,921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99238"/>
                  </a:ext>
                </a:extLst>
              </a:tr>
              <a:tr h="208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General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1,187,263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1,123,593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1,118,184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1,354,765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1,605,902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1,549,035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1,613,006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1,801,175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630240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CF062-A798-63E3-FE98-E6DCE9F1A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25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20995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DD5BD78-6097-97B9-5B03-042229354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6010A-B76B-4B3A-8F36-26A7FF08D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30AF31-9B2F-C2AA-DE59-26A25750F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110056"/>
              </p:ext>
            </p:extLst>
          </p:nvPr>
        </p:nvGraphicFramePr>
        <p:xfrm>
          <a:off x="668827" y="1345722"/>
          <a:ext cx="10278097" cy="4820953"/>
        </p:xfrm>
        <a:graphic>
          <a:graphicData uri="http://schemas.openxmlformats.org/drawingml/2006/table">
            <a:tbl>
              <a:tblPr/>
              <a:tblGrid>
                <a:gridCol w="2942937">
                  <a:extLst>
                    <a:ext uri="{9D8B030D-6E8A-4147-A177-3AD203B41FA5}">
                      <a16:colId xmlns:a16="http://schemas.microsoft.com/office/drawing/2014/main" val="1044499324"/>
                    </a:ext>
                  </a:extLst>
                </a:gridCol>
                <a:gridCol w="916895">
                  <a:extLst>
                    <a:ext uri="{9D8B030D-6E8A-4147-A177-3AD203B41FA5}">
                      <a16:colId xmlns:a16="http://schemas.microsoft.com/office/drawing/2014/main" val="3852614690"/>
                    </a:ext>
                  </a:extLst>
                </a:gridCol>
                <a:gridCol w="916895">
                  <a:extLst>
                    <a:ext uri="{9D8B030D-6E8A-4147-A177-3AD203B41FA5}">
                      <a16:colId xmlns:a16="http://schemas.microsoft.com/office/drawing/2014/main" val="431624859"/>
                    </a:ext>
                  </a:extLst>
                </a:gridCol>
                <a:gridCol w="916895">
                  <a:extLst>
                    <a:ext uri="{9D8B030D-6E8A-4147-A177-3AD203B41FA5}">
                      <a16:colId xmlns:a16="http://schemas.microsoft.com/office/drawing/2014/main" val="4276572705"/>
                    </a:ext>
                  </a:extLst>
                </a:gridCol>
                <a:gridCol w="916895">
                  <a:extLst>
                    <a:ext uri="{9D8B030D-6E8A-4147-A177-3AD203B41FA5}">
                      <a16:colId xmlns:a16="http://schemas.microsoft.com/office/drawing/2014/main" val="552834301"/>
                    </a:ext>
                  </a:extLst>
                </a:gridCol>
                <a:gridCol w="916895">
                  <a:extLst>
                    <a:ext uri="{9D8B030D-6E8A-4147-A177-3AD203B41FA5}">
                      <a16:colId xmlns:a16="http://schemas.microsoft.com/office/drawing/2014/main" val="3636452342"/>
                    </a:ext>
                  </a:extLst>
                </a:gridCol>
                <a:gridCol w="916895">
                  <a:extLst>
                    <a:ext uri="{9D8B030D-6E8A-4147-A177-3AD203B41FA5}">
                      <a16:colId xmlns:a16="http://schemas.microsoft.com/office/drawing/2014/main" val="4039823191"/>
                    </a:ext>
                  </a:extLst>
                </a:gridCol>
                <a:gridCol w="916895">
                  <a:extLst>
                    <a:ext uri="{9D8B030D-6E8A-4147-A177-3AD203B41FA5}">
                      <a16:colId xmlns:a16="http://schemas.microsoft.com/office/drawing/2014/main" val="3175737683"/>
                    </a:ext>
                  </a:extLst>
                </a:gridCol>
                <a:gridCol w="916895">
                  <a:extLst>
                    <a:ext uri="{9D8B030D-6E8A-4147-A177-3AD203B41FA5}">
                      <a16:colId xmlns:a16="http://schemas.microsoft.com/office/drawing/2014/main" val="1432887441"/>
                    </a:ext>
                  </a:extLst>
                </a:gridCol>
              </a:tblGrid>
              <a:tr h="35834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881339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OTHER GOVERNMENTS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61356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3216664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Comox Strathcona Waste Management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766148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School Tax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113,725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113,725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665672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Hospital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561966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BC Assessment Authority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534537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Municipal Finance Authority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906693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District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80,859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80,859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6244580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Library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16,768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16,970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16,970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0009885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Police Tax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22,608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22,608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904440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Other Governments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260,483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266,308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266,308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664990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175858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Requsitions - School Tax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111,275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113,725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201907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Requisitions - Regional Hospital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107968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B.C. Assessment Authority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60429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Municipal Finance Authority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523856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District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80,859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526944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Regional Library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16,768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16,768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16,970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796024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Requisitions - Police Tax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22,160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22,608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991643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Comox Strathcona Waste Management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467484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Other Governments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260,483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263,381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266,308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268,666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815161"/>
                  </a:ext>
                </a:extLst>
              </a:tr>
              <a:tr h="1988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Other Governments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69780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D0F03-77D2-6B3D-7D71-C9E7FF85D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26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24981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682A360-3A48-2D06-7BDF-63FD8FC8A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A8F6E-4835-4711-2F50-355996DCC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17222A-6C4F-EBDE-040D-2AB0B0A1F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765977"/>
              </p:ext>
            </p:extLst>
          </p:nvPr>
        </p:nvGraphicFramePr>
        <p:xfrm>
          <a:off x="1487918" y="1779833"/>
          <a:ext cx="8593863" cy="4351342"/>
        </p:xfrm>
        <a:graphic>
          <a:graphicData uri="http://schemas.openxmlformats.org/drawingml/2006/table">
            <a:tbl>
              <a:tblPr/>
              <a:tblGrid>
                <a:gridCol w="2580008">
                  <a:extLst>
                    <a:ext uri="{9D8B030D-6E8A-4147-A177-3AD203B41FA5}">
                      <a16:colId xmlns:a16="http://schemas.microsoft.com/office/drawing/2014/main" val="34142781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1264896876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1775792001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906824712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2195700580"/>
                    </a:ext>
                  </a:extLst>
                </a:gridCol>
                <a:gridCol w="764447">
                  <a:extLst>
                    <a:ext uri="{9D8B030D-6E8A-4147-A177-3AD203B41FA5}">
                      <a16:colId xmlns:a16="http://schemas.microsoft.com/office/drawing/2014/main" val="3010098558"/>
                    </a:ext>
                  </a:extLst>
                </a:gridCol>
                <a:gridCol w="730540">
                  <a:extLst>
                    <a:ext uri="{9D8B030D-6E8A-4147-A177-3AD203B41FA5}">
                      <a16:colId xmlns:a16="http://schemas.microsoft.com/office/drawing/2014/main" val="4098002357"/>
                    </a:ext>
                  </a:extLst>
                </a:gridCol>
                <a:gridCol w="730540">
                  <a:extLst>
                    <a:ext uri="{9D8B030D-6E8A-4147-A177-3AD203B41FA5}">
                      <a16:colId xmlns:a16="http://schemas.microsoft.com/office/drawing/2014/main" val="471520257"/>
                    </a:ext>
                  </a:extLst>
                </a:gridCol>
                <a:gridCol w="730540">
                  <a:extLst>
                    <a:ext uri="{9D8B030D-6E8A-4147-A177-3AD203B41FA5}">
                      <a16:colId xmlns:a16="http://schemas.microsoft.com/office/drawing/2014/main" val="526941023"/>
                    </a:ext>
                  </a:extLst>
                </a:gridCol>
              </a:tblGrid>
              <a:tr h="40990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31783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MAYOR &amp; COUNCIL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570657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6632314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728168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Legislative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526803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8452208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Honorarium - Mayor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10,640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11,520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11,080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11,634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12,216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12,826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13,468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577927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Honorarium - Councillors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32,960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34,720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35,720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34,720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36,456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38,279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40,193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764197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 - Mayor &amp; Council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119109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Council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22,797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23,253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23,718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6950829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Information Technology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6,149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7,803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7,959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8,118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838108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Council - Insurance (AD&amp;D)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830097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Council - Special Projects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429533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in Aid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06515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Council - Office Supplies/Expenses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3045302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Internet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119769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Legislative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56,214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57,216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86,025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89,094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92,296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95,639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947979"/>
                  </a:ext>
                </a:extLst>
              </a:tr>
              <a:tr h="2318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Legislative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(57,400)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(56,214)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(57,216)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(82,550)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(86,025)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(89,094)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(92,296)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(95,639)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494188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07200-6BCA-5AF2-56C1-A8ED3413A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27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335949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3E41B46-936D-0FF4-6FB0-198A61CE4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C3659-F03E-D6B0-1332-9DD821A9B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8C37DF-C090-E6F0-BB3D-DB282FAB4225}"/>
              </a:ext>
            </a:extLst>
          </p:cNvPr>
          <p:cNvSpPr txBox="1"/>
          <p:nvPr/>
        </p:nvSpPr>
        <p:spPr>
          <a:xfrm>
            <a:off x="7993775" y="4546362"/>
            <a:ext cx="19620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75000"/>
                  </a:schemeClr>
                </a:solidFill>
              </a:rPr>
              <a:t>Continued next page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F1A6D81-66DA-55E0-90FF-DC718907B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799413"/>
              </p:ext>
            </p:extLst>
          </p:nvPr>
        </p:nvGraphicFramePr>
        <p:xfrm>
          <a:off x="1015051" y="1420054"/>
          <a:ext cx="8940800" cy="2466975"/>
        </p:xfrm>
        <a:graphic>
          <a:graphicData uri="http://schemas.openxmlformats.org/drawingml/2006/table">
            <a:tbl>
              <a:tblPr/>
              <a:tblGrid>
                <a:gridCol w="2347000">
                  <a:extLst>
                    <a:ext uri="{9D8B030D-6E8A-4147-A177-3AD203B41FA5}">
                      <a16:colId xmlns:a16="http://schemas.microsoft.com/office/drawing/2014/main" val="862158275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1497523911"/>
                    </a:ext>
                  </a:extLst>
                </a:gridCol>
                <a:gridCol w="799249">
                  <a:extLst>
                    <a:ext uri="{9D8B030D-6E8A-4147-A177-3AD203B41FA5}">
                      <a16:colId xmlns:a16="http://schemas.microsoft.com/office/drawing/2014/main" val="2746524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3750889048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13136333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275533994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2242169250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1693244896"/>
                    </a:ext>
                  </a:extLst>
                </a:gridCol>
                <a:gridCol w="827793">
                  <a:extLst>
                    <a:ext uri="{9D8B030D-6E8A-4147-A177-3AD203B41FA5}">
                      <a16:colId xmlns:a16="http://schemas.microsoft.com/office/drawing/2014/main" val="25644947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5774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ADMINISTRATION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081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658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Admin: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2088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Economic Development (ICET Grant)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8239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Local Government Housing Grant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19,455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19,455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8474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LGMA Governance Grant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3538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Admin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33,055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58,055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9260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First Nations Relations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243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Business Licenses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27151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Dog Licenses &amp; Fines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7097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Photocopies &amp; Fax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181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7B049-B221-25B2-2F56-A0900047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28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08131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272AE9C-E6AC-0516-79F5-632DA9E19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3D466-F416-D63D-452C-A518592C7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5F543AB-C734-DA85-CF2E-BF304739F3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512951"/>
              </p:ext>
            </p:extLst>
          </p:nvPr>
        </p:nvGraphicFramePr>
        <p:xfrm>
          <a:off x="750497" y="1119499"/>
          <a:ext cx="10172610" cy="5738515"/>
        </p:xfrm>
        <a:graphic>
          <a:graphicData uri="http://schemas.openxmlformats.org/drawingml/2006/table">
            <a:tbl>
              <a:tblPr/>
              <a:tblGrid>
                <a:gridCol w="2670356">
                  <a:extLst>
                    <a:ext uri="{9D8B030D-6E8A-4147-A177-3AD203B41FA5}">
                      <a16:colId xmlns:a16="http://schemas.microsoft.com/office/drawing/2014/main" val="2698404293"/>
                    </a:ext>
                  </a:extLst>
                </a:gridCol>
                <a:gridCol w="941841">
                  <a:extLst>
                    <a:ext uri="{9D8B030D-6E8A-4147-A177-3AD203B41FA5}">
                      <a16:colId xmlns:a16="http://schemas.microsoft.com/office/drawing/2014/main" val="2235907004"/>
                    </a:ext>
                  </a:extLst>
                </a:gridCol>
                <a:gridCol w="909367">
                  <a:extLst>
                    <a:ext uri="{9D8B030D-6E8A-4147-A177-3AD203B41FA5}">
                      <a16:colId xmlns:a16="http://schemas.microsoft.com/office/drawing/2014/main" val="3311508999"/>
                    </a:ext>
                  </a:extLst>
                </a:gridCol>
                <a:gridCol w="941841">
                  <a:extLst>
                    <a:ext uri="{9D8B030D-6E8A-4147-A177-3AD203B41FA5}">
                      <a16:colId xmlns:a16="http://schemas.microsoft.com/office/drawing/2014/main" val="2272415907"/>
                    </a:ext>
                  </a:extLst>
                </a:gridCol>
                <a:gridCol w="941841">
                  <a:extLst>
                    <a:ext uri="{9D8B030D-6E8A-4147-A177-3AD203B41FA5}">
                      <a16:colId xmlns:a16="http://schemas.microsoft.com/office/drawing/2014/main" val="1169011924"/>
                    </a:ext>
                  </a:extLst>
                </a:gridCol>
                <a:gridCol w="941841">
                  <a:extLst>
                    <a:ext uri="{9D8B030D-6E8A-4147-A177-3AD203B41FA5}">
                      <a16:colId xmlns:a16="http://schemas.microsoft.com/office/drawing/2014/main" val="3934360130"/>
                    </a:ext>
                  </a:extLst>
                </a:gridCol>
                <a:gridCol w="941841">
                  <a:extLst>
                    <a:ext uri="{9D8B030D-6E8A-4147-A177-3AD203B41FA5}">
                      <a16:colId xmlns:a16="http://schemas.microsoft.com/office/drawing/2014/main" val="3131654497"/>
                    </a:ext>
                  </a:extLst>
                </a:gridCol>
                <a:gridCol w="941841">
                  <a:extLst>
                    <a:ext uri="{9D8B030D-6E8A-4147-A177-3AD203B41FA5}">
                      <a16:colId xmlns:a16="http://schemas.microsoft.com/office/drawing/2014/main" val="3522443336"/>
                    </a:ext>
                  </a:extLst>
                </a:gridCol>
                <a:gridCol w="941841">
                  <a:extLst>
                    <a:ext uri="{9D8B030D-6E8A-4147-A177-3AD203B41FA5}">
                      <a16:colId xmlns:a16="http://schemas.microsoft.com/office/drawing/2014/main" val="4273089645"/>
                    </a:ext>
                  </a:extLst>
                </a:gridCol>
              </a:tblGrid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884510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Admin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167,293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166,355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235,008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255,145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262,800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270,684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278,804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481504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Custodian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059211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6,159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7,841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10,691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11,123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11,345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3833911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62,098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59,852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52,553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53,604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54,676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55,769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1182565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Employee Recognition &amp; Benefits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9187476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Recruitment/HR Costs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32,680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30,505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184996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Admin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6,367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6,685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933798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OHS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034745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Advertising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3932970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First Nations Relations 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483378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Sayward News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5,822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899954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Internet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002338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Postage  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0242123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Audit    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20,475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21,499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22,574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357132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Legal    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293,213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302,870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068276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Information Technology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31,732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32,367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858188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Bank Charges, Fees &amp; Interest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5110257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 Sale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726472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Dues, Memberships &amp; Subscriptions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6,630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6,898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7,036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121414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570545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2678393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Admin Office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710276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Cleaning Supplies - Office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2658898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Office Supplies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948351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Tax Printing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252987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Business Travel/Meetings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328877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Admin Office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617514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 - 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128,151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1410125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Copier - Rent &amp; Supplies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7,272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8,282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9,286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9,471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359956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Cell Phone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4089335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Heating Fuel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285596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589260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Contingency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75,982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568202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Administration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659,540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867,708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906,851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841,445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770,584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782,789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795,409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808,463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682493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Administration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(521,940)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(822,819)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(837,761)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(837,775)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(766,845)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(778,979)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(791,526)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(804,507)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75309"/>
                  </a:ext>
                </a:extLst>
              </a:tr>
              <a:tr h="1550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235692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877EB-4F30-3DC0-9D71-0429F43E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29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248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sz="3600" dirty="0"/>
              <a:t>Contents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032158"/>
            <a:ext cx="7586180" cy="3145341"/>
          </a:xfrm>
        </p:spPr>
        <p:txBody>
          <a:bodyPr tIns="457200"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000" dirty="0"/>
              <a:t>Budget Timeline</a:t>
            </a:r>
          </a:p>
          <a:p>
            <a:pPr>
              <a:spcBef>
                <a:spcPts val="1200"/>
              </a:spcBef>
            </a:pPr>
            <a:r>
              <a:rPr lang="en-GB" sz="2000" dirty="0"/>
              <a:t>Identify changes made since the initial presentation</a:t>
            </a:r>
          </a:p>
          <a:p>
            <a:pPr>
              <a:spcBef>
                <a:spcPts val="1200"/>
              </a:spcBef>
            </a:pPr>
            <a:r>
              <a:rPr lang="en-GB" sz="2000" dirty="0"/>
              <a:t>Updated Proposed Tax and Fee Changes</a:t>
            </a:r>
          </a:p>
          <a:p>
            <a:pPr>
              <a:spcBef>
                <a:spcPts val="1200"/>
              </a:spcBef>
            </a:pPr>
            <a:r>
              <a:rPr lang="en-GB" sz="2000" dirty="0"/>
              <a:t>Respond to Council questions from the February 17</a:t>
            </a:r>
            <a:r>
              <a:rPr lang="en-GB" sz="2000" baseline="30000" dirty="0"/>
              <a:t>th</a:t>
            </a:r>
            <a:r>
              <a:rPr lang="en-GB" sz="2000" dirty="0"/>
              <a:t> presentation</a:t>
            </a:r>
          </a:p>
          <a:p>
            <a:pPr>
              <a:spcBef>
                <a:spcPts val="1200"/>
              </a:spcBef>
            </a:pPr>
            <a:r>
              <a:rPr lang="en-GB" sz="2000" dirty="0"/>
              <a:t>Next Steps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45730D-7FAF-2896-D59F-33EFD8C60480}"/>
              </a:ext>
            </a:extLst>
          </p:cNvPr>
          <p:cNvSpPr txBox="1"/>
          <p:nvPr/>
        </p:nvSpPr>
        <p:spPr>
          <a:xfrm>
            <a:off x="593725" y="5426579"/>
            <a:ext cx="58538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Appendix: Detailed Department Budgets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A38F24C-1402-698F-3854-9B2C68B61AFE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2EC2A13-343A-4D40-ADA0-E391CCFF7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7F4E2-08B3-3D82-3623-C08A16169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C0D8D19-6C12-E240-C4CC-A79C343B1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752052"/>
              </p:ext>
            </p:extLst>
          </p:nvPr>
        </p:nvGraphicFramePr>
        <p:xfrm>
          <a:off x="1659386" y="1570172"/>
          <a:ext cx="7785101" cy="3533775"/>
        </p:xfrm>
        <a:graphic>
          <a:graphicData uri="http://schemas.openxmlformats.org/drawingml/2006/table">
            <a:tbl>
              <a:tblPr/>
              <a:tblGrid>
                <a:gridCol w="2037222">
                  <a:extLst>
                    <a:ext uri="{9D8B030D-6E8A-4147-A177-3AD203B41FA5}">
                      <a16:colId xmlns:a16="http://schemas.microsoft.com/office/drawing/2014/main" val="1063212276"/>
                    </a:ext>
                  </a:extLst>
                </a:gridCol>
                <a:gridCol w="695946">
                  <a:extLst>
                    <a:ext uri="{9D8B030D-6E8A-4147-A177-3AD203B41FA5}">
                      <a16:colId xmlns:a16="http://schemas.microsoft.com/office/drawing/2014/main" val="970835970"/>
                    </a:ext>
                  </a:extLst>
                </a:gridCol>
                <a:gridCol w="695946">
                  <a:extLst>
                    <a:ext uri="{9D8B030D-6E8A-4147-A177-3AD203B41FA5}">
                      <a16:colId xmlns:a16="http://schemas.microsoft.com/office/drawing/2014/main" val="4146422828"/>
                    </a:ext>
                  </a:extLst>
                </a:gridCol>
                <a:gridCol w="759213">
                  <a:extLst>
                    <a:ext uri="{9D8B030D-6E8A-4147-A177-3AD203B41FA5}">
                      <a16:colId xmlns:a16="http://schemas.microsoft.com/office/drawing/2014/main" val="2856870945"/>
                    </a:ext>
                  </a:extLst>
                </a:gridCol>
                <a:gridCol w="695946">
                  <a:extLst>
                    <a:ext uri="{9D8B030D-6E8A-4147-A177-3AD203B41FA5}">
                      <a16:colId xmlns:a16="http://schemas.microsoft.com/office/drawing/2014/main" val="3549127229"/>
                    </a:ext>
                  </a:extLst>
                </a:gridCol>
                <a:gridCol w="695946">
                  <a:extLst>
                    <a:ext uri="{9D8B030D-6E8A-4147-A177-3AD203B41FA5}">
                      <a16:colId xmlns:a16="http://schemas.microsoft.com/office/drawing/2014/main" val="2346243098"/>
                    </a:ext>
                  </a:extLst>
                </a:gridCol>
                <a:gridCol w="711762">
                  <a:extLst>
                    <a:ext uri="{9D8B030D-6E8A-4147-A177-3AD203B41FA5}">
                      <a16:colId xmlns:a16="http://schemas.microsoft.com/office/drawing/2014/main" val="2867554005"/>
                    </a:ext>
                  </a:extLst>
                </a:gridCol>
                <a:gridCol w="746560">
                  <a:extLst>
                    <a:ext uri="{9D8B030D-6E8A-4147-A177-3AD203B41FA5}">
                      <a16:colId xmlns:a16="http://schemas.microsoft.com/office/drawing/2014/main" val="1129480816"/>
                    </a:ext>
                  </a:extLst>
                </a:gridCol>
                <a:gridCol w="746560">
                  <a:extLst>
                    <a:ext uri="{9D8B030D-6E8A-4147-A177-3AD203B41FA5}">
                      <a16:colId xmlns:a16="http://schemas.microsoft.com/office/drawing/2014/main" val="65880213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40434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ELECTION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9723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0293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    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52656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Election Reserve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99199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Election Revenue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10,100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5586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0531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- Admin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77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- Public Works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347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 - Admin &amp; PW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86238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Election Expense             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6,310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642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to Election Reserve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1510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Election Expenditure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3,363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10,090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2291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Election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(3,363)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(4,000)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(4,000)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(4,000)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51729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1C4E7C-E184-A242-DA99-EB1E28257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30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009710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86E5976-A2F1-A7A7-C480-85442DD13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91DD7-0A56-52CA-7080-03C9DDCE8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A207C8-8160-CF95-A744-4368DC5AC712}"/>
              </a:ext>
            </a:extLst>
          </p:cNvPr>
          <p:cNvSpPr txBox="1"/>
          <p:nvPr/>
        </p:nvSpPr>
        <p:spPr>
          <a:xfrm>
            <a:off x="7592123" y="6229884"/>
            <a:ext cx="19620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75000"/>
                  </a:schemeClr>
                </a:solidFill>
              </a:rPr>
              <a:t>Continued next page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17BDBFC-115E-DE2F-7F82-0687F786B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085381"/>
              </p:ext>
            </p:extLst>
          </p:nvPr>
        </p:nvGraphicFramePr>
        <p:xfrm>
          <a:off x="964096" y="1391479"/>
          <a:ext cx="9094300" cy="4785494"/>
        </p:xfrm>
        <a:graphic>
          <a:graphicData uri="http://schemas.openxmlformats.org/drawingml/2006/table">
            <a:tbl>
              <a:tblPr/>
              <a:tblGrid>
                <a:gridCol w="2624752">
                  <a:extLst>
                    <a:ext uri="{9D8B030D-6E8A-4147-A177-3AD203B41FA5}">
                      <a16:colId xmlns:a16="http://schemas.microsoft.com/office/drawing/2014/main" val="2399572554"/>
                    </a:ext>
                  </a:extLst>
                </a:gridCol>
                <a:gridCol w="791382">
                  <a:extLst>
                    <a:ext uri="{9D8B030D-6E8A-4147-A177-3AD203B41FA5}">
                      <a16:colId xmlns:a16="http://schemas.microsoft.com/office/drawing/2014/main" val="3583746052"/>
                    </a:ext>
                  </a:extLst>
                </a:gridCol>
                <a:gridCol w="791382">
                  <a:extLst>
                    <a:ext uri="{9D8B030D-6E8A-4147-A177-3AD203B41FA5}">
                      <a16:colId xmlns:a16="http://schemas.microsoft.com/office/drawing/2014/main" val="123485068"/>
                    </a:ext>
                  </a:extLst>
                </a:gridCol>
                <a:gridCol w="791382">
                  <a:extLst>
                    <a:ext uri="{9D8B030D-6E8A-4147-A177-3AD203B41FA5}">
                      <a16:colId xmlns:a16="http://schemas.microsoft.com/office/drawing/2014/main" val="30720345"/>
                    </a:ext>
                  </a:extLst>
                </a:gridCol>
                <a:gridCol w="791382">
                  <a:extLst>
                    <a:ext uri="{9D8B030D-6E8A-4147-A177-3AD203B41FA5}">
                      <a16:colId xmlns:a16="http://schemas.microsoft.com/office/drawing/2014/main" val="3978540848"/>
                    </a:ext>
                  </a:extLst>
                </a:gridCol>
                <a:gridCol w="791382">
                  <a:extLst>
                    <a:ext uri="{9D8B030D-6E8A-4147-A177-3AD203B41FA5}">
                      <a16:colId xmlns:a16="http://schemas.microsoft.com/office/drawing/2014/main" val="2483833530"/>
                    </a:ext>
                  </a:extLst>
                </a:gridCol>
                <a:gridCol w="791382">
                  <a:extLst>
                    <a:ext uri="{9D8B030D-6E8A-4147-A177-3AD203B41FA5}">
                      <a16:colId xmlns:a16="http://schemas.microsoft.com/office/drawing/2014/main" val="1905904607"/>
                    </a:ext>
                  </a:extLst>
                </a:gridCol>
                <a:gridCol w="860628">
                  <a:extLst>
                    <a:ext uri="{9D8B030D-6E8A-4147-A177-3AD203B41FA5}">
                      <a16:colId xmlns:a16="http://schemas.microsoft.com/office/drawing/2014/main" val="3131492160"/>
                    </a:ext>
                  </a:extLst>
                </a:gridCol>
                <a:gridCol w="860628">
                  <a:extLst>
                    <a:ext uri="{9D8B030D-6E8A-4147-A177-3AD203B41FA5}">
                      <a16:colId xmlns:a16="http://schemas.microsoft.com/office/drawing/2014/main" val="1020909998"/>
                    </a:ext>
                  </a:extLst>
                </a:gridCol>
              </a:tblGrid>
              <a:tr h="34534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670305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RECREATION CENTRE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562460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299505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Recreation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0586122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Kelsey Centre Gift Certificates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1347168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Age Friendly Program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842113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Swim Lesson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836106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Ten Pack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312619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Single User - Pool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147325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Single User - Gymnasium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526886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Drop In Fitness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158525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Drop In Weight Room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820213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Monthly Passes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201275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Shower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8765958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After School Program/Day Care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8275540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Concession Sales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346080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Pool Rental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227110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Gym Rental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027808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Room Rental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8689090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Rentals - Tables and Chairs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210002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Birthday Party/Event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617345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0768816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Kelsey Centre Van Donations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557232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Special Event Donations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570674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Afterschool Program Donations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058050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Seniors Special Events Donations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2005003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Teen Program Donations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657439"/>
                  </a:ext>
                </a:extLst>
              </a:tr>
              <a:tr h="164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Recreation Centre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41,478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11,327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13,757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8,565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8,649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8,735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427200"/>
                  </a:ext>
                </a:extLst>
              </a:tr>
            </a:tbl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12C9563-0566-BD42-DF21-1A7FC0B87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31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2192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AA10579-8548-7010-D3D4-3BFA8D3BD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BFB40-9D4D-0C32-45F2-A9F9FA4ED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4EEFF2-B9AC-3523-29A6-D34816521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019144"/>
              </p:ext>
            </p:extLst>
          </p:nvPr>
        </p:nvGraphicFramePr>
        <p:xfrm>
          <a:off x="745436" y="1262270"/>
          <a:ext cx="9372597" cy="5208090"/>
        </p:xfrm>
        <a:graphic>
          <a:graphicData uri="http://schemas.openxmlformats.org/drawingml/2006/table">
            <a:tbl>
              <a:tblPr/>
              <a:tblGrid>
                <a:gridCol w="2705073">
                  <a:extLst>
                    <a:ext uri="{9D8B030D-6E8A-4147-A177-3AD203B41FA5}">
                      <a16:colId xmlns:a16="http://schemas.microsoft.com/office/drawing/2014/main" val="1496296273"/>
                    </a:ext>
                  </a:extLst>
                </a:gridCol>
                <a:gridCol w="815599">
                  <a:extLst>
                    <a:ext uri="{9D8B030D-6E8A-4147-A177-3AD203B41FA5}">
                      <a16:colId xmlns:a16="http://schemas.microsoft.com/office/drawing/2014/main" val="3942594444"/>
                    </a:ext>
                  </a:extLst>
                </a:gridCol>
                <a:gridCol w="815599">
                  <a:extLst>
                    <a:ext uri="{9D8B030D-6E8A-4147-A177-3AD203B41FA5}">
                      <a16:colId xmlns:a16="http://schemas.microsoft.com/office/drawing/2014/main" val="442224606"/>
                    </a:ext>
                  </a:extLst>
                </a:gridCol>
                <a:gridCol w="815599">
                  <a:extLst>
                    <a:ext uri="{9D8B030D-6E8A-4147-A177-3AD203B41FA5}">
                      <a16:colId xmlns:a16="http://schemas.microsoft.com/office/drawing/2014/main" val="3318389622"/>
                    </a:ext>
                  </a:extLst>
                </a:gridCol>
                <a:gridCol w="815599">
                  <a:extLst>
                    <a:ext uri="{9D8B030D-6E8A-4147-A177-3AD203B41FA5}">
                      <a16:colId xmlns:a16="http://schemas.microsoft.com/office/drawing/2014/main" val="2513394146"/>
                    </a:ext>
                  </a:extLst>
                </a:gridCol>
                <a:gridCol w="815599">
                  <a:extLst>
                    <a:ext uri="{9D8B030D-6E8A-4147-A177-3AD203B41FA5}">
                      <a16:colId xmlns:a16="http://schemas.microsoft.com/office/drawing/2014/main" val="1840213793"/>
                    </a:ext>
                  </a:extLst>
                </a:gridCol>
                <a:gridCol w="815599">
                  <a:extLst>
                    <a:ext uri="{9D8B030D-6E8A-4147-A177-3AD203B41FA5}">
                      <a16:colId xmlns:a16="http://schemas.microsoft.com/office/drawing/2014/main" val="2181274207"/>
                    </a:ext>
                  </a:extLst>
                </a:gridCol>
                <a:gridCol w="886965">
                  <a:extLst>
                    <a:ext uri="{9D8B030D-6E8A-4147-A177-3AD203B41FA5}">
                      <a16:colId xmlns:a16="http://schemas.microsoft.com/office/drawing/2014/main" val="1598562633"/>
                    </a:ext>
                  </a:extLst>
                </a:gridCol>
                <a:gridCol w="886965">
                  <a:extLst>
                    <a:ext uri="{9D8B030D-6E8A-4147-A177-3AD203B41FA5}">
                      <a16:colId xmlns:a16="http://schemas.microsoft.com/office/drawing/2014/main" val="991985290"/>
                    </a:ext>
                  </a:extLst>
                </a:gridCol>
              </a:tblGrid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228754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Operating 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4624205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Admin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11,354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11,354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1573670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Wages - Recreation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29,722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27,486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27,486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8846362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Wages - Custodian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5,823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215972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Wages - Lifeguards &amp; Pool 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909665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16,841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11,037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302749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Recreation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0770196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Advertising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8227957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Information Technology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640678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Bank Charges, Fees &amp; Interest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9934279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Dues, Memberships &amp; Subscriptions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158030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Afterschool Supplies/Expenses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265732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Concession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204288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Seniors Special Events 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6909829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Special Events 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06977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Teen Program 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6036924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Swim Lesson Expenses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222811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R, Gas &amp; Oil - Age Friendly Van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4,065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614209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Office Supplies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6622053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Chemicals &amp; Maintenance - Pool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947772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Supplies - Recreation Centre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7349197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Business Travel/Meetings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820047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Recreation Centre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042424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Ccontract Labour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407924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Internet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440715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Sub Total Operating Expenses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138,201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75,451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74,875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15,857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16,293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16,567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43414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Building 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108928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 - Public Works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7,187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10,119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10,322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10,528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10,739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247972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14,829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14,227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17,215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18,936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978100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046716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Recreation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7,641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7,803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7,959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8,118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121181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Cleaning Supplies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9639418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Heating Fuel     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25,813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16,320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16,979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17,319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2377091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14,057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14,479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14,913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501167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Sub Total Building 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59,313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55,392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61,786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66,679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69,612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72,753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76,123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958324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Recreation Centre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231,102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134,764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130,267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77,643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82,441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85,636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89,046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92,689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637148"/>
                  </a:ext>
                </a:extLst>
              </a:tr>
              <a:tr h="1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Recreation Centre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(189,624)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(123,438)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(116,510)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(69,078)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(73,792)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(76,902)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(80,224)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7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(83,778)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009287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E3E4E-0202-CF6D-9916-DBE1D8B9E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32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3334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EF03C23-E601-8972-1561-93B2576E5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21617-63E0-5EAE-BCE3-58378C14D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B4DC246-ECDD-D838-852A-BC3BBF5091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315337"/>
              </p:ext>
            </p:extLst>
          </p:nvPr>
        </p:nvGraphicFramePr>
        <p:xfrm>
          <a:off x="668828" y="1311216"/>
          <a:ext cx="9383222" cy="4567454"/>
        </p:xfrm>
        <a:graphic>
          <a:graphicData uri="http://schemas.openxmlformats.org/drawingml/2006/table">
            <a:tbl>
              <a:tblPr/>
              <a:tblGrid>
                <a:gridCol w="2609164">
                  <a:extLst>
                    <a:ext uri="{9D8B030D-6E8A-4147-A177-3AD203B41FA5}">
                      <a16:colId xmlns:a16="http://schemas.microsoft.com/office/drawing/2014/main" val="2156500240"/>
                    </a:ext>
                  </a:extLst>
                </a:gridCol>
                <a:gridCol w="879023">
                  <a:extLst>
                    <a:ext uri="{9D8B030D-6E8A-4147-A177-3AD203B41FA5}">
                      <a16:colId xmlns:a16="http://schemas.microsoft.com/office/drawing/2014/main" val="276245096"/>
                    </a:ext>
                  </a:extLst>
                </a:gridCol>
                <a:gridCol w="879023">
                  <a:extLst>
                    <a:ext uri="{9D8B030D-6E8A-4147-A177-3AD203B41FA5}">
                      <a16:colId xmlns:a16="http://schemas.microsoft.com/office/drawing/2014/main" val="2195364697"/>
                    </a:ext>
                  </a:extLst>
                </a:gridCol>
                <a:gridCol w="879023">
                  <a:extLst>
                    <a:ext uri="{9D8B030D-6E8A-4147-A177-3AD203B41FA5}">
                      <a16:colId xmlns:a16="http://schemas.microsoft.com/office/drawing/2014/main" val="2586345138"/>
                    </a:ext>
                  </a:extLst>
                </a:gridCol>
                <a:gridCol w="868558">
                  <a:extLst>
                    <a:ext uri="{9D8B030D-6E8A-4147-A177-3AD203B41FA5}">
                      <a16:colId xmlns:a16="http://schemas.microsoft.com/office/drawing/2014/main" val="3515806728"/>
                    </a:ext>
                  </a:extLst>
                </a:gridCol>
                <a:gridCol w="868558">
                  <a:extLst>
                    <a:ext uri="{9D8B030D-6E8A-4147-A177-3AD203B41FA5}">
                      <a16:colId xmlns:a16="http://schemas.microsoft.com/office/drawing/2014/main" val="3070248141"/>
                    </a:ext>
                  </a:extLst>
                </a:gridCol>
                <a:gridCol w="809259">
                  <a:extLst>
                    <a:ext uri="{9D8B030D-6E8A-4147-A177-3AD203B41FA5}">
                      <a16:colId xmlns:a16="http://schemas.microsoft.com/office/drawing/2014/main" val="1931313364"/>
                    </a:ext>
                  </a:extLst>
                </a:gridCol>
                <a:gridCol w="795307">
                  <a:extLst>
                    <a:ext uri="{9D8B030D-6E8A-4147-A177-3AD203B41FA5}">
                      <a16:colId xmlns:a16="http://schemas.microsoft.com/office/drawing/2014/main" val="1309198169"/>
                    </a:ext>
                  </a:extLst>
                </a:gridCol>
                <a:gridCol w="795307">
                  <a:extLst>
                    <a:ext uri="{9D8B030D-6E8A-4147-A177-3AD203B41FA5}">
                      <a16:colId xmlns:a16="http://schemas.microsoft.com/office/drawing/2014/main" val="1471896043"/>
                    </a:ext>
                  </a:extLst>
                </a:gridCol>
              </a:tblGrid>
              <a:tr h="51213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687760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9752689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5202898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Rent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088166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RCMP 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9,748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12,450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2091820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RCMP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34,748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34,848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31,785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36,628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37,122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275462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8891822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6285501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358193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035952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064335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Police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206563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Municipal Services Expense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5,455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141810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RCMP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10,492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7,152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6,785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12,450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536969"/>
                  </a:ext>
                </a:extLst>
              </a:tr>
              <a:tr h="289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RCMP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24,256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27,696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919430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4E171-814F-7BC7-C192-F20C55F85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4812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05956FD-17AE-9D2F-2626-8F5EE7F16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1DFDB-6D44-EF1E-96CB-86B674A08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00CA7C7-3AD2-6A6E-9BA8-D3369CE5B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399524"/>
              </p:ext>
            </p:extLst>
          </p:nvPr>
        </p:nvGraphicFramePr>
        <p:xfrm>
          <a:off x="668827" y="1388853"/>
          <a:ext cx="9186371" cy="4370753"/>
        </p:xfrm>
        <a:graphic>
          <a:graphicData uri="http://schemas.openxmlformats.org/drawingml/2006/table">
            <a:tbl>
              <a:tblPr/>
              <a:tblGrid>
                <a:gridCol w="2301955">
                  <a:extLst>
                    <a:ext uri="{9D8B030D-6E8A-4147-A177-3AD203B41FA5}">
                      <a16:colId xmlns:a16="http://schemas.microsoft.com/office/drawing/2014/main" val="1771163951"/>
                    </a:ext>
                  </a:extLst>
                </a:gridCol>
                <a:gridCol w="872169">
                  <a:extLst>
                    <a:ext uri="{9D8B030D-6E8A-4147-A177-3AD203B41FA5}">
                      <a16:colId xmlns:a16="http://schemas.microsoft.com/office/drawing/2014/main" val="848122475"/>
                    </a:ext>
                  </a:extLst>
                </a:gridCol>
                <a:gridCol w="872169">
                  <a:extLst>
                    <a:ext uri="{9D8B030D-6E8A-4147-A177-3AD203B41FA5}">
                      <a16:colId xmlns:a16="http://schemas.microsoft.com/office/drawing/2014/main" val="4068216132"/>
                    </a:ext>
                  </a:extLst>
                </a:gridCol>
                <a:gridCol w="872169">
                  <a:extLst>
                    <a:ext uri="{9D8B030D-6E8A-4147-A177-3AD203B41FA5}">
                      <a16:colId xmlns:a16="http://schemas.microsoft.com/office/drawing/2014/main" val="1282067530"/>
                    </a:ext>
                  </a:extLst>
                </a:gridCol>
                <a:gridCol w="872169">
                  <a:extLst>
                    <a:ext uri="{9D8B030D-6E8A-4147-A177-3AD203B41FA5}">
                      <a16:colId xmlns:a16="http://schemas.microsoft.com/office/drawing/2014/main" val="890095735"/>
                    </a:ext>
                  </a:extLst>
                </a:gridCol>
                <a:gridCol w="872169">
                  <a:extLst>
                    <a:ext uri="{9D8B030D-6E8A-4147-A177-3AD203B41FA5}">
                      <a16:colId xmlns:a16="http://schemas.microsoft.com/office/drawing/2014/main" val="3332180151"/>
                    </a:ext>
                  </a:extLst>
                </a:gridCol>
                <a:gridCol w="829275">
                  <a:extLst>
                    <a:ext uri="{9D8B030D-6E8A-4147-A177-3AD203B41FA5}">
                      <a16:colId xmlns:a16="http://schemas.microsoft.com/office/drawing/2014/main" val="3461844141"/>
                    </a:ext>
                  </a:extLst>
                </a:gridCol>
                <a:gridCol w="847148">
                  <a:extLst>
                    <a:ext uri="{9D8B030D-6E8A-4147-A177-3AD203B41FA5}">
                      <a16:colId xmlns:a16="http://schemas.microsoft.com/office/drawing/2014/main" val="303609629"/>
                    </a:ext>
                  </a:extLst>
                </a:gridCol>
                <a:gridCol w="847148">
                  <a:extLst>
                    <a:ext uri="{9D8B030D-6E8A-4147-A177-3AD203B41FA5}">
                      <a16:colId xmlns:a16="http://schemas.microsoft.com/office/drawing/2014/main" val="346834901"/>
                    </a:ext>
                  </a:extLst>
                </a:gridCol>
              </a:tblGrid>
              <a:tr h="5232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9062427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ROADS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269898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0549384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Snow Removal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00203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Roads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84269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3745592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5,789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5,905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355567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058823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Roads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447146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Sand &amp; Salt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559456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7990521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- Street Lighting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24,858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21,486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21,483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24,355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24,842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25,339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25,846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26,363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9051553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Roads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30,965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35,533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46,027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47,726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48,361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49,668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481817"/>
                  </a:ext>
                </a:extLst>
              </a:tr>
              <a:tr h="2959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Roads Services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(45,870)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(30,965)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(34,883)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(45,427)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(47,126)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(47,761)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(48,408)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(49,068)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919294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C6EA6-3CCE-19CA-5BAA-5C53E81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34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20733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36A4969-F36A-711B-7313-970E5BB8E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965A3-E6F4-C09A-7F55-23D05FA72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3AF8D35-3288-FB11-63E8-30A4DE9AC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309320"/>
              </p:ext>
            </p:extLst>
          </p:nvPr>
        </p:nvGraphicFramePr>
        <p:xfrm>
          <a:off x="1276709" y="2156604"/>
          <a:ext cx="8559442" cy="3364879"/>
        </p:xfrm>
        <a:graphic>
          <a:graphicData uri="http://schemas.openxmlformats.org/drawingml/2006/table">
            <a:tbl>
              <a:tblPr/>
              <a:tblGrid>
                <a:gridCol w="2400125">
                  <a:extLst>
                    <a:ext uri="{9D8B030D-6E8A-4147-A177-3AD203B41FA5}">
                      <a16:colId xmlns:a16="http://schemas.microsoft.com/office/drawing/2014/main" val="2678314075"/>
                    </a:ext>
                  </a:extLst>
                </a:gridCol>
                <a:gridCol w="753177">
                  <a:extLst>
                    <a:ext uri="{9D8B030D-6E8A-4147-A177-3AD203B41FA5}">
                      <a16:colId xmlns:a16="http://schemas.microsoft.com/office/drawing/2014/main" val="752287518"/>
                    </a:ext>
                  </a:extLst>
                </a:gridCol>
                <a:gridCol w="753177">
                  <a:extLst>
                    <a:ext uri="{9D8B030D-6E8A-4147-A177-3AD203B41FA5}">
                      <a16:colId xmlns:a16="http://schemas.microsoft.com/office/drawing/2014/main" val="1869628046"/>
                    </a:ext>
                  </a:extLst>
                </a:gridCol>
                <a:gridCol w="816779">
                  <a:extLst>
                    <a:ext uri="{9D8B030D-6E8A-4147-A177-3AD203B41FA5}">
                      <a16:colId xmlns:a16="http://schemas.microsoft.com/office/drawing/2014/main" val="1708394287"/>
                    </a:ext>
                  </a:extLst>
                </a:gridCol>
                <a:gridCol w="753177">
                  <a:extLst>
                    <a:ext uri="{9D8B030D-6E8A-4147-A177-3AD203B41FA5}">
                      <a16:colId xmlns:a16="http://schemas.microsoft.com/office/drawing/2014/main" val="218583720"/>
                    </a:ext>
                  </a:extLst>
                </a:gridCol>
                <a:gridCol w="753177">
                  <a:extLst>
                    <a:ext uri="{9D8B030D-6E8A-4147-A177-3AD203B41FA5}">
                      <a16:colId xmlns:a16="http://schemas.microsoft.com/office/drawing/2014/main" val="1099113695"/>
                    </a:ext>
                  </a:extLst>
                </a:gridCol>
                <a:gridCol w="776610">
                  <a:extLst>
                    <a:ext uri="{9D8B030D-6E8A-4147-A177-3AD203B41FA5}">
                      <a16:colId xmlns:a16="http://schemas.microsoft.com/office/drawing/2014/main" val="564736774"/>
                    </a:ext>
                  </a:extLst>
                </a:gridCol>
                <a:gridCol w="776610">
                  <a:extLst>
                    <a:ext uri="{9D8B030D-6E8A-4147-A177-3AD203B41FA5}">
                      <a16:colId xmlns:a16="http://schemas.microsoft.com/office/drawing/2014/main" val="3408523832"/>
                    </a:ext>
                  </a:extLst>
                </a:gridCol>
                <a:gridCol w="776610">
                  <a:extLst>
                    <a:ext uri="{9D8B030D-6E8A-4147-A177-3AD203B41FA5}">
                      <a16:colId xmlns:a16="http://schemas.microsoft.com/office/drawing/2014/main" val="2153228075"/>
                    </a:ext>
                  </a:extLst>
                </a:gridCol>
              </a:tblGrid>
              <a:tr h="46593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2448456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DRAINAGE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224540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845961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784624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Drainage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318337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286442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542870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093709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Drainage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147524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9063358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Drainage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9,691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15,374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15,591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018778"/>
                  </a:ext>
                </a:extLst>
              </a:tr>
              <a:tr h="263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Drainage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(15,461)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(3,691)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(4,900)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(9,691)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(15,374)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(15,481)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(15,591)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(15,703)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246672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AC10E-2C6F-A05F-A8B5-D3AC94BD7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35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95780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3228ADD-6DDE-B8DD-876A-9AD82DA4C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BCE4E-3A66-0957-3B16-DBBC18E0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C9D70BD-2F03-AD5F-69A1-BF6CB9747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400514"/>
              </p:ext>
            </p:extLst>
          </p:nvPr>
        </p:nvGraphicFramePr>
        <p:xfrm>
          <a:off x="668827" y="1293962"/>
          <a:ext cx="8906495" cy="5303520"/>
        </p:xfrm>
        <a:graphic>
          <a:graphicData uri="http://schemas.openxmlformats.org/drawingml/2006/table">
            <a:tbl>
              <a:tblPr/>
              <a:tblGrid>
                <a:gridCol w="2657662">
                  <a:extLst>
                    <a:ext uri="{9D8B030D-6E8A-4147-A177-3AD203B41FA5}">
                      <a16:colId xmlns:a16="http://schemas.microsoft.com/office/drawing/2014/main" val="1989808941"/>
                    </a:ext>
                  </a:extLst>
                </a:gridCol>
                <a:gridCol w="762053">
                  <a:extLst>
                    <a:ext uri="{9D8B030D-6E8A-4147-A177-3AD203B41FA5}">
                      <a16:colId xmlns:a16="http://schemas.microsoft.com/office/drawing/2014/main" val="979411805"/>
                    </a:ext>
                  </a:extLst>
                </a:gridCol>
                <a:gridCol w="762053">
                  <a:extLst>
                    <a:ext uri="{9D8B030D-6E8A-4147-A177-3AD203B41FA5}">
                      <a16:colId xmlns:a16="http://schemas.microsoft.com/office/drawing/2014/main" val="1482040801"/>
                    </a:ext>
                  </a:extLst>
                </a:gridCol>
                <a:gridCol w="762053">
                  <a:extLst>
                    <a:ext uri="{9D8B030D-6E8A-4147-A177-3AD203B41FA5}">
                      <a16:colId xmlns:a16="http://schemas.microsoft.com/office/drawing/2014/main" val="1824379182"/>
                    </a:ext>
                  </a:extLst>
                </a:gridCol>
                <a:gridCol w="762053">
                  <a:extLst>
                    <a:ext uri="{9D8B030D-6E8A-4147-A177-3AD203B41FA5}">
                      <a16:colId xmlns:a16="http://schemas.microsoft.com/office/drawing/2014/main" val="1957231684"/>
                    </a:ext>
                  </a:extLst>
                </a:gridCol>
                <a:gridCol w="762053">
                  <a:extLst>
                    <a:ext uri="{9D8B030D-6E8A-4147-A177-3AD203B41FA5}">
                      <a16:colId xmlns:a16="http://schemas.microsoft.com/office/drawing/2014/main" val="1082787598"/>
                    </a:ext>
                  </a:extLst>
                </a:gridCol>
                <a:gridCol w="812856">
                  <a:extLst>
                    <a:ext uri="{9D8B030D-6E8A-4147-A177-3AD203B41FA5}">
                      <a16:colId xmlns:a16="http://schemas.microsoft.com/office/drawing/2014/main" val="2565465154"/>
                    </a:ext>
                  </a:extLst>
                </a:gridCol>
                <a:gridCol w="812856">
                  <a:extLst>
                    <a:ext uri="{9D8B030D-6E8A-4147-A177-3AD203B41FA5}">
                      <a16:colId xmlns:a16="http://schemas.microsoft.com/office/drawing/2014/main" val="4022501694"/>
                    </a:ext>
                  </a:extLst>
                </a:gridCol>
                <a:gridCol w="812856">
                  <a:extLst>
                    <a:ext uri="{9D8B030D-6E8A-4147-A177-3AD203B41FA5}">
                      <a16:colId xmlns:a16="http://schemas.microsoft.com/office/drawing/2014/main" val="90266180"/>
                    </a:ext>
                  </a:extLst>
                </a:gridCol>
              </a:tblGrid>
              <a:tr h="30659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44578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415652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719898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Frontage Tax - Sewer Kelsey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81186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User Fees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104,506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102,470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102,470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107,619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118,380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125,483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140,993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716398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Connection Fees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959665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708751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Actuarial Adjustment - Sewer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9290914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6124466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Sewer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110,539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110,157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122,862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148,402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118,380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125,483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140,993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031412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682581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Admin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20,984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21,863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29,376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32,232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32,876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33,534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212058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29,323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18,791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24,747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36,733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37,468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38,217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8739365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12,674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10,423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11,748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14,582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14,874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15,171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814621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Sewer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8949025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Dues, Memberships and Subscriptions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1721297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5439208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037312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Sewer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19,585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36,303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6018812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Connection Costs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4109692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Sewer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5548867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5,391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587354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Lease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893606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- Agitator, Lift Stations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10,411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7,946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8,385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10,619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10,831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11,048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11,269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11,494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430668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Principal B/L #338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1619391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Sewer Interest B/L # 338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033760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Sewer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109,118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93,843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122,548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116,360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126,790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129,083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131,458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133,918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535688"/>
                  </a:ext>
                </a:extLst>
              </a:tr>
              <a:tr h="1725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Sewer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16,314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32,042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-8,409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-3,600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721270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7CAA6-E074-F1BF-209D-EE6A63A6B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36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5793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3B49DB1-2162-5562-2D55-62A850F83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1C380-01C9-9920-4353-11694A5C3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C280268-D8BC-DF6E-04B5-E67DBB303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552382"/>
              </p:ext>
            </p:extLst>
          </p:nvPr>
        </p:nvGraphicFramePr>
        <p:xfrm>
          <a:off x="668826" y="1380226"/>
          <a:ext cx="9674247" cy="5155086"/>
        </p:xfrm>
        <a:graphic>
          <a:graphicData uri="http://schemas.openxmlformats.org/drawingml/2006/table">
            <a:tbl>
              <a:tblPr/>
              <a:tblGrid>
                <a:gridCol w="2311807">
                  <a:extLst>
                    <a:ext uri="{9D8B030D-6E8A-4147-A177-3AD203B41FA5}">
                      <a16:colId xmlns:a16="http://schemas.microsoft.com/office/drawing/2014/main" val="1261113514"/>
                    </a:ext>
                  </a:extLst>
                </a:gridCol>
                <a:gridCol w="927667">
                  <a:extLst>
                    <a:ext uri="{9D8B030D-6E8A-4147-A177-3AD203B41FA5}">
                      <a16:colId xmlns:a16="http://schemas.microsoft.com/office/drawing/2014/main" val="2634489164"/>
                    </a:ext>
                  </a:extLst>
                </a:gridCol>
                <a:gridCol w="927667">
                  <a:extLst>
                    <a:ext uri="{9D8B030D-6E8A-4147-A177-3AD203B41FA5}">
                      <a16:colId xmlns:a16="http://schemas.microsoft.com/office/drawing/2014/main" val="2209173870"/>
                    </a:ext>
                  </a:extLst>
                </a:gridCol>
                <a:gridCol w="927667">
                  <a:extLst>
                    <a:ext uri="{9D8B030D-6E8A-4147-A177-3AD203B41FA5}">
                      <a16:colId xmlns:a16="http://schemas.microsoft.com/office/drawing/2014/main" val="4171355547"/>
                    </a:ext>
                  </a:extLst>
                </a:gridCol>
                <a:gridCol w="927667">
                  <a:extLst>
                    <a:ext uri="{9D8B030D-6E8A-4147-A177-3AD203B41FA5}">
                      <a16:colId xmlns:a16="http://schemas.microsoft.com/office/drawing/2014/main" val="2851269357"/>
                    </a:ext>
                  </a:extLst>
                </a:gridCol>
                <a:gridCol w="927667">
                  <a:extLst>
                    <a:ext uri="{9D8B030D-6E8A-4147-A177-3AD203B41FA5}">
                      <a16:colId xmlns:a16="http://schemas.microsoft.com/office/drawing/2014/main" val="2730777248"/>
                    </a:ext>
                  </a:extLst>
                </a:gridCol>
                <a:gridCol w="927667">
                  <a:extLst>
                    <a:ext uri="{9D8B030D-6E8A-4147-A177-3AD203B41FA5}">
                      <a16:colId xmlns:a16="http://schemas.microsoft.com/office/drawing/2014/main" val="3214579242"/>
                    </a:ext>
                  </a:extLst>
                </a:gridCol>
                <a:gridCol w="898219">
                  <a:extLst>
                    <a:ext uri="{9D8B030D-6E8A-4147-A177-3AD203B41FA5}">
                      <a16:colId xmlns:a16="http://schemas.microsoft.com/office/drawing/2014/main" val="2739222303"/>
                    </a:ext>
                  </a:extLst>
                </a:gridCol>
                <a:gridCol w="898219">
                  <a:extLst>
                    <a:ext uri="{9D8B030D-6E8A-4147-A177-3AD203B41FA5}">
                      <a16:colId xmlns:a16="http://schemas.microsoft.com/office/drawing/2014/main" val="3625018317"/>
                    </a:ext>
                  </a:extLst>
                </a:gridCol>
              </a:tblGrid>
              <a:tr h="26505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9868959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362994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46564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Frontage Tax - Water Kelsey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746515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User Fees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199,076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174,658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174,658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208,717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240,025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264,027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290,430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319,473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4809129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Connection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4242942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5023720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Actuarial adjustment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3446239"/>
                  </a:ext>
                </a:extLst>
              </a:tr>
              <a:tr h="2584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Reserves/General Surplus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1005679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Water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201,151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177,634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227,633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261,875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240,025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264,027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290,430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319,473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472725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8230090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Admin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20,984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29,376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32,232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32,876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33,534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501683"/>
                  </a:ext>
                </a:extLst>
              </a:tr>
              <a:tr h="2584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46,285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46,170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46,285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47,830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81,998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83,638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85,310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87,017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703510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15,964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15,477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15,964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17,753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25,724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26,239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26,763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27,299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828961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2001329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 and Subscriptions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3487388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9,918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8,856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9,845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10,830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11,912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6633114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4033278"/>
                  </a:ext>
                </a:extLst>
              </a:tr>
              <a:tr h="2584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Water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10,681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2039223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Plant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5125381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Connection Costs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444858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Chemicals - Water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30,828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36,414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37,142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37,885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167870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Water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163234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26,641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078223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Lease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482425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Internet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977559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13,852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10,937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13,265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13,530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5660966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Principal B/L #337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374964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Water Interest B/L #337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2429035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Water Expenditures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199,851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178,872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225,404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227,626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265,451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270,315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275,360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280,598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485586"/>
                  </a:ext>
                </a:extLst>
              </a:tr>
              <a:tr h="145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Water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-1,238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34,248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-25,426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-6,287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15,070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38,875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770670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DB5DC4-B173-71DD-CF8E-8111E15FB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37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203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B2AEFBE-DFDB-6650-FFAE-290A3E384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EC9C6-EEAB-F7F0-E66C-0D38E5121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D0045B-6C51-B962-22B5-2D480D3FA5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147221"/>
              </p:ext>
            </p:extLst>
          </p:nvPr>
        </p:nvGraphicFramePr>
        <p:xfrm>
          <a:off x="668826" y="1354348"/>
          <a:ext cx="9674241" cy="5120640"/>
        </p:xfrm>
        <a:graphic>
          <a:graphicData uri="http://schemas.openxmlformats.org/drawingml/2006/table">
            <a:tbl>
              <a:tblPr/>
              <a:tblGrid>
                <a:gridCol w="2331665">
                  <a:extLst>
                    <a:ext uri="{9D8B030D-6E8A-4147-A177-3AD203B41FA5}">
                      <a16:colId xmlns:a16="http://schemas.microsoft.com/office/drawing/2014/main" val="1945859303"/>
                    </a:ext>
                  </a:extLst>
                </a:gridCol>
                <a:gridCol w="944977">
                  <a:extLst>
                    <a:ext uri="{9D8B030D-6E8A-4147-A177-3AD203B41FA5}">
                      <a16:colId xmlns:a16="http://schemas.microsoft.com/office/drawing/2014/main" val="2689155265"/>
                    </a:ext>
                  </a:extLst>
                </a:gridCol>
                <a:gridCol w="901529">
                  <a:extLst>
                    <a:ext uri="{9D8B030D-6E8A-4147-A177-3AD203B41FA5}">
                      <a16:colId xmlns:a16="http://schemas.microsoft.com/office/drawing/2014/main" val="1199308696"/>
                    </a:ext>
                  </a:extLst>
                </a:gridCol>
                <a:gridCol w="901529">
                  <a:extLst>
                    <a:ext uri="{9D8B030D-6E8A-4147-A177-3AD203B41FA5}">
                      <a16:colId xmlns:a16="http://schemas.microsoft.com/office/drawing/2014/main" val="1779732965"/>
                    </a:ext>
                  </a:extLst>
                </a:gridCol>
                <a:gridCol w="944977">
                  <a:extLst>
                    <a:ext uri="{9D8B030D-6E8A-4147-A177-3AD203B41FA5}">
                      <a16:colId xmlns:a16="http://schemas.microsoft.com/office/drawing/2014/main" val="252742917"/>
                    </a:ext>
                  </a:extLst>
                </a:gridCol>
                <a:gridCol w="944977">
                  <a:extLst>
                    <a:ext uri="{9D8B030D-6E8A-4147-A177-3AD203B41FA5}">
                      <a16:colId xmlns:a16="http://schemas.microsoft.com/office/drawing/2014/main" val="3863320149"/>
                    </a:ext>
                  </a:extLst>
                </a:gridCol>
                <a:gridCol w="901529">
                  <a:extLst>
                    <a:ext uri="{9D8B030D-6E8A-4147-A177-3AD203B41FA5}">
                      <a16:colId xmlns:a16="http://schemas.microsoft.com/office/drawing/2014/main" val="2909557583"/>
                    </a:ext>
                  </a:extLst>
                </a:gridCol>
                <a:gridCol w="901529">
                  <a:extLst>
                    <a:ext uri="{9D8B030D-6E8A-4147-A177-3AD203B41FA5}">
                      <a16:colId xmlns:a16="http://schemas.microsoft.com/office/drawing/2014/main" val="3392981248"/>
                    </a:ext>
                  </a:extLst>
                </a:gridCol>
                <a:gridCol w="901529">
                  <a:extLst>
                    <a:ext uri="{9D8B030D-6E8A-4147-A177-3AD203B41FA5}">
                      <a16:colId xmlns:a16="http://schemas.microsoft.com/office/drawing/2014/main" val="2489849225"/>
                    </a:ext>
                  </a:extLst>
                </a:gridCol>
              </a:tblGrid>
              <a:tr h="3088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169655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980363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6444840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Parks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130945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Camping Revenue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18,467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12,180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14,853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15,298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15,757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173713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Parks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6212070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Park Bench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107583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481489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Parks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19,967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12,180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15,920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16,353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16,798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17,257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105357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42725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Wages - Custodian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1998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18,154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15,935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24,103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31,766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33,049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33,710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89824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862208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Advertising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335730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0753160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Vehicles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596960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Parks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384083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Cleaning Supplies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176256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 - Equipment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023180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Diesel &amp; Oil - Kubota Mower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991376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Supplies - Parks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260271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Parks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2966647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766354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Park Bench Expense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764375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3,202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120866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Parks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43,216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27,371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30,076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49,774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56,330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57,282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58,262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59,275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090027"/>
                  </a:ext>
                </a:extLst>
              </a:tr>
              <a:tr h="174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Parks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(23,248)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(15,190)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(18,076)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(34,274)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(40,410)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(40,929)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(41,464)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(42,018)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33265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0ADB0-084A-B698-D962-F5EB2D3B4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38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336206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6B7CDE0-BEFD-DAD1-44F4-702AD804A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5A32-C314-1907-B686-153024A3B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E4A8FF-C87F-F6BD-CFB2-D24DA8ADE0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852444"/>
              </p:ext>
            </p:extLst>
          </p:nvPr>
        </p:nvGraphicFramePr>
        <p:xfrm>
          <a:off x="668827" y="1388854"/>
          <a:ext cx="9338773" cy="4489813"/>
        </p:xfrm>
        <a:graphic>
          <a:graphicData uri="http://schemas.openxmlformats.org/drawingml/2006/table">
            <a:tbl>
              <a:tblPr/>
              <a:tblGrid>
                <a:gridCol w="2612342">
                  <a:extLst>
                    <a:ext uri="{9D8B030D-6E8A-4147-A177-3AD203B41FA5}">
                      <a16:colId xmlns:a16="http://schemas.microsoft.com/office/drawing/2014/main" val="3607228678"/>
                    </a:ext>
                  </a:extLst>
                </a:gridCol>
                <a:gridCol w="866124">
                  <a:extLst>
                    <a:ext uri="{9D8B030D-6E8A-4147-A177-3AD203B41FA5}">
                      <a16:colId xmlns:a16="http://schemas.microsoft.com/office/drawing/2014/main" val="1339649132"/>
                    </a:ext>
                  </a:extLst>
                </a:gridCol>
                <a:gridCol w="866124">
                  <a:extLst>
                    <a:ext uri="{9D8B030D-6E8A-4147-A177-3AD203B41FA5}">
                      <a16:colId xmlns:a16="http://schemas.microsoft.com/office/drawing/2014/main" val="1873926940"/>
                    </a:ext>
                  </a:extLst>
                </a:gridCol>
                <a:gridCol w="866124">
                  <a:extLst>
                    <a:ext uri="{9D8B030D-6E8A-4147-A177-3AD203B41FA5}">
                      <a16:colId xmlns:a16="http://schemas.microsoft.com/office/drawing/2014/main" val="3430385133"/>
                    </a:ext>
                  </a:extLst>
                </a:gridCol>
                <a:gridCol w="866124">
                  <a:extLst>
                    <a:ext uri="{9D8B030D-6E8A-4147-A177-3AD203B41FA5}">
                      <a16:colId xmlns:a16="http://schemas.microsoft.com/office/drawing/2014/main" val="235652303"/>
                    </a:ext>
                  </a:extLst>
                </a:gridCol>
                <a:gridCol w="866124">
                  <a:extLst>
                    <a:ext uri="{9D8B030D-6E8A-4147-A177-3AD203B41FA5}">
                      <a16:colId xmlns:a16="http://schemas.microsoft.com/office/drawing/2014/main" val="3708527208"/>
                    </a:ext>
                  </a:extLst>
                </a:gridCol>
                <a:gridCol w="824215">
                  <a:extLst>
                    <a:ext uri="{9D8B030D-6E8A-4147-A177-3AD203B41FA5}">
                      <a16:colId xmlns:a16="http://schemas.microsoft.com/office/drawing/2014/main" val="2988896532"/>
                    </a:ext>
                  </a:extLst>
                </a:gridCol>
                <a:gridCol w="785798">
                  <a:extLst>
                    <a:ext uri="{9D8B030D-6E8A-4147-A177-3AD203B41FA5}">
                      <a16:colId xmlns:a16="http://schemas.microsoft.com/office/drawing/2014/main" val="4013609718"/>
                    </a:ext>
                  </a:extLst>
                </a:gridCol>
                <a:gridCol w="785798">
                  <a:extLst>
                    <a:ext uri="{9D8B030D-6E8A-4147-A177-3AD203B41FA5}">
                      <a16:colId xmlns:a16="http://schemas.microsoft.com/office/drawing/2014/main" val="3124641000"/>
                    </a:ext>
                  </a:extLst>
                </a:gridCol>
              </a:tblGrid>
              <a:tr h="5034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7820884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SOLID WASTE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258280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421051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Solid Waste User Fees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53,407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53,094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53,094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53,407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54,475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55,565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56,676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57,809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1602866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Recycling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3438240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697982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740210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Solid Waste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58,107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54,651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58,494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58,107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59,175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60,265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61,376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62,509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177147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217494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202548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&amp; Repairs - Solid Waste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289459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9581896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Waste Disposal &amp; Tipping Fees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42,671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52,224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53,268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54,334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55,421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068362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Solid Waste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42,730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47,810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54,345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56,415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57,482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58,569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796438"/>
                  </a:ext>
                </a:extLst>
              </a:tr>
              <a:tr h="284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Solid Waste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6,007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11,921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10,684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3,762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3,805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3,849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3,894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3,940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749056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47081-D6EB-0A6F-CAAF-A21EDC3CA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39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3846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B9170-AD0C-2666-FFC2-75D3DAEEA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587FB-3E61-6A1F-93EA-853B614F4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sz="3600" dirty="0"/>
              <a:t>Timeline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58ACB-B998-4726-40CA-587AAD2140F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3905" y="2086770"/>
            <a:ext cx="6712929" cy="4433671"/>
          </a:xfrm>
        </p:spPr>
        <p:txBody>
          <a:bodyPr tIns="457200">
            <a:normAutofit/>
          </a:bodyPr>
          <a:lstStyle/>
          <a:p>
            <a:pPr marL="0" marR="0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March 17, 2026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COW meeting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Detailed Review of 2026-2030 Financial Plan</a:t>
            </a:r>
          </a:p>
          <a:p>
            <a:pPr marL="0" marR="0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March</a:t>
            </a:r>
            <a:r>
              <a:rPr lang="en-US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31, 2026 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COW meeting 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Detailed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Review of 2026-2030 Financial Plan</a:t>
            </a:r>
          </a:p>
          <a:p>
            <a:pPr marL="0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April 14, 2026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Regular 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ouncil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meeting –F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irst three readings of Financial Plan Bylaw, first three readings of Tax Rate Bylaw &amp; Fees and Charges Amendment Bylaw</a:t>
            </a:r>
          </a:p>
          <a:p>
            <a:pPr marL="0" marR="0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April 28, 2026 – 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Regular council meeting – 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Adoption of Financial Plan Bylaw and Tax Rate Bylaw and Fees &amp; Charges Amendment Bylaw</a:t>
            </a:r>
          </a:p>
          <a:p>
            <a:pPr marL="0" marR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53D164-CC55-7F99-7C61-E4B04C614579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03946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0158647-3590-4A0D-86AE-FDF680FA7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2CA7B-F57C-2F85-93DC-D6D8051B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9B5849-4976-D59C-57ED-8E11FAD83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11910"/>
              </p:ext>
            </p:extLst>
          </p:nvPr>
        </p:nvGraphicFramePr>
        <p:xfrm>
          <a:off x="668827" y="1328468"/>
          <a:ext cx="9536221" cy="5464832"/>
        </p:xfrm>
        <a:graphic>
          <a:graphicData uri="http://schemas.openxmlformats.org/drawingml/2006/table">
            <a:tbl>
              <a:tblPr/>
              <a:tblGrid>
                <a:gridCol w="2691445">
                  <a:extLst>
                    <a:ext uri="{9D8B030D-6E8A-4147-A177-3AD203B41FA5}">
                      <a16:colId xmlns:a16="http://schemas.microsoft.com/office/drawing/2014/main" val="3418402234"/>
                    </a:ext>
                  </a:extLst>
                </a:gridCol>
                <a:gridCol w="886425">
                  <a:extLst>
                    <a:ext uri="{9D8B030D-6E8A-4147-A177-3AD203B41FA5}">
                      <a16:colId xmlns:a16="http://schemas.microsoft.com/office/drawing/2014/main" val="2801973037"/>
                    </a:ext>
                  </a:extLst>
                </a:gridCol>
                <a:gridCol w="886425">
                  <a:extLst>
                    <a:ext uri="{9D8B030D-6E8A-4147-A177-3AD203B41FA5}">
                      <a16:colId xmlns:a16="http://schemas.microsoft.com/office/drawing/2014/main" val="3025425843"/>
                    </a:ext>
                  </a:extLst>
                </a:gridCol>
                <a:gridCol w="886425">
                  <a:extLst>
                    <a:ext uri="{9D8B030D-6E8A-4147-A177-3AD203B41FA5}">
                      <a16:colId xmlns:a16="http://schemas.microsoft.com/office/drawing/2014/main" val="113622430"/>
                    </a:ext>
                  </a:extLst>
                </a:gridCol>
                <a:gridCol w="886425">
                  <a:extLst>
                    <a:ext uri="{9D8B030D-6E8A-4147-A177-3AD203B41FA5}">
                      <a16:colId xmlns:a16="http://schemas.microsoft.com/office/drawing/2014/main" val="801094636"/>
                    </a:ext>
                  </a:extLst>
                </a:gridCol>
                <a:gridCol w="886425">
                  <a:extLst>
                    <a:ext uri="{9D8B030D-6E8A-4147-A177-3AD203B41FA5}">
                      <a16:colId xmlns:a16="http://schemas.microsoft.com/office/drawing/2014/main" val="3005496137"/>
                    </a:ext>
                  </a:extLst>
                </a:gridCol>
                <a:gridCol w="804217">
                  <a:extLst>
                    <a:ext uri="{9D8B030D-6E8A-4147-A177-3AD203B41FA5}">
                      <a16:colId xmlns:a16="http://schemas.microsoft.com/office/drawing/2014/main" val="1567801996"/>
                    </a:ext>
                  </a:extLst>
                </a:gridCol>
                <a:gridCol w="804217">
                  <a:extLst>
                    <a:ext uri="{9D8B030D-6E8A-4147-A177-3AD203B41FA5}">
                      <a16:colId xmlns:a16="http://schemas.microsoft.com/office/drawing/2014/main" val="3175458042"/>
                    </a:ext>
                  </a:extLst>
                </a:gridCol>
                <a:gridCol w="804217">
                  <a:extLst>
                    <a:ext uri="{9D8B030D-6E8A-4147-A177-3AD203B41FA5}">
                      <a16:colId xmlns:a16="http://schemas.microsoft.com/office/drawing/2014/main" val="2072908156"/>
                    </a:ext>
                  </a:extLst>
                </a:gridCol>
              </a:tblGrid>
              <a:tr h="26799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557282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PUBLIC WORKS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7583398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1087011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Public 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565970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 from Reserves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327371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Public Works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801217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291515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Salaries &amp; Wages - Public Works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55,364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44,731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55,129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88,097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89,859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91,656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93,489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347498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Costs: Admin &amp; PW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10,557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12,313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9,182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16,490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16,819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17,156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17,499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5225272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Public 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662213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PPE &amp; OHS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20,808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21,224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21,649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22703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Dues, Memberships &amp; Subscriptions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6634095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434863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3,843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1560095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&amp; Licenses - Vehicles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4,908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5,107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5,209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013185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 - Public Works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2,278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0506882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 - Tractor and Dump Truck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04474"/>
                  </a:ext>
                </a:extLst>
              </a:tr>
              <a:tr h="2679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Diesel &amp; Oil - Tractor and Dump Truck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34171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Gas &amp; Oil - Public Works Trucks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4,284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4,457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430210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 &amp; R - Public Works Trucks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546107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Office Supplies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050198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 Supplies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668789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Business Travel/Meetings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108314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00575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3092234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Telephone &amp; Internet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2,650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4,394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4,590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4,775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3634745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Utilities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1,989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2,111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134309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MFA Principal - Truck Loan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596558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MFA Interest - Truck Loan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937473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Public Works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107,791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88,616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92,626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121,893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163,353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166,688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170,129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173,682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30333"/>
                  </a:ext>
                </a:extLst>
              </a:tr>
              <a:tr h="1513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Public 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(107,541)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(88,188)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(92,199)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(121,643)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(163,103)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(166,438)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(169,879)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(173,432)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757302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0D0AA-E6A3-90B4-DA25-5C393E1E6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40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98727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920F046-6A85-155D-8D49-46CCBA0A5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A4499-2CF9-3F59-0530-19FDCADFA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4E313B0-C333-6BAF-B82E-F9D2440ED5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53201"/>
              </p:ext>
            </p:extLst>
          </p:nvPr>
        </p:nvGraphicFramePr>
        <p:xfrm>
          <a:off x="966158" y="1742537"/>
          <a:ext cx="8908093" cy="3898010"/>
        </p:xfrm>
        <a:graphic>
          <a:graphicData uri="http://schemas.openxmlformats.org/drawingml/2006/table">
            <a:tbl>
              <a:tblPr/>
              <a:tblGrid>
                <a:gridCol w="2685909">
                  <a:extLst>
                    <a:ext uri="{9D8B030D-6E8A-4147-A177-3AD203B41FA5}">
                      <a16:colId xmlns:a16="http://schemas.microsoft.com/office/drawing/2014/main" val="3963823562"/>
                    </a:ext>
                  </a:extLst>
                </a:gridCol>
                <a:gridCol w="777773">
                  <a:extLst>
                    <a:ext uri="{9D8B030D-6E8A-4147-A177-3AD203B41FA5}">
                      <a16:colId xmlns:a16="http://schemas.microsoft.com/office/drawing/2014/main" val="3243018035"/>
                    </a:ext>
                  </a:extLst>
                </a:gridCol>
                <a:gridCol w="777773">
                  <a:extLst>
                    <a:ext uri="{9D8B030D-6E8A-4147-A177-3AD203B41FA5}">
                      <a16:colId xmlns:a16="http://schemas.microsoft.com/office/drawing/2014/main" val="382034500"/>
                    </a:ext>
                  </a:extLst>
                </a:gridCol>
                <a:gridCol w="777773">
                  <a:extLst>
                    <a:ext uri="{9D8B030D-6E8A-4147-A177-3AD203B41FA5}">
                      <a16:colId xmlns:a16="http://schemas.microsoft.com/office/drawing/2014/main" val="1097393385"/>
                    </a:ext>
                  </a:extLst>
                </a:gridCol>
                <a:gridCol w="777773">
                  <a:extLst>
                    <a:ext uri="{9D8B030D-6E8A-4147-A177-3AD203B41FA5}">
                      <a16:colId xmlns:a16="http://schemas.microsoft.com/office/drawing/2014/main" val="3387917324"/>
                    </a:ext>
                  </a:extLst>
                </a:gridCol>
                <a:gridCol w="777773">
                  <a:extLst>
                    <a:ext uri="{9D8B030D-6E8A-4147-A177-3AD203B41FA5}">
                      <a16:colId xmlns:a16="http://schemas.microsoft.com/office/drawing/2014/main" val="2522775364"/>
                    </a:ext>
                  </a:extLst>
                </a:gridCol>
                <a:gridCol w="777773">
                  <a:extLst>
                    <a:ext uri="{9D8B030D-6E8A-4147-A177-3AD203B41FA5}">
                      <a16:colId xmlns:a16="http://schemas.microsoft.com/office/drawing/2014/main" val="197121338"/>
                    </a:ext>
                  </a:extLst>
                </a:gridCol>
                <a:gridCol w="777773">
                  <a:extLst>
                    <a:ext uri="{9D8B030D-6E8A-4147-A177-3AD203B41FA5}">
                      <a16:colId xmlns:a16="http://schemas.microsoft.com/office/drawing/2014/main" val="290938483"/>
                    </a:ext>
                  </a:extLst>
                </a:gridCol>
                <a:gridCol w="777773">
                  <a:extLst>
                    <a:ext uri="{9D8B030D-6E8A-4147-A177-3AD203B41FA5}">
                      <a16:colId xmlns:a16="http://schemas.microsoft.com/office/drawing/2014/main" val="2523328311"/>
                    </a:ext>
                  </a:extLst>
                </a:gridCol>
              </a:tblGrid>
              <a:tr h="5005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7127694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PLANNING &amp; BUILDING INSPECTION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255534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568287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Building Permits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8,250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706171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Planning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3529193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Planning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7,847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274986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441591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Building Inspections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7,348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646322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Planning &amp; Rezoning Costs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11,236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868003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Labour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22,501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535076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038047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Planning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45,747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42,299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42,325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059660"/>
                  </a:ext>
                </a:extLst>
              </a:tr>
              <a:tr h="2831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Planning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(14,700)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(37,900)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(36,118)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(34,524)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(34,548)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(34,573)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(34,599)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(34,625)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482445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775E6-564B-C0C3-30E8-099262612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41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53079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BFAA140-C520-9E44-62DD-34E1653A0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6B973-C711-9CFD-6EBD-2E13A415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1126464-B3D3-4990-F0CB-6074BD878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945638"/>
              </p:ext>
            </p:extLst>
          </p:nvPr>
        </p:nvGraphicFramePr>
        <p:xfrm>
          <a:off x="776377" y="1449238"/>
          <a:ext cx="9434422" cy="4685651"/>
        </p:xfrm>
        <a:graphic>
          <a:graphicData uri="http://schemas.openxmlformats.org/drawingml/2006/table">
            <a:tbl>
              <a:tblPr/>
              <a:tblGrid>
                <a:gridCol w="3000633">
                  <a:extLst>
                    <a:ext uri="{9D8B030D-6E8A-4147-A177-3AD203B41FA5}">
                      <a16:colId xmlns:a16="http://schemas.microsoft.com/office/drawing/2014/main" val="4113815963"/>
                    </a:ext>
                  </a:extLst>
                </a:gridCol>
                <a:gridCol w="824498">
                  <a:extLst>
                    <a:ext uri="{9D8B030D-6E8A-4147-A177-3AD203B41FA5}">
                      <a16:colId xmlns:a16="http://schemas.microsoft.com/office/drawing/2014/main" val="3808722027"/>
                    </a:ext>
                  </a:extLst>
                </a:gridCol>
                <a:gridCol w="824498">
                  <a:extLst>
                    <a:ext uri="{9D8B030D-6E8A-4147-A177-3AD203B41FA5}">
                      <a16:colId xmlns:a16="http://schemas.microsoft.com/office/drawing/2014/main" val="2437110963"/>
                    </a:ext>
                  </a:extLst>
                </a:gridCol>
                <a:gridCol w="824498">
                  <a:extLst>
                    <a:ext uri="{9D8B030D-6E8A-4147-A177-3AD203B41FA5}">
                      <a16:colId xmlns:a16="http://schemas.microsoft.com/office/drawing/2014/main" val="1337174283"/>
                    </a:ext>
                  </a:extLst>
                </a:gridCol>
                <a:gridCol w="824498">
                  <a:extLst>
                    <a:ext uri="{9D8B030D-6E8A-4147-A177-3AD203B41FA5}">
                      <a16:colId xmlns:a16="http://schemas.microsoft.com/office/drawing/2014/main" val="4139024315"/>
                    </a:ext>
                  </a:extLst>
                </a:gridCol>
                <a:gridCol w="824498">
                  <a:extLst>
                    <a:ext uri="{9D8B030D-6E8A-4147-A177-3AD203B41FA5}">
                      <a16:colId xmlns:a16="http://schemas.microsoft.com/office/drawing/2014/main" val="551019634"/>
                    </a:ext>
                  </a:extLst>
                </a:gridCol>
                <a:gridCol w="770433">
                  <a:extLst>
                    <a:ext uri="{9D8B030D-6E8A-4147-A177-3AD203B41FA5}">
                      <a16:colId xmlns:a16="http://schemas.microsoft.com/office/drawing/2014/main" val="2556098468"/>
                    </a:ext>
                  </a:extLst>
                </a:gridCol>
                <a:gridCol w="770433">
                  <a:extLst>
                    <a:ext uri="{9D8B030D-6E8A-4147-A177-3AD203B41FA5}">
                      <a16:colId xmlns:a16="http://schemas.microsoft.com/office/drawing/2014/main" val="3365968717"/>
                    </a:ext>
                  </a:extLst>
                </a:gridCol>
                <a:gridCol w="770433">
                  <a:extLst>
                    <a:ext uri="{9D8B030D-6E8A-4147-A177-3AD203B41FA5}">
                      <a16:colId xmlns:a16="http://schemas.microsoft.com/office/drawing/2014/main" val="3176726234"/>
                    </a:ext>
                  </a:extLst>
                </a:gridCol>
              </a:tblGrid>
              <a:tr h="5020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874426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EMERGENCY PLANNING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251084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689600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Grants - Emergency Program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031519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 Emergency Program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2089836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Emergency Planning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982447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048556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Stipend - Municipal Emergency Program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7975695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Payroll Costs - Emergency Program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9609876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Travel &amp; Education - Emergency Program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3743513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Property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51174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Liability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955802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Municipal Emergency Program Expenses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3108131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Equipment - Emergency Program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34671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Emergency Program Projects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7294922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Emergency Planning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9,218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1,286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2,876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2,944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3,092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95722"/>
                  </a:ext>
                </a:extLst>
              </a:tr>
              <a:tr h="2614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Emergency Planning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(6,718)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(1,286)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1,214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(2,810)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(2,876)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(2,944)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(3,016)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(3,092)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423489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84937-F5AB-0854-7087-65A580FF1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42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0333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51FDF9B-82CB-FAB2-E02E-76EE624C4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07534-94C3-2991-9856-09E40EC0F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27" y="-106376"/>
            <a:ext cx="10581064" cy="1225875"/>
          </a:xfrm>
        </p:spPr>
        <p:txBody>
          <a:bodyPr/>
          <a:lstStyle/>
          <a:p>
            <a:r>
              <a:rPr lang="en-US" sz="2800" dirty="0"/>
              <a:t>Appendix:</a:t>
            </a:r>
            <a:br>
              <a:rPr lang="en-US" sz="2800" dirty="0"/>
            </a:br>
            <a:r>
              <a:rPr lang="en-US" sz="2800" dirty="0"/>
              <a:t>2026-2030 Financial Plan (Operating) – Version 2 Detail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686197-F2D3-BFC3-16CE-F5B890846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436107"/>
              </p:ext>
            </p:extLst>
          </p:nvPr>
        </p:nvGraphicFramePr>
        <p:xfrm>
          <a:off x="1013791" y="1948070"/>
          <a:ext cx="8790609" cy="3102878"/>
        </p:xfrm>
        <a:graphic>
          <a:graphicData uri="http://schemas.openxmlformats.org/drawingml/2006/table">
            <a:tbl>
              <a:tblPr/>
              <a:tblGrid>
                <a:gridCol w="2830756">
                  <a:extLst>
                    <a:ext uri="{9D8B030D-6E8A-4147-A177-3AD203B41FA5}">
                      <a16:colId xmlns:a16="http://schemas.microsoft.com/office/drawing/2014/main" val="1438748795"/>
                    </a:ext>
                  </a:extLst>
                </a:gridCol>
                <a:gridCol w="780539">
                  <a:extLst>
                    <a:ext uri="{9D8B030D-6E8A-4147-A177-3AD203B41FA5}">
                      <a16:colId xmlns:a16="http://schemas.microsoft.com/office/drawing/2014/main" val="2945661697"/>
                    </a:ext>
                  </a:extLst>
                </a:gridCol>
                <a:gridCol w="763194">
                  <a:extLst>
                    <a:ext uri="{9D8B030D-6E8A-4147-A177-3AD203B41FA5}">
                      <a16:colId xmlns:a16="http://schemas.microsoft.com/office/drawing/2014/main" val="822049611"/>
                    </a:ext>
                  </a:extLst>
                </a:gridCol>
                <a:gridCol w="832576">
                  <a:extLst>
                    <a:ext uri="{9D8B030D-6E8A-4147-A177-3AD203B41FA5}">
                      <a16:colId xmlns:a16="http://schemas.microsoft.com/office/drawing/2014/main" val="901495926"/>
                    </a:ext>
                  </a:extLst>
                </a:gridCol>
                <a:gridCol w="738910">
                  <a:extLst>
                    <a:ext uri="{9D8B030D-6E8A-4147-A177-3AD203B41FA5}">
                      <a16:colId xmlns:a16="http://schemas.microsoft.com/office/drawing/2014/main" val="170633481"/>
                    </a:ext>
                  </a:extLst>
                </a:gridCol>
                <a:gridCol w="721566">
                  <a:extLst>
                    <a:ext uri="{9D8B030D-6E8A-4147-A177-3AD203B41FA5}">
                      <a16:colId xmlns:a16="http://schemas.microsoft.com/office/drawing/2014/main" val="640881639"/>
                    </a:ext>
                  </a:extLst>
                </a:gridCol>
                <a:gridCol w="735442">
                  <a:extLst>
                    <a:ext uri="{9D8B030D-6E8A-4147-A177-3AD203B41FA5}">
                      <a16:colId xmlns:a16="http://schemas.microsoft.com/office/drawing/2014/main" val="462611304"/>
                    </a:ext>
                  </a:extLst>
                </a:gridCol>
                <a:gridCol w="693813">
                  <a:extLst>
                    <a:ext uri="{9D8B030D-6E8A-4147-A177-3AD203B41FA5}">
                      <a16:colId xmlns:a16="http://schemas.microsoft.com/office/drawing/2014/main" val="1480579151"/>
                    </a:ext>
                  </a:extLst>
                </a:gridCol>
                <a:gridCol w="693813">
                  <a:extLst>
                    <a:ext uri="{9D8B030D-6E8A-4147-A177-3AD203B41FA5}">
                      <a16:colId xmlns:a16="http://schemas.microsoft.com/office/drawing/2014/main" val="430445635"/>
                    </a:ext>
                  </a:extLst>
                </a:gridCol>
              </a:tblGrid>
              <a:tr h="540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Actual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 Projection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2027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2028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2029  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2030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0270470"/>
                  </a:ext>
                </a:extLst>
              </a:tr>
              <a:tr h="2956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HEALTH CLINIC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3359644"/>
                  </a:ext>
                </a:extLst>
              </a:tr>
              <a:tr h="2956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5129594"/>
                  </a:ext>
                </a:extLst>
              </a:tr>
              <a:tr h="2815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Revenue - Other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984621"/>
                  </a:ext>
                </a:extLst>
              </a:tr>
              <a:tr h="2815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Health Clinic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03826"/>
                  </a:ext>
                </a:extLst>
              </a:tr>
              <a:tr h="2815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188969"/>
                  </a:ext>
                </a:extLst>
              </a:tr>
              <a:tr h="2815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- Building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8523473"/>
                  </a:ext>
                </a:extLst>
              </a:tr>
              <a:tr h="2815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Maintenance and Repairs - Health Clinic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600280"/>
                  </a:ext>
                </a:extLst>
              </a:tr>
              <a:tr h="2815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Health Clinic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1,785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1,805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908017"/>
                  </a:ext>
                </a:extLst>
              </a:tr>
              <a:tr h="2815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Net Health Clinic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-833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-1,725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-1,745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-1,764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-1,785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-1,805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504861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8F095-B965-7A9D-738D-2D69FE10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18698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6CAEE-B2A9-6245-4E97-24C2CF5F6F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anchor="b">
            <a:normAutofit/>
          </a:bodyPr>
          <a:lstStyle/>
          <a:p>
            <a:r>
              <a:rPr lang="en-US" dirty="0"/>
              <a:t>Questions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8812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CB7B8-B2EE-94F7-4D39-889BCEC95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Legislative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09050-23E6-D222-62DA-917704A786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281918"/>
            <a:ext cx="7850901" cy="3708517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dirty="0"/>
              <a:t>The Financial Plan is required by Provincial legislation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dirty="0"/>
              <a:t>Under the </a:t>
            </a:r>
            <a:r>
              <a:rPr lang="en-GB" i="1" dirty="0"/>
              <a:t>Community Charter</a:t>
            </a:r>
            <a:r>
              <a:rPr lang="en-GB" dirty="0"/>
              <a:t>, Council must:</a:t>
            </a:r>
          </a:p>
          <a:p>
            <a:pPr>
              <a:spcBef>
                <a:spcPts val="1200"/>
              </a:spcBef>
            </a:pPr>
            <a:r>
              <a:rPr lang="en-GB" dirty="0"/>
              <a:t>Adopt a balanced Five-Year Financial Plan each year (s.165)</a:t>
            </a:r>
          </a:p>
          <a:p>
            <a:pPr>
              <a:spcBef>
                <a:spcPts val="1200"/>
              </a:spcBef>
            </a:pPr>
            <a:r>
              <a:rPr lang="en-GB" dirty="0"/>
              <a:t>Ensure total expenditures do not exceed total funding</a:t>
            </a:r>
          </a:p>
          <a:p>
            <a:pPr>
              <a:spcBef>
                <a:spcPts val="1200"/>
              </a:spcBef>
            </a:pPr>
            <a:r>
              <a:rPr lang="en-GB" dirty="0"/>
              <a:t>Undertake public consultation before adoption (s.166)</a:t>
            </a:r>
          </a:p>
          <a:p>
            <a:pPr>
              <a:spcBef>
                <a:spcPts val="1200"/>
              </a:spcBef>
            </a:pPr>
            <a:r>
              <a:rPr lang="en-GB" dirty="0"/>
              <a:t>Adopt the annual tax rate bylaw (s.197)</a:t>
            </a:r>
          </a:p>
          <a:p>
            <a:pPr>
              <a:spcBef>
                <a:spcPts val="1200"/>
              </a:spcBef>
            </a:pPr>
            <a:r>
              <a:rPr lang="en-GB" dirty="0"/>
              <a:t>Ensure financial decisions are transparent and accountable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dirty="0"/>
              <a:t>Key legislative constraint: Local governments cannot run a deficit</a:t>
            </a:r>
          </a:p>
          <a:p>
            <a:pPr>
              <a:spcBef>
                <a:spcPts val="1200"/>
              </a:spcBef>
            </a:pPr>
            <a:r>
              <a:rPr lang="en-GB" dirty="0"/>
              <a:t>Any shortfall must be recovered in the following year</a:t>
            </a:r>
          </a:p>
          <a:p>
            <a:pPr>
              <a:spcBef>
                <a:spcPts val="1200"/>
              </a:spcBef>
            </a:pPr>
            <a:r>
              <a:rPr lang="en-GB" dirty="0"/>
              <a:t>Financial sustainability must be maintained</a:t>
            </a:r>
          </a:p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6B12E-7A3B-9FAB-805E-55D43204E38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5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0257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11335-FDF7-2CD8-0874-66B4EFFF6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Council’s Key Budget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4E2DF-2714-0230-6A77-A6512857399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Council’s role is to make policy decisions, including:</a:t>
            </a:r>
          </a:p>
          <a:p>
            <a:r>
              <a:rPr lang="en-GB" dirty="0"/>
              <a:t>What service levels to provide</a:t>
            </a:r>
          </a:p>
          <a:p>
            <a:r>
              <a:rPr lang="en-GB" dirty="0"/>
              <a:t>What capital projects to prioritize</a:t>
            </a:r>
          </a:p>
          <a:p>
            <a:r>
              <a:rPr lang="en-GB" dirty="0"/>
              <a:t>How much to contribute to reserves</a:t>
            </a:r>
          </a:p>
          <a:p>
            <a:r>
              <a:rPr lang="en-GB" dirty="0"/>
              <a:t>Whether to borrow for infrastructure</a:t>
            </a:r>
          </a:p>
          <a:p>
            <a:r>
              <a:rPr lang="en-GB" dirty="0"/>
              <a:t>How costs are funded (taxes, user fees, reserves)</a:t>
            </a:r>
          </a:p>
          <a:p>
            <a:r>
              <a:rPr lang="en-GB" dirty="0"/>
              <a:t>How the tax burden is distributed between property classes</a:t>
            </a:r>
          </a:p>
          <a:p>
            <a:pPr marL="0" indent="0">
              <a:buNone/>
            </a:pPr>
            <a:r>
              <a:rPr lang="en-GB" dirty="0"/>
              <a:t>The budget reflects Council’s priorities and direction</a:t>
            </a:r>
          </a:p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9AB93-55B7-92B0-6111-407A09011078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6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2902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2E80524-E525-AFE8-921A-CB8951BFF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205FA-1C65-6E19-2D7E-C59DD98CB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32617"/>
            <a:ext cx="10972800" cy="609450"/>
          </a:xfrm>
        </p:spPr>
        <p:txBody>
          <a:bodyPr/>
          <a:lstStyle/>
          <a:p>
            <a:r>
              <a:rPr lang="en-US" sz="3600" dirty="0"/>
              <a:t>Surplus Comparisons Year/Year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F935C07-EC30-D2EA-2E1C-40F025411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1001" y="942066"/>
            <a:ext cx="3178613" cy="333663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5E4CBFF-6377-18C4-2EAC-871AFFD93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4106" y="4494362"/>
            <a:ext cx="3105508" cy="15929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B8BC99-4EA6-3156-6527-0027C5DF1C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1265622"/>
            <a:ext cx="6876115" cy="4885011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181CC5-7335-96DE-24C7-61F740D11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0304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1489D43-5402-4E40-2049-FF88B996D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1113B-DB2E-D6EC-2252-A48385BB9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95302"/>
            <a:ext cx="10972800" cy="609450"/>
          </a:xfrm>
        </p:spPr>
        <p:txBody>
          <a:bodyPr/>
          <a:lstStyle/>
          <a:p>
            <a:r>
              <a:rPr lang="en-US" sz="3600" dirty="0"/>
              <a:t>Reserve Comparisons Year/Year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7082E5-9C31-1A7D-735A-E243E1BAE17F}"/>
              </a:ext>
            </a:extLst>
          </p:cNvPr>
          <p:cNvSpPr txBox="1"/>
          <p:nvPr/>
        </p:nvSpPr>
        <p:spPr>
          <a:xfrm>
            <a:off x="7289241" y="3757165"/>
            <a:ext cx="423731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Climate Action Reserve funds are restricted and have been earmarked for the MacMillan drainage project.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b="1" dirty="0">
              <a:solidFill>
                <a:schemeClr val="tx2">
                  <a:lumMod val="75000"/>
                </a:schemeClr>
              </a:solidFill>
              <a:latin typeface="Franklin Gothic Book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Growing Communities Fund Reserve – restrictions on eligible expenditures, $265,000 already earmarked for the MacMillan drainage project.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7CA6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3D57F4-0A70-9D9B-3838-917ED4DF7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442" y="1187219"/>
            <a:ext cx="6100543" cy="46442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15A06C-7B60-D941-E03D-278C3AB77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4044" y="1187219"/>
            <a:ext cx="4623759" cy="2114550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15E069-5F3A-A6F8-E98F-F98CF2F3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8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94331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F5BBC-5190-53D2-49A9-B571A98DF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262F3-3476-BD61-9389-D2F573B1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840110" cy="1593507"/>
          </a:xfrm>
        </p:spPr>
        <p:txBody>
          <a:bodyPr/>
          <a:lstStyle/>
          <a:p>
            <a:r>
              <a:rPr kumimoji="0" lang="en-US" sz="36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2026-2030 Financial Plan </a:t>
            </a:r>
            <a:r>
              <a:rPr lang="en-US" sz="3600" spc="100" dirty="0">
                <a:solidFill>
                  <a:srgbClr val="000000"/>
                </a:solidFill>
                <a:latin typeface="Franklin Gothic Demi"/>
              </a:rPr>
              <a:t>Budget Updates – General Fund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8E0DA-1174-F8FB-7DE4-7C5C38E9F9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041955"/>
            <a:ext cx="7479965" cy="4290478"/>
          </a:xfrm>
        </p:spPr>
        <p:txBody>
          <a:bodyPr tIns="457200">
            <a:normAutofit/>
          </a:bodyPr>
          <a:lstStyle/>
          <a:p>
            <a:pPr marL="0" indent="0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US" sz="2200" dirty="0">
                <a:ea typeface="Calibri" panose="020F0502020204030204" pitchFamily="34" charset="0"/>
                <a:cs typeface="Times New Roman" panose="02020603050405020304" pitchFamily="18" charset="0"/>
              </a:rPr>
              <a:t>P/W Manager – Deferred to 2027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$10,000 wage adjustment to develop existing staff into Superintendent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$5,000 for training and development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Contract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Labour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 added: $6,000 water and $4,000 sewer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2026 savings: $54,914 (taxes and user fees)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200" dirty="0">
                <a:ea typeface="Calibri" panose="020F0502020204030204" pitchFamily="34" charset="0"/>
                <a:cs typeface="Times New Roman" panose="02020603050405020304" pitchFamily="18" charset="0"/>
              </a:rPr>
              <a:t>Kelsey Recreation Centre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Minor budget revisions, offset by increased heating costs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200" dirty="0"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Street Lighting - $1,000 reduction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Drainage maintenance and repairs - $4,500 reduction</a:t>
            </a:r>
          </a:p>
          <a:p>
            <a:pPr marL="0" marR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BF800-8320-70CE-070C-6F8C973B68E9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9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540785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4B194E-8B30-4377-8C59-ECFB902D2A26}">
  <ds:schemaRefs>
    <ds:schemaRef ds:uri="http://purl.org/dc/elements/1.1/"/>
    <ds:schemaRef ds:uri="http://purl.org/dc/terms/"/>
    <ds:schemaRef ds:uri="http://purl.org/dc/dcmitype/"/>
    <ds:schemaRef ds:uri="16c05727-aa75-4e4a-9b5f-8a80a1165891"/>
    <ds:schemaRef ds:uri="http://schemas.microsoft.com/sharepoint/v3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230e9df3-be65-4c73-a93b-d1236ebd677e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1583</TotalTime>
  <Words>7803</Words>
  <Application>Microsoft Office PowerPoint</Application>
  <PresentationFormat>Widescreen</PresentationFormat>
  <Paragraphs>4530</Paragraphs>
  <Slides>44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Calibri</vt:lpstr>
      <vt:lpstr>Franklin Gothic Book</vt:lpstr>
      <vt:lpstr>Franklin Gothic Demi</vt:lpstr>
      <vt:lpstr>Symbol</vt:lpstr>
      <vt:lpstr>Custom</vt:lpstr>
      <vt:lpstr>2026-2030 Financial Plan V2</vt:lpstr>
      <vt:lpstr>Disclaimer</vt:lpstr>
      <vt:lpstr>Contents</vt:lpstr>
      <vt:lpstr>Timeline</vt:lpstr>
      <vt:lpstr>Legislative Requirements</vt:lpstr>
      <vt:lpstr>Council’s Key Budget Decisions</vt:lpstr>
      <vt:lpstr>Surplus Comparisons Year/Year</vt:lpstr>
      <vt:lpstr>Reserve Comparisons Year/Year</vt:lpstr>
      <vt:lpstr>2026-2030 Financial Plan Budget Updates – General Fund</vt:lpstr>
      <vt:lpstr>2026-2030 Financial Plan Budget Updates – Utilities</vt:lpstr>
      <vt:lpstr>Potential Additional Savings</vt:lpstr>
      <vt:lpstr>2026-2030 Financial Plan Capital</vt:lpstr>
      <vt:lpstr>2026-2030 Financial Plan (Operating) – Version 2</vt:lpstr>
      <vt:lpstr>2026-2030 Financial Plan (Operating) – Version 2</vt:lpstr>
      <vt:lpstr>Grant Balances</vt:lpstr>
      <vt:lpstr>Council Questions &amp; Answers</vt:lpstr>
      <vt:lpstr>Council Questions &amp; Answers</vt:lpstr>
      <vt:lpstr>Council Questions &amp; Answers</vt:lpstr>
      <vt:lpstr>Council Questions &amp; Answers</vt:lpstr>
      <vt:lpstr>Potential Municipal Dissolution</vt:lpstr>
      <vt:lpstr>Next Steps</vt:lpstr>
      <vt:lpstr>2026-2030 Financial Plan (Operating) – Version 2 Summary</vt:lpstr>
      <vt:lpstr>2026-2030 Financial Plan (Operating) – Version 2 Summary</vt:lpstr>
      <vt:lpstr>2026-2030 Financial Plan (Operating) – Version 2 Summary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Appendix: 2026-2030 Financial Plan (Operating) – Version 2 Detail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CFO</dc:creator>
  <cp:lastModifiedBy>CAO Sayward</cp:lastModifiedBy>
  <cp:revision>54</cp:revision>
  <dcterms:created xsi:type="dcterms:W3CDTF">2025-01-09T17:13:44Z</dcterms:created>
  <dcterms:modified xsi:type="dcterms:W3CDTF">2026-03-17T21:02:39Z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