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theme/theme4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5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6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7.xml" ContentType="application/vnd.openxmlformats-officedocument.theme+xml"/>
  <Override PartName="/ppt/slideLayouts/slideLayout29.xml" ContentType="application/vnd.openxmlformats-officedocument.presentationml.slideLayout+xml"/>
  <Override PartName="/ppt/theme/theme8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9.xml" ContentType="application/vnd.openxmlformats-officedocument.theme+xml"/>
  <Override PartName="/ppt/slideLayouts/slideLayout37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93467" r:id="rId4"/>
    <p:sldMasterId id="2147493673" r:id="rId5"/>
    <p:sldMasterId id="2147493610" r:id="rId6"/>
    <p:sldMasterId id="2147493694" r:id="rId7"/>
    <p:sldMasterId id="2147493682" r:id="rId8"/>
    <p:sldMasterId id="2147493666" r:id="rId9"/>
    <p:sldMasterId id="2147493733" r:id="rId10"/>
    <p:sldMasterId id="2147493745" r:id="rId11"/>
    <p:sldMasterId id="2147493747" r:id="rId12"/>
    <p:sldMasterId id="2147493755" r:id="rId13"/>
  </p:sldMasterIdLst>
  <p:notesMasterIdLst>
    <p:notesMasterId r:id="rId41"/>
  </p:notesMasterIdLst>
  <p:handoutMasterIdLst>
    <p:handoutMasterId r:id="rId42"/>
  </p:handoutMasterIdLst>
  <p:sldIdLst>
    <p:sldId id="256" r:id="rId14"/>
    <p:sldId id="339" r:id="rId15"/>
    <p:sldId id="394" r:id="rId16"/>
    <p:sldId id="424" r:id="rId17"/>
    <p:sldId id="341" r:id="rId18"/>
    <p:sldId id="342" r:id="rId19"/>
    <p:sldId id="428" r:id="rId20"/>
    <p:sldId id="429" r:id="rId21"/>
    <p:sldId id="430" r:id="rId22"/>
    <p:sldId id="431" r:id="rId23"/>
    <p:sldId id="280" r:id="rId24"/>
    <p:sldId id="411" r:id="rId25"/>
    <p:sldId id="402" r:id="rId26"/>
    <p:sldId id="408" r:id="rId27"/>
    <p:sldId id="425" r:id="rId28"/>
    <p:sldId id="434" r:id="rId29"/>
    <p:sldId id="435" r:id="rId30"/>
    <p:sldId id="437" r:id="rId31"/>
    <p:sldId id="438" r:id="rId32"/>
    <p:sldId id="446" r:id="rId33"/>
    <p:sldId id="426" r:id="rId34"/>
    <p:sldId id="427" r:id="rId35"/>
    <p:sldId id="412" r:id="rId36"/>
    <p:sldId id="443" r:id="rId37"/>
    <p:sldId id="444" r:id="rId38"/>
    <p:sldId id="445" r:id="rId39"/>
    <p:sldId id="441" r:id="rId40"/>
  </p:sldIdLst>
  <p:sldSz cx="6858000" cy="5143500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ontserrat" charset="0"/>
        <a:ea typeface="ヒラギノ角ゴ Pro W3" charset="0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ontserrat" charset="0"/>
        <a:ea typeface="ヒラギノ角ゴ Pro W3" charset="0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ontserrat" charset="0"/>
        <a:ea typeface="ヒラギノ角ゴ Pro W3" charset="0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ontserrat" charset="0"/>
        <a:ea typeface="ヒラギノ角ゴ Pro W3" charset="0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ontserrat" charset="0"/>
        <a:ea typeface="ヒラギノ角ゴ Pro W3" charset="0"/>
        <a:cs typeface="+mn-cs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Montserrat" charset="0"/>
        <a:ea typeface="ヒラギノ角ゴ Pro W3" charset="0"/>
        <a:cs typeface="+mn-cs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Montserrat" charset="0"/>
        <a:ea typeface="ヒラギノ角ゴ Pro W3" charset="0"/>
        <a:cs typeface="+mn-cs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Montserrat" charset="0"/>
        <a:ea typeface="ヒラギノ角ゴ Pro W3" charset="0"/>
        <a:cs typeface="+mn-cs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Montserrat" charset="0"/>
        <a:ea typeface="ヒラギノ角ゴ Pro W3" charset="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27371"/>
    <a:srgbClr val="186A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754" autoAdjust="0"/>
    <p:restoredTop sz="65511" autoAdjust="0"/>
  </p:normalViewPr>
  <p:slideViewPr>
    <p:cSldViewPr snapToGrid="0" snapToObjects="1">
      <p:cViewPr varScale="1">
        <p:scale>
          <a:sx n="115" d="100"/>
          <a:sy n="115" d="100"/>
        </p:scale>
        <p:origin x="1266" y="102"/>
      </p:cViewPr>
      <p:guideLst>
        <p:guide orient="horz" pos="1620"/>
        <p:guide pos="2160"/>
      </p:guideLst>
    </p:cSldViewPr>
  </p:slideViewPr>
  <p:outlineViewPr>
    <p:cViewPr>
      <p:scale>
        <a:sx n="33" d="100"/>
        <a:sy n="33" d="100"/>
      </p:scale>
      <p:origin x="0" y="-16212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 snapToObjects="1">
      <p:cViewPr varScale="1">
        <p:scale>
          <a:sx n="80" d="100"/>
          <a:sy n="80" d="100"/>
        </p:scale>
        <p:origin x="1998" y="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9" Type="http://schemas.openxmlformats.org/officeDocument/2006/relationships/slide" Target="slides/slide26.xml"/><Relationship Id="rId3" Type="http://schemas.openxmlformats.org/officeDocument/2006/relationships/customXml" Target="../customXml/item3.xml"/><Relationship Id="rId21" Type="http://schemas.openxmlformats.org/officeDocument/2006/relationships/slide" Target="slides/slide8.xml"/><Relationship Id="rId34" Type="http://schemas.openxmlformats.org/officeDocument/2006/relationships/slide" Target="slides/slide21.xml"/><Relationship Id="rId42" Type="http://schemas.openxmlformats.org/officeDocument/2006/relationships/handoutMaster" Target="handoutMasters/handoutMaster1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46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slide" Target="slides/slide16.xml"/><Relationship Id="rId41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40" Type="http://schemas.openxmlformats.org/officeDocument/2006/relationships/slide" Target="slides/slide27.xml"/><Relationship Id="rId45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6.xml"/><Relationship Id="rId31" Type="http://schemas.openxmlformats.org/officeDocument/2006/relationships/slide" Target="slides/slide18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43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400" dirty="0" smtClean="0"/>
              <a:t>Single Family Dwellings </a:t>
            </a:r>
            <a:endParaRPr lang="en-US" sz="1400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% CHG SFD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General</c:formatCode>
                <c:ptCount val="3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</c:numCache>
            </c:numRef>
          </c:cat>
          <c:val>
            <c:numRef>
              <c:f>Sheet1!$B$2:$B$4</c:f>
              <c:numCache>
                <c:formatCode>0.00</c:formatCode>
                <c:ptCount val="3"/>
                <c:pt idx="0">
                  <c:v>45.16</c:v>
                </c:pt>
                <c:pt idx="1">
                  <c:v>10.67</c:v>
                </c:pt>
                <c:pt idx="2">
                  <c:v>3.14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5FC-40B2-8F65-072D27D637C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# of Sales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General</c:formatCode>
                <c:ptCount val="3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</c:numCache>
            </c:numRef>
          </c:cat>
          <c:val>
            <c:numRef>
              <c:f>Sheet1!$C$2:$C$4</c:f>
              <c:numCache>
                <c:formatCode>General</c:formatCode>
                <c:ptCount val="3"/>
                <c:pt idx="0">
                  <c:v>8</c:v>
                </c:pt>
                <c:pt idx="1">
                  <c:v>11</c:v>
                </c:pt>
                <c:pt idx="2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5FC-40B2-8F65-072D27D637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67961616"/>
        <c:axId val="467962272"/>
      </c:barChart>
      <c:catAx>
        <c:axId val="467961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7962272"/>
        <c:crosses val="autoZero"/>
        <c:auto val="1"/>
        <c:lblAlgn val="ctr"/>
        <c:lblOffset val="100"/>
        <c:noMultiLvlLbl val="0"/>
      </c:catAx>
      <c:valAx>
        <c:axId val="467962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7961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25AF39C-3852-44B0-A73F-5C0166F72474}" type="doc">
      <dgm:prSet loTypeId="urn:microsoft.com/office/officeart/2005/8/layout/cycle3" loCatId="cycle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CA"/>
        </a:p>
      </dgm:t>
    </dgm:pt>
    <dgm:pt modelId="{FA27D429-9830-4298-A156-214EEAD49D54}">
      <dgm:prSet phldrT="[Text]" custT="1"/>
      <dgm:spPr/>
      <dgm:t>
        <a:bodyPr/>
        <a:lstStyle/>
        <a:p>
          <a:r>
            <a:rPr lang="en-CA" sz="1100" b="1" dirty="0" smtClean="0"/>
            <a:t>Jan. 1-31</a:t>
          </a:r>
        </a:p>
        <a:p>
          <a:r>
            <a:rPr lang="en-CA" sz="1100" dirty="0" smtClean="0"/>
            <a:t>Inquiry period</a:t>
          </a:r>
        </a:p>
        <a:p>
          <a:r>
            <a:rPr lang="en-CA" sz="1100" b="1" dirty="0" smtClean="0"/>
            <a:t>Jan. 31 = P</a:t>
          </a:r>
          <a:r>
            <a:rPr lang="en-CA" sz="1100" dirty="0" smtClean="0"/>
            <a:t>ARP appeal deadline</a:t>
          </a:r>
          <a:endParaRPr lang="en-CA" sz="1100" dirty="0"/>
        </a:p>
      </dgm:t>
    </dgm:pt>
    <dgm:pt modelId="{3D1D0C15-D04A-4597-A785-AF90A795E92F}" type="parTrans" cxnId="{F5F3B7FB-2234-43AE-A7E3-98CFA3D45009}">
      <dgm:prSet/>
      <dgm:spPr/>
      <dgm:t>
        <a:bodyPr/>
        <a:lstStyle/>
        <a:p>
          <a:endParaRPr lang="en-CA"/>
        </a:p>
      </dgm:t>
    </dgm:pt>
    <dgm:pt modelId="{FE53258D-4984-4C63-9F52-B7B2C46BAB39}" type="sibTrans" cxnId="{F5F3B7FB-2234-43AE-A7E3-98CFA3D45009}">
      <dgm:prSet/>
      <dgm:spPr/>
      <dgm:t>
        <a:bodyPr/>
        <a:lstStyle/>
        <a:p>
          <a:endParaRPr lang="en-CA" dirty="0"/>
        </a:p>
      </dgm:t>
    </dgm:pt>
    <dgm:pt modelId="{A9B70809-4FB5-40D7-817E-33EEF24A276A}">
      <dgm:prSet phldrT="[Text]" custT="1"/>
      <dgm:spPr/>
      <dgm:t>
        <a:bodyPr/>
        <a:lstStyle/>
        <a:p>
          <a:r>
            <a:rPr lang="en-CA" sz="1100" b="1" dirty="0" smtClean="0"/>
            <a:t>Feb. 1 – March 31</a:t>
          </a:r>
        </a:p>
        <a:p>
          <a:r>
            <a:rPr lang="en-CA" sz="1100" dirty="0" smtClean="0"/>
            <a:t>PARP appeal hearings</a:t>
          </a:r>
        </a:p>
        <a:p>
          <a:r>
            <a:rPr lang="en-CA" sz="1100" dirty="0" smtClean="0"/>
            <a:t>Revised Roll production</a:t>
          </a:r>
        </a:p>
      </dgm:t>
    </dgm:pt>
    <dgm:pt modelId="{A2624274-2B92-4DFD-B762-93EDBAB0F832}" type="parTrans" cxnId="{B5F937A9-50E2-4E24-8C9C-E5718516D4D9}">
      <dgm:prSet/>
      <dgm:spPr/>
      <dgm:t>
        <a:bodyPr/>
        <a:lstStyle/>
        <a:p>
          <a:endParaRPr lang="en-CA"/>
        </a:p>
      </dgm:t>
    </dgm:pt>
    <dgm:pt modelId="{F4F3401B-4590-40F8-A85B-BF1B4B7CB67E}" type="sibTrans" cxnId="{B5F937A9-50E2-4E24-8C9C-E5718516D4D9}">
      <dgm:prSet/>
      <dgm:spPr/>
      <dgm:t>
        <a:bodyPr/>
        <a:lstStyle/>
        <a:p>
          <a:endParaRPr lang="en-CA"/>
        </a:p>
      </dgm:t>
    </dgm:pt>
    <dgm:pt modelId="{D263E7F9-F812-4025-B827-3263C65B3287}">
      <dgm:prSet phldrT="[Text]" custT="1"/>
      <dgm:spPr/>
      <dgm:t>
        <a:bodyPr/>
        <a:lstStyle/>
        <a:p>
          <a:r>
            <a:rPr lang="en-CA" sz="1100" b="1" dirty="0" smtClean="0"/>
            <a:t>April 1 - Sept. 30</a:t>
          </a:r>
        </a:p>
        <a:p>
          <a:r>
            <a:rPr lang="en-CA" sz="1100" dirty="0" smtClean="0"/>
            <a:t>Assessment projects completed</a:t>
          </a:r>
        </a:p>
        <a:p>
          <a:r>
            <a:rPr lang="en-CA" sz="1100" dirty="0" smtClean="0"/>
            <a:t>New construction inspected</a:t>
          </a:r>
        </a:p>
        <a:p>
          <a:r>
            <a:rPr lang="en-CA" sz="1100" b="1" dirty="0" smtClean="0"/>
            <a:t>April 30 = </a:t>
          </a:r>
          <a:r>
            <a:rPr lang="en-CA" sz="1100" dirty="0" smtClean="0"/>
            <a:t>PAAB appeal deadline</a:t>
          </a:r>
        </a:p>
        <a:p>
          <a:r>
            <a:rPr lang="en-CA" sz="1100" b="1" dirty="0" smtClean="0"/>
            <a:t>July 1</a:t>
          </a:r>
          <a:r>
            <a:rPr lang="en-CA" sz="1100" dirty="0" smtClean="0"/>
            <a:t> = Valuation date</a:t>
          </a:r>
        </a:p>
      </dgm:t>
    </dgm:pt>
    <dgm:pt modelId="{DC77A347-9D13-47D7-80A0-862664C147E0}" type="parTrans" cxnId="{6E4F74CA-CED7-4FD7-8FD8-79C446970E01}">
      <dgm:prSet/>
      <dgm:spPr/>
      <dgm:t>
        <a:bodyPr/>
        <a:lstStyle/>
        <a:p>
          <a:endParaRPr lang="en-CA"/>
        </a:p>
      </dgm:t>
    </dgm:pt>
    <dgm:pt modelId="{B65C3755-EB3F-4E0D-8AA5-86A0CEC238F2}" type="sibTrans" cxnId="{6E4F74CA-CED7-4FD7-8FD8-79C446970E01}">
      <dgm:prSet/>
      <dgm:spPr/>
      <dgm:t>
        <a:bodyPr/>
        <a:lstStyle/>
        <a:p>
          <a:endParaRPr lang="en-CA"/>
        </a:p>
      </dgm:t>
    </dgm:pt>
    <dgm:pt modelId="{A1DD6B72-43B8-4678-93D8-6387D81D290B}">
      <dgm:prSet phldrT="[Text]" custT="1"/>
      <dgm:spPr/>
      <dgm:t>
        <a:bodyPr/>
        <a:lstStyle/>
        <a:p>
          <a:r>
            <a:rPr lang="en-CA" sz="1100" b="1" dirty="0" smtClean="0"/>
            <a:t>Oct. 1 – Dec. 31</a:t>
          </a:r>
        </a:p>
        <a:p>
          <a:r>
            <a:rPr lang="en-CA" sz="1100" dirty="0" smtClean="0"/>
            <a:t>Roll production</a:t>
          </a:r>
        </a:p>
        <a:p>
          <a:r>
            <a:rPr lang="en-CA" sz="1100" b="1" dirty="0" smtClean="0"/>
            <a:t>Oct. 31 </a:t>
          </a:r>
          <a:r>
            <a:rPr lang="en-CA" sz="1100" dirty="0" smtClean="0"/>
            <a:t>= Physical condition &amp; permitted use</a:t>
          </a:r>
        </a:p>
        <a:p>
          <a:r>
            <a:rPr lang="en-CA" sz="1100" b="1" dirty="0" smtClean="0"/>
            <a:t>Nov. 30 </a:t>
          </a:r>
          <a:r>
            <a:rPr lang="en-CA" sz="1100" dirty="0" smtClean="0"/>
            <a:t>= Ownership reflects LTSA records</a:t>
          </a:r>
        </a:p>
        <a:p>
          <a:r>
            <a:rPr lang="en-CA" sz="1100" b="1" dirty="0" smtClean="0"/>
            <a:t>Dec. 31 </a:t>
          </a:r>
          <a:r>
            <a:rPr lang="en-CA" sz="1100" dirty="0" smtClean="0"/>
            <a:t>= Assessment notices produced &amp; mailed</a:t>
          </a:r>
        </a:p>
        <a:p>
          <a:r>
            <a:rPr lang="en-CA" sz="1100" b="1" dirty="0" smtClean="0"/>
            <a:t>Dec. 31 </a:t>
          </a:r>
          <a:r>
            <a:rPr lang="en-CA" sz="1100" dirty="0" smtClean="0"/>
            <a:t>= Liability for taxation</a:t>
          </a:r>
        </a:p>
      </dgm:t>
    </dgm:pt>
    <dgm:pt modelId="{AA5D0237-B52B-4315-9DDA-0327CD7D5865}" type="parTrans" cxnId="{F541CD1E-56D7-47B0-BAB9-0A31227107F0}">
      <dgm:prSet/>
      <dgm:spPr/>
      <dgm:t>
        <a:bodyPr/>
        <a:lstStyle/>
        <a:p>
          <a:endParaRPr lang="en-CA"/>
        </a:p>
      </dgm:t>
    </dgm:pt>
    <dgm:pt modelId="{9A357A7D-4682-4119-AD17-346C09177774}" type="sibTrans" cxnId="{F541CD1E-56D7-47B0-BAB9-0A31227107F0}">
      <dgm:prSet/>
      <dgm:spPr/>
      <dgm:t>
        <a:bodyPr/>
        <a:lstStyle/>
        <a:p>
          <a:endParaRPr lang="en-CA"/>
        </a:p>
      </dgm:t>
    </dgm:pt>
    <dgm:pt modelId="{259BFEA4-2AF1-467B-B61E-32A5FF0AC7F2}" type="pres">
      <dgm:prSet presAssocID="{525AF39C-3852-44B0-A73F-5C0166F72474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CA"/>
        </a:p>
      </dgm:t>
    </dgm:pt>
    <dgm:pt modelId="{5EE3B826-8D18-49E7-811A-D608B3C032AA}" type="pres">
      <dgm:prSet presAssocID="{525AF39C-3852-44B0-A73F-5C0166F72474}" presName="cycle" presStyleCnt="0"/>
      <dgm:spPr/>
      <dgm:t>
        <a:bodyPr/>
        <a:lstStyle/>
        <a:p>
          <a:endParaRPr lang="en-US"/>
        </a:p>
      </dgm:t>
    </dgm:pt>
    <dgm:pt modelId="{CEA8473D-11B7-4408-867C-8FA654AA9714}" type="pres">
      <dgm:prSet presAssocID="{FA27D429-9830-4298-A156-214EEAD49D54}" presName="nodeFirstNode" presStyleLbl="node1" presStyleIdx="0" presStyleCnt="4" custScaleX="105100" custScaleY="57622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9DCE085E-9C0B-4191-AEE2-A0F76C1E29B7}" type="pres">
      <dgm:prSet presAssocID="{FE53258D-4984-4C63-9F52-B7B2C46BAB39}" presName="sibTransFirstNode" presStyleLbl="bgShp" presStyleIdx="0" presStyleCnt="1"/>
      <dgm:spPr/>
      <dgm:t>
        <a:bodyPr/>
        <a:lstStyle/>
        <a:p>
          <a:endParaRPr lang="en-CA"/>
        </a:p>
      </dgm:t>
    </dgm:pt>
    <dgm:pt modelId="{29EF770A-F99E-4EDB-BF81-8EDCA35994CE}" type="pres">
      <dgm:prSet presAssocID="{A9B70809-4FB5-40D7-817E-33EEF24A276A}" presName="nodeFollowingNodes" presStyleLbl="node1" presStyleIdx="1" presStyleCnt="4" custScaleX="87236" custScaleY="64475" custRadScaleRad="126560" custRadScaleInc="-9561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9F8980A2-9BF1-4FF7-A8D2-A23CF4CF2AED}" type="pres">
      <dgm:prSet presAssocID="{D263E7F9-F812-4025-B827-3263C65B3287}" presName="nodeFollowingNodes" presStyleLbl="node1" presStyleIdx="2" presStyleCnt="4" custScaleX="117928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A83D67D0-DC2F-4E4D-B18F-E4A8BEBCADB6}" type="pres">
      <dgm:prSet presAssocID="{A1DD6B72-43B8-4678-93D8-6387D81D290B}" presName="nodeFollowingNodes" presStyleLbl="node1" presStyleIdx="3" presStyleCnt="4" custScaleX="162296" custScaleY="123859" custRadScaleRad="128058" custRadScaleInc="4299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</dgm:ptLst>
  <dgm:cxnLst>
    <dgm:cxn modelId="{6E4F74CA-CED7-4FD7-8FD8-79C446970E01}" srcId="{525AF39C-3852-44B0-A73F-5C0166F72474}" destId="{D263E7F9-F812-4025-B827-3263C65B3287}" srcOrd="2" destOrd="0" parTransId="{DC77A347-9D13-47D7-80A0-862664C147E0}" sibTransId="{B65C3755-EB3F-4E0D-8AA5-86A0CEC238F2}"/>
    <dgm:cxn modelId="{2E923140-5573-4141-AE5A-2AB3AC78EC49}" type="presOf" srcId="{D263E7F9-F812-4025-B827-3263C65B3287}" destId="{9F8980A2-9BF1-4FF7-A8D2-A23CF4CF2AED}" srcOrd="0" destOrd="0" presId="urn:microsoft.com/office/officeart/2005/8/layout/cycle3"/>
    <dgm:cxn modelId="{F5F3B7FB-2234-43AE-A7E3-98CFA3D45009}" srcId="{525AF39C-3852-44B0-A73F-5C0166F72474}" destId="{FA27D429-9830-4298-A156-214EEAD49D54}" srcOrd="0" destOrd="0" parTransId="{3D1D0C15-D04A-4597-A785-AF90A795E92F}" sibTransId="{FE53258D-4984-4C63-9F52-B7B2C46BAB39}"/>
    <dgm:cxn modelId="{913F365A-1BAB-476B-BF9C-89D824F6745A}" type="presOf" srcId="{FA27D429-9830-4298-A156-214EEAD49D54}" destId="{CEA8473D-11B7-4408-867C-8FA654AA9714}" srcOrd="0" destOrd="0" presId="urn:microsoft.com/office/officeart/2005/8/layout/cycle3"/>
    <dgm:cxn modelId="{9AB45896-BF53-4257-9CAA-5F5E54D67B73}" type="presOf" srcId="{525AF39C-3852-44B0-A73F-5C0166F72474}" destId="{259BFEA4-2AF1-467B-B61E-32A5FF0AC7F2}" srcOrd="0" destOrd="0" presId="urn:microsoft.com/office/officeart/2005/8/layout/cycle3"/>
    <dgm:cxn modelId="{F541CD1E-56D7-47B0-BAB9-0A31227107F0}" srcId="{525AF39C-3852-44B0-A73F-5C0166F72474}" destId="{A1DD6B72-43B8-4678-93D8-6387D81D290B}" srcOrd="3" destOrd="0" parTransId="{AA5D0237-B52B-4315-9DDA-0327CD7D5865}" sibTransId="{9A357A7D-4682-4119-AD17-346C09177774}"/>
    <dgm:cxn modelId="{34ECF424-2FDF-4728-B810-1BFD61B068FE}" type="presOf" srcId="{A9B70809-4FB5-40D7-817E-33EEF24A276A}" destId="{29EF770A-F99E-4EDB-BF81-8EDCA35994CE}" srcOrd="0" destOrd="0" presId="urn:microsoft.com/office/officeart/2005/8/layout/cycle3"/>
    <dgm:cxn modelId="{67F82570-DDAB-4820-8679-0D5601042526}" type="presOf" srcId="{FE53258D-4984-4C63-9F52-B7B2C46BAB39}" destId="{9DCE085E-9C0B-4191-AEE2-A0F76C1E29B7}" srcOrd="0" destOrd="0" presId="urn:microsoft.com/office/officeart/2005/8/layout/cycle3"/>
    <dgm:cxn modelId="{B5F937A9-50E2-4E24-8C9C-E5718516D4D9}" srcId="{525AF39C-3852-44B0-A73F-5C0166F72474}" destId="{A9B70809-4FB5-40D7-817E-33EEF24A276A}" srcOrd="1" destOrd="0" parTransId="{A2624274-2B92-4DFD-B762-93EDBAB0F832}" sibTransId="{F4F3401B-4590-40F8-A85B-BF1B4B7CB67E}"/>
    <dgm:cxn modelId="{A11140B9-DE9C-4554-BF14-50B8E9C9FDC4}" type="presOf" srcId="{A1DD6B72-43B8-4678-93D8-6387D81D290B}" destId="{A83D67D0-DC2F-4E4D-B18F-E4A8BEBCADB6}" srcOrd="0" destOrd="0" presId="urn:microsoft.com/office/officeart/2005/8/layout/cycle3"/>
    <dgm:cxn modelId="{5D062188-AD22-48E3-B876-3F9ACD05F7EA}" type="presParOf" srcId="{259BFEA4-2AF1-467B-B61E-32A5FF0AC7F2}" destId="{5EE3B826-8D18-49E7-811A-D608B3C032AA}" srcOrd="0" destOrd="0" presId="urn:microsoft.com/office/officeart/2005/8/layout/cycle3"/>
    <dgm:cxn modelId="{6C89D7D2-96AB-4E27-AE67-22AA5F33103E}" type="presParOf" srcId="{5EE3B826-8D18-49E7-811A-D608B3C032AA}" destId="{CEA8473D-11B7-4408-867C-8FA654AA9714}" srcOrd="0" destOrd="0" presId="urn:microsoft.com/office/officeart/2005/8/layout/cycle3"/>
    <dgm:cxn modelId="{D0B7821F-C4A5-4E62-8A3F-E2D5E709CD57}" type="presParOf" srcId="{5EE3B826-8D18-49E7-811A-D608B3C032AA}" destId="{9DCE085E-9C0B-4191-AEE2-A0F76C1E29B7}" srcOrd="1" destOrd="0" presId="urn:microsoft.com/office/officeart/2005/8/layout/cycle3"/>
    <dgm:cxn modelId="{568E9982-83CD-4FD5-9B13-70CC53536456}" type="presParOf" srcId="{5EE3B826-8D18-49E7-811A-D608B3C032AA}" destId="{29EF770A-F99E-4EDB-BF81-8EDCA35994CE}" srcOrd="2" destOrd="0" presId="urn:microsoft.com/office/officeart/2005/8/layout/cycle3"/>
    <dgm:cxn modelId="{A32DDF1F-44DC-457F-931E-AD2C8DCC75E6}" type="presParOf" srcId="{5EE3B826-8D18-49E7-811A-D608B3C032AA}" destId="{9F8980A2-9BF1-4FF7-A8D2-A23CF4CF2AED}" srcOrd="3" destOrd="0" presId="urn:microsoft.com/office/officeart/2005/8/layout/cycle3"/>
    <dgm:cxn modelId="{7CBDC6B5-FA6A-45FB-B4BE-A2590BEECDB0}" type="presParOf" srcId="{5EE3B826-8D18-49E7-811A-D608B3C032AA}" destId="{A83D67D0-DC2F-4E4D-B18F-E4A8BEBCADB6}" srcOrd="4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3286126-D2F6-4DF4-8ADE-E677F518346E}" type="doc">
      <dgm:prSet loTypeId="urn:microsoft.com/office/officeart/2005/8/layout/equation1" loCatId="relationship" qsTypeId="urn:microsoft.com/office/officeart/2005/8/quickstyle/simple1" qsCatId="simple" csTypeId="urn:microsoft.com/office/officeart/2005/8/colors/colorful1#2" csCatId="colorful" phldr="1"/>
      <dgm:spPr/>
      <dgm:t>
        <a:bodyPr/>
        <a:lstStyle/>
        <a:p>
          <a:endParaRPr lang="en-US"/>
        </a:p>
      </dgm:t>
    </dgm:pt>
    <dgm:pt modelId="{FE0B15CC-0C93-43BD-948B-57AFC186F890}">
      <dgm:prSet phldrT="[Text]" custT="1"/>
      <dgm:spPr/>
      <dgm:t>
        <a:bodyPr/>
        <a:lstStyle/>
        <a:p>
          <a:r>
            <a:rPr lang="en-CA" sz="1600" b="1" dirty="0" smtClean="0"/>
            <a:t>Assessed Value</a:t>
          </a:r>
        </a:p>
      </dgm:t>
    </dgm:pt>
    <dgm:pt modelId="{EC63E992-4D39-4151-B81F-6F2900B5F213}" type="parTrans" cxnId="{F34967C7-2AED-427B-B68B-0F9A06F7058D}">
      <dgm:prSet/>
      <dgm:spPr/>
      <dgm:t>
        <a:bodyPr/>
        <a:lstStyle/>
        <a:p>
          <a:endParaRPr lang="en-CA"/>
        </a:p>
      </dgm:t>
    </dgm:pt>
    <dgm:pt modelId="{112126D1-9230-4EAF-A581-DC0FF266D032}" type="sibTrans" cxnId="{F34967C7-2AED-427B-B68B-0F9A06F7058D}">
      <dgm:prSet/>
      <dgm:spPr/>
      <dgm:t>
        <a:bodyPr/>
        <a:lstStyle/>
        <a:p>
          <a:endParaRPr lang="en-CA" dirty="0"/>
        </a:p>
      </dgm:t>
    </dgm:pt>
    <dgm:pt modelId="{6D90C21E-E814-42D5-A12F-100ACC9844AE}">
      <dgm:prSet phldrT="[Text]" custT="1"/>
      <dgm:spPr/>
      <dgm:t>
        <a:bodyPr/>
        <a:lstStyle/>
        <a:p>
          <a:r>
            <a:rPr lang="en-CA" sz="1600" b="1" dirty="0" smtClean="0"/>
            <a:t>Property Tax Rate</a:t>
          </a:r>
        </a:p>
      </dgm:t>
    </dgm:pt>
    <dgm:pt modelId="{8101D5DC-9FB0-4A06-B21E-B694EE39F10C}" type="parTrans" cxnId="{1B263607-0FEC-4B74-A645-24A0121F7F95}">
      <dgm:prSet/>
      <dgm:spPr/>
      <dgm:t>
        <a:bodyPr/>
        <a:lstStyle/>
        <a:p>
          <a:endParaRPr lang="en-CA"/>
        </a:p>
      </dgm:t>
    </dgm:pt>
    <dgm:pt modelId="{C84F48EE-764E-41D7-826A-927A9CC9372C}" type="sibTrans" cxnId="{1B263607-0FEC-4B74-A645-24A0121F7F95}">
      <dgm:prSet/>
      <dgm:spPr/>
      <dgm:t>
        <a:bodyPr/>
        <a:lstStyle/>
        <a:p>
          <a:endParaRPr lang="en-CA" dirty="0"/>
        </a:p>
      </dgm:t>
    </dgm:pt>
    <dgm:pt modelId="{CBD3B028-34AE-4C4D-8419-F6E8EE41EE0C}">
      <dgm:prSet phldrT="[Text]" custT="1"/>
      <dgm:spPr/>
      <dgm:t>
        <a:bodyPr/>
        <a:lstStyle/>
        <a:p>
          <a:r>
            <a:rPr lang="en-CA" sz="1600" b="1" dirty="0" smtClean="0"/>
            <a:t>Property Taxes Payable</a:t>
          </a:r>
        </a:p>
      </dgm:t>
    </dgm:pt>
    <dgm:pt modelId="{31D5119D-9F72-4168-9F44-DCF6563746DE}" type="parTrans" cxnId="{72583B33-D304-41CA-84C7-DAD01B9C3BD1}">
      <dgm:prSet/>
      <dgm:spPr/>
      <dgm:t>
        <a:bodyPr/>
        <a:lstStyle/>
        <a:p>
          <a:endParaRPr lang="en-CA"/>
        </a:p>
      </dgm:t>
    </dgm:pt>
    <dgm:pt modelId="{7D23BC4F-5BD4-472D-8027-D2C79B951F05}" type="sibTrans" cxnId="{72583B33-D304-41CA-84C7-DAD01B9C3BD1}">
      <dgm:prSet/>
      <dgm:spPr/>
      <dgm:t>
        <a:bodyPr/>
        <a:lstStyle/>
        <a:p>
          <a:endParaRPr lang="en-CA"/>
        </a:p>
      </dgm:t>
    </dgm:pt>
    <dgm:pt modelId="{ACC710F6-38AB-456E-B003-17F70E55217D}" type="pres">
      <dgm:prSet presAssocID="{E3286126-D2F6-4DF4-8ADE-E677F518346E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8F8A7AF-5A4B-468F-AD10-E307AC95BC6F}" type="pres">
      <dgm:prSet presAssocID="{FE0B15CC-0C93-43BD-948B-57AFC186F890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1EFA228F-6A9F-4AE3-A318-A400BE3B1C5E}" type="pres">
      <dgm:prSet presAssocID="{112126D1-9230-4EAF-A581-DC0FF266D032}" presName="spacerL" presStyleCnt="0"/>
      <dgm:spPr/>
    </dgm:pt>
    <dgm:pt modelId="{A1F64268-5A6A-4D47-B28C-E01F8AF0995F}" type="pres">
      <dgm:prSet presAssocID="{112126D1-9230-4EAF-A581-DC0FF266D032}" presName="sibTrans" presStyleLbl="sibTrans2D1" presStyleIdx="0" presStyleCnt="2" custAng="2700000" custScaleX="59175" custScaleY="66253"/>
      <dgm:spPr/>
      <dgm:t>
        <a:bodyPr/>
        <a:lstStyle/>
        <a:p>
          <a:endParaRPr lang="en-CA"/>
        </a:p>
      </dgm:t>
    </dgm:pt>
    <dgm:pt modelId="{F7C6DF04-9D33-4185-A2F2-C72DBEE55042}" type="pres">
      <dgm:prSet presAssocID="{112126D1-9230-4EAF-A581-DC0FF266D032}" presName="spacerR" presStyleCnt="0"/>
      <dgm:spPr/>
    </dgm:pt>
    <dgm:pt modelId="{F1B33753-DFE4-4C66-B399-150A0E92CA37}" type="pres">
      <dgm:prSet presAssocID="{6D90C21E-E814-42D5-A12F-100ACC9844AE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D9453079-BE1A-4C2B-BC00-BD9BF56B1F38}" type="pres">
      <dgm:prSet presAssocID="{C84F48EE-764E-41D7-826A-927A9CC9372C}" presName="spacerL" presStyleCnt="0"/>
      <dgm:spPr/>
    </dgm:pt>
    <dgm:pt modelId="{3C5A0784-2852-4F02-868F-E7C92C1C3B5D}" type="pres">
      <dgm:prSet presAssocID="{C84F48EE-764E-41D7-826A-927A9CC9372C}" presName="sibTrans" presStyleLbl="sibTrans2D1" presStyleIdx="1" presStyleCnt="2" custScaleX="37574" custScaleY="54316"/>
      <dgm:spPr/>
      <dgm:t>
        <a:bodyPr/>
        <a:lstStyle/>
        <a:p>
          <a:endParaRPr lang="en-CA"/>
        </a:p>
      </dgm:t>
    </dgm:pt>
    <dgm:pt modelId="{EA9FCD3C-C15D-4C06-A80D-3144D1BA320F}" type="pres">
      <dgm:prSet presAssocID="{C84F48EE-764E-41D7-826A-927A9CC9372C}" presName="spacerR" presStyleCnt="0"/>
      <dgm:spPr/>
    </dgm:pt>
    <dgm:pt modelId="{14920932-6ED1-4583-B759-B5B93583D6D4}" type="pres">
      <dgm:prSet presAssocID="{CBD3B028-34AE-4C4D-8419-F6E8EE41EE0C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</dgm:ptLst>
  <dgm:cxnLst>
    <dgm:cxn modelId="{F6F7BA10-4127-4638-9666-91D196DAC8D5}" type="presOf" srcId="{CBD3B028-34AE-4C4D-8419-F6E8EE41EE0C}" destId="{14920932-6ED1-4583-B759-B5B93583D6D4}" srcOrd="0" destOrd="0" presId="urn:microsoft.com/office/officeart/2005/8/layout/equation1"/>
    <dgm:cxn modelId="{72583B33-D304-41CA-84C7-DAD01B9C3BD1}" srcId="{E3286126-D2F6-4DF4-8ADE-E677F518346E}" destId="{CBD3B028-34AE-4C4D-8419-F6E8EE41EE0C}" srcOrd="2" destOrd="0" parTransId="{31D5119D-9F72-4168-9F44-DCF6563746DE}" sibTransId="{7D23BC4F-5BD4-472D-8027-D2C79B951F05}"/>
    <dgm:cxn modelId="{E7AB92FA-A4BC-426C-8FAB-1F0FCF9B8709}" type="presOf" srcId="{6D90C21E-E814-42D5-A12F-100ACC9844AE}" destId="{F1B33753-DFE4-4C66-B399-150A0E92CA37}" srcOrd="0" destOrd="0" presId="urn:microsoft.com/office/officeart/2005/8/layout/equation1"/>
    <dgm:cxn modelId="{1B263607-0FEC-4B74-A645-24A0121F7F95}" srcId="{E3286126-D2F6-4DF4-8ADE-E677F518346E}" destId="{6D90C21E-E814-42D5-A12F-100ACC9844AE}" srcOrd="1" destOrd="0" parTransId="{8101D5DC-9FB0-4A06-B21E-B694EE39F10C}" sibTransId="{C84F48EE-764E-41D7-826A-927A9CC9372C}"/>
    <dgm:cxn modelId="{C8045EED-B394-4CE6-B45F-CD23774EA8B8}" type="presOf" srcId="{C84F48EE-764E-41D7-826A-927A9CC9372C}" destId="{3C5A0784-2852-4F02-868F-E7C92C1C3B5D}" srcOrd="0" destOrd="0" presId="urn:microsoft.com/office/officeart/2005/8/layout/equation1"/>
    <dgm:cxn modelId="{B2291BB2-13A6-4363-B70D-56522B53FBFA}" type="presOf" srcId="{112126D1-9230-4EAF-A581-DC0FF266D032}" destId="{A1F64268-5A6A-4D47-B28C-E01F8AF0995F}" srcOrd="0" destOrd="0" presId="urn:microsoft.com/office/officeart/2005/8/layout/equation1"/>
    <dgm:cxn modelId="{21CD3E51-2DD2-4DB5-BF7B-ACC420F8D3FC}" type="presOf" srcId="{E3286126-D2F6-4DF4-8ADE-E677F518346E}" destId="{ACC710F6-38AB-456E-B003-17F70E55217D}" srcOrd="0" destOrd="0" presId="urn:microsoft.com/office/officeart/2005/8/layout/equation1"/>
    <dgm:cxn modelId="{F34967C7-2AED-427B-B68B-0F9A06F7058D}" srcId="{E3286126-D2F6-4DF4-8ADE-E677F518346E}" destId="{FE0B15CC-0C93-43BD-948B-57AFC186F890}" srcOrd="0" destOrd="0" parTransId="{EC63E992-4D39-4151-B81F-6F2900B5F213}" sibTransId="{112126D1-9230-4EAF-A581-DC0FF266D032}"/>
    <dgm:cxn modelId="{D24C1523-C70D-43AF-B4BF-BEE565077075}" type="presOf" srcId="{FE0B15CC-0C93-43BD-948B-57AFC186F890}" destId="{D8F8A7AF-5A4B-468F-AD10-E307AC95BC6F}" srcOrd="0" destOrd="0" presId="urn:microsoft.com/office/officeart/2005/8/layout/equation1"/>
    <dgm:cxn modelId="{C0C5E919-591D-4C88-B54C-7E77892D71BD}" type="presParOf" srcId="{ACC710F6-38AB-456E-B003-17F70E55217D}" destId="{D8F8A7AF-5A4B-468F-AD10-E307AC95BC6F}" srcOrd="0" destOrd="0" presId="urn:microsoft.com/office/officeart/2005/8/layout/equation1"/>
    <dgm:cxn modelId="{D93DC930-B2AC-4454-9896-62BA163933C0}" type="presParOf" srcId="{ACC710F6-38AB-456E-B003-17F70E55217D}" destId="{1EFA228F-6A9F-4AE3-A318-A400BE3B1C5E}" srcOrd="1" destOrd="0" presId="urn:microsoft.com/office/officeart/2005/8/layout/equation1"/>
    <dgm:cxn modelId="{8F55DCFD-CF38-4A99-AEAB-995A9CBDE141}" type="presParOf" srcId="{ACC710F6-38AB-456E-B003-17F70E55217D}" destId="{A1F64268-5A6A-4D47-B28C-E01F8AF0995F}" srcOrd="2" destOrd="0" presId="urn:microsoft.com/office/officeart/2005/8/layout/equation1"/>
    <dgm:cxn modelId="{E8DFD5A3-79CF-442E-A679-C468B6A2BDFF}" type="presParOf" srcId="{ACC710F6-38AB-456E-B003-17F70E55217D}" destId="{F7C6DF04-9D33-4185-A2F2-C72DBEE55042}" srcOrd="3" destOrd="0" presId="urn:microsoft.com/office/officeart/2005/8/layout/equation1"/>
    <dgm:cxn modelId="{F3C3F7BB-36E5-4690-9B8E-36A074C31204}" type="presParOf" srcId="{ACC710F6-38AB-456E-B003-17F70E55217D}" destId="{F1B33753-DFE4-4C66-B399-150A0E92CA37}" srcOrd="4" destOrd="0" presId="urn:microsoft.com/office/officeart/2005/8/layout/equation1"/>
    <dgm:cxn modelId="{68066B51-1757-441E-B80B-7EAF498A78E5}" type="presParOf" srcId="{ACC710F6-38AB-456E-B003-17F70E55217D}" destId="{D9453079-BE1A-4C2B-BC00-BD9BF56B1F38}" srcOrd="5" destOrd="0" presId="urn:microsoft.com/office/officeart/2005/8/layout/equation1"/>
    <dgm:cxn modelId="{7A986F1A-0DF4-47D0-9FC7-6D86E589800A}" type="presParOf" srcId="{ACC710F6-38AB-456E-B003-17F70E55217D}" destId="{3C5A0784-2852-4F02-868F-E7C92C1C3B5D}" srcOrd="6" destOrd="0" presId="urn:microsoft.com/office/officeart/2005/8/layout/equation1"/>
    <dgm:cxn modelId="{B70A956C-5604-43DE-BCB5-E9D60F688F59}" type="presParOf" srcId="{ACC710F6-38AB-456E-B003-17F70E55217D}" destId="{EA9FCD3C-C15D-4C06-A80D-3144D1BA320F}" srcOrd="7" destOrd="0" presId="urn:microsoft.com/office/officeart/2005/8/layout/equation1"/>
    <dgm:cxn modelId="{73DFB03F-3806-49DD-9ABC-3137DB26AAFB}" type="presParOf" srcId="{ACC710F6-38AB-456E-B003-17F70E55217D}" destId="{14920932-6ED1-4583-B759-B5B93583D6D4}" srcOrd="8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CE085E-9C0B-4191-AEE2-A0F76C1E29B7}">
      <dsp:nvSpPr>
        <dsp:cNvPr id="0" name=""/>
        <dsp:cNvSpPr/>
      </dsp:nvSpPr>
      <dsp:spPr>
        <a:xfrm>
          <a:off x="1552953" y="-247473"/>
          <a:ext cx="3593404" cy="3593404"/>
        </a:xfrm>
        <a:prstGeom prst="circularArrow">
          <a:avLst>
            <a:gd name="adj1" fmla="val 4668"/>
            <a:gd name="adj2" fmla="val 272909"/>
            <a:gd name="adj3" fmla="val 12829897"/>
            <a:gd name="adj4" fmla="val 18031892"/>
            <a:gd name="adj5" fmla="val 4847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A8473D-11B7-4408-867C-8FA654AA9714}">
      <dsp:nvSpPr>
        <dsp:cNvPr id="0" name=""/>
        <dsp:cNvSpPr/>
      </dsp:nvSpPr>
      <dsp:spPr>
        <a:xfrm>
          <a:off x="2152909" y="120786"/>
          <a:ext cx="2393492" cy="65612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100" b="1" kern="1200" dirty="0" smtClean="0"/>
            <a:t>Jan. 1-31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100" kern="1200" dirty="0" smtClean="0"/>
            <a:t>Inquiry period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100" b="1" kern="1200" dirty="0" smtClean="0"/>
            <a:t>Jan. 31 = P</a:t>
          </a:r>
          <a:r>
            <a:rPr lang="en-CA" sz="1100" kern="1200" dirty="0" smtClean="0"/>
            <a:t>ARP appeal deadline</a:t>
          </a:r>
          <a:endParaRPr lang="en-CA" sz="1100" kern="1200" dirty="0"/>
        </a:p>
      </dsp:txBody>
      <dsp:txXfrm>
        <a:off x="2184938" y="152815"/>
        <a:ext cx="2329434" cy="592068"/>
      </dsp:txXfrm>
    </dsp:sp>
    <dsp:sp modelId="{29EF770A-F99E-4EDB-BF81-8EDCA35994CE}">
      <dsp:nvSpPr>
        <dsp:cNvPr id="0" name=""/>
        <dsp:cNvSpPr/>
      </dsp:nvSpPr>
      <dsp:spPr>
        <a:xfrm>
          <a:off x="3857955" y="1176316"/>
          <a:ext cx="1986667" cy="7341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100" b="1" kern="1200" dirty="0" smtClean="0"/>
            <a:t>Feb. 1 – March 31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100" kern="1200" dirty="0" smtClean="0"/>
            <a:t>PARP appeal hearings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100" kern="1200" dirty="0" smtClean="0"/>
            <a:t>Revised Roll production</a:t>
          </a:r>
        </a:p>
      </dsp:txBody>
      <dsp:txXfrm>
        <a:off x="3893794" y="1212155"/>
        <a:ext cx="1914989" cy="662482"/>
      </dsp:txXfrm>
    </dsp:sp>
    <dsp:sp modelId="{9F8980A2-9BF1-4FF7-A8D2-A23CF4CF2AED}">
      <dsp:nvSpPr>
        <dsp:cNvPr id="0" name=""/>
        <dsp:cNvSpPr/>
      </dsp:nvSpPr>
      <dsp:spPr>
        <a:xfrm>
          <a:off x="2006840" y="2460055"/>
          <a:ext cx="2685631" cy="113867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100" b="1" kern="1200" dirty="0" smtClean="0"/>
            <a:t>April 1 - Sept. 30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100" kern="1200" dirty="0" smtClean="0"/>
            <a:t>Assessment projects completed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100" kern="1200" dirty="0" smtClean="0"/>
            <a:t>New construction inspected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100" b="1" kern="1200" dirty="0" smtClean="0"/>
            <a:t>April 30 = </a:t>
          </a:r>
          <a:r>
            <a:rPr lang="en-CA" sz="1100" kern="1200" dirty="0" smtClean="0"/>
            <a:t>PAAB appeal deadline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100" b="1" kern="1200" dirty="0" smtClean="0"/>
            <a:t>July 1</a:t>
          </a:r>
          <a:r>
            <a:rPr lang="en-CA" sz="1100" kern="1200" dirty="0" smtClean="0"/>
            <a:t> = Valuation date</a:t>
          </a:r>
        </a:p>
      </dsp:txBody>
      <dsp:txXfrm>
        <a:off x="2062425" y="2515640"/>
        <a:ext cx="2574461" cy="1027504"/>
      </dsp:txXfrm>
    </dsp:sp>
    <dsp:sp modelId="{A83D67D0-DC2F-4E4D-B18F-E4A8BEBCADB6}">
      <dsp:nvSpPr>
        <dsp:cNvPr id="0" name=""/>
        <dsp:cNvSpPr/>
      </dsp:nvSpPr>
      <dsp:spPr>
        <a:xfrm>
          <a:off x="0" y="944727"/>
          <a:ext cx="3696045" cy="141035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100" b="1" kern="1200" dirty="0" smtClean="0"/>
            <a:t>Oct. 1 – Dec. 31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100" kern="1200" dirty="0" smtClean="0"/>
            <a:t>Roll production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100" b="1" kern="1200" dirty="0" smtClean="0"/>
            <a:t>Oct. 31 </a:t>
          </a:r>
          <a:r>
            <a:rPr lang="en-CA" sz="1100" kern="1200" dirty="0" smtClean="0"/>
            <a:t>= Physical condition &amp; permitted use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100" b="1" kern="1200" dirty="0" smtClean="0"/>
            <a:t>Nov. 30 </a:t>
          </a:r>
          <a:r>
            <a:rPr lang="en-CA" sz="1100" kern="1200" dirty="0" smtClean="0"/>
            <a:t>= Ownership reflects LTSA records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100" b="1" kern="1200" dirty="0" smtClean="0"/>
            <a:t>Dec. 31 </a:t>
          </a:r>
          <a:r>
            <a:rPr lang="en-CA" sz="1100" kern="1200" dirty="0" smtClean="0"/>
            <a:t>= Assessment notices produced &amp; mailed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100" b="1" kern="1200" dirty="0" smtClean="0"/>
            <a:t>Dec. 31 </a:t>
          </a:r>
          <a:r>
            <a:rPr lang="en-CA" sz="1100" kern="1200" dirty="0" smtClean="0"/>
            <a:t>= Liability for taxation</a:t>
          </a:r>
        </a:p>
      </dsp:txBody>
      <dsp:txXfrm>
        <a:off x="68848" y="1013575"/>
        <a:ext cx="3558349" cy="127265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F8A7AF-5A4B-468F-AD10-E307AC95BC6F}">
      <dsp:nvSpPr>
        <dsp:cNvPr id="0" name=""/>
        <dsp:cNvSpPr/>
      </dsp:nvSpPr>
      <dsp:spPr>
        <a:xfrm>
          <a:off x="155" y="462327"/>
          <a:ext cx="1522079" cy="1522079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600" b="1" kern="1200" dirty="0" smtClean="0"/>
            <a:t>Assessed Value</a:t>
          </a:r>
        </a:p>
      </dsp:txBody>
      <dsp:txXfrm>
        <a:off x="223058" y="685230"/>
        <a:ext cx="1076273" cy="1076273"/>
      </dsp:txXfrm>
    </dsp:sp>
    <dsp:sp modelId="{A1F64268-5A6A-4D47-B28C-E01F8AF0995F}">
      <dsp:nvSpPr>
        <dsp:cNvPr id="0" name=""/>
        <dsp:cNvSpPr/>
      </dsp:nvSpPr>
      <dsp:spPr>
        <a:xfrm rot="2700000">
          <a:off x="1645827" y="930924"/>
          <a:ext cx="522400" cy="584885"/>
        </a:xfrm>
        <a:prstGeom prst="mathPlus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CA" sz="800" kern="1200" dirty="0"/>
        </a:p>
      </dsp:txBody>
      <dsp:txXfrm>
        <a:off x="1715071" y="1161932"/>
        <a:ext cx="383912" cy="122869"/>
      </dsp:txXfrm>
    </dsp:sp>
    <dsp:sp modelId="{F1B33753-DFE4-4C66-B399-150A0E92CA37}">
      <dsp:nvSpPr>
        <dsp:cNvPr id="0" name=""/>
        <dsp:cNvSpPr/>
      </dsp:nvSpPr>
      <dsp:spPr>
        <a:xfrm>
          <a:off x="2291820" y="462327"/>
          <a:ext cx="1522079" cy="1522079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600" b="1" kern="1200" dirty="0" smtClean="0"/>
            <a:t>Property Tax Rate</a:t>
          </a:r>
        </a:p>
      </dsp:txBody>
      <dsp:txXfrm>
        <a:off x="2514723" y="685230"/>
        <a:ext cx="1076273" cy="1076273"/>
      </dsp:txXfrm>
    </dsp:sp>
    <dsp:sp modelId="{3C5A0784-2852-4F02-868F-E7C92C1C3B5D}">
      <dsp:nvSpPr>
        <dsp:cNvPr id="0" name=""/>
        <dsp:cNvSpPr/>
      </dsp:nvSpPr>
      <dsp:spPr>
        <a:xfrm>
          <a:off x="3937492" y="983614"/>
          <a:ext cx="331705" cy="479504"/>
        </a:xfrm>
        <a:prstGeom prst="mathEqual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CA" sz="2000" kern="1200" dirty="0"/>
        </a:p>
      </dsp:txBody>
      <dsp:txXfrm>
        <a:off x="3981459" y="1082392"/>
        <a:ext cx="243771" cy="281948"/>
      </dsp:txXfrm>
    </dsp:sp>
    <dsp:sp modelId="{14920932-6ED1-4583-B759-B5B93583D6D4}">
      <dsp:nvSpPr>
        <dsp:cNvPr id="0" name=""/>
        <dsp:cNvSpPr/>
      </dsp:nvSpPr>
      <dsp:spPr>
        <a:xfrm>
          <a:off x="4392790" y="462327"/>
          <a:ext cx="1522079" cy="1522079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600" b="1" kern="1200" dirty="0" smtClean="0"/>
            <a:t>Property Taxes Payable</a:t>
          </a:r>
        </a:p>
      </dsp:txBody>
      <dsp:txXfrm>
        <a:off x="4615693" y="685230"/>
        <a:ext cx="1076273" cy="107627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32" tIns="45716" rIns="91432" bIns="45716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charset="0"/>
              </a:defRPr>
            </a:lvl1pPr>
          </a:lstStyle>
          <a:p>
            <a:fld id="{CE4FDF64-784B-BB4A-B366-DEE9C8D671D7}" type="datetimeFigureOut">
              <a:rPr lang="en-US"/>
              <a:pPr/>
              <a:t>3/4/2021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32" tIns="45716" rIns="91432" bIns="45716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charset="0"/>
              </a:defRPr>
            </a:lvl1pPr>
          </a:lstStyle>
          <a:p>
            <a:fld id="{14862C19-3401-CB40-B1CF-EF61DD268DEB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594703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32" tIns="45716" rIns="91432" bIns="45716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charset="0"/>
              </a:defRPr>
            </a:lvl1pPr>
          </a:lstStyle>
          <a:p>
            <a:fld id="{92FE2491-6DBB-AB4D-BE2A-ED74F9C4976D}" type="datetimeFigureOut">
              <a:rPr lang="en-US"/>
              <a:pPr/>
              <a:t>3/4/2021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4588" y="685800"/>
            <a:ext cx="4570412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2" tIns="45716" rIns="91432" bIns="45716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32" tIns="45716" rIns="91432" bIns="45716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32" tIns="45716" rIns="91432" bIns="45716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charset="0"/>
              </a:defRPr>
            </a:lvl1pPr>
          </a:lstStyle>
          <a:p>
            <a:fld id="{6ABDD3B6-353C-AA4C-817A-116041EA2C7F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6418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0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0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0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0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0412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BDD3B6-353C-AA4C-817A-116041EA2C7F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1450" indent="-171450" defTabSz="432465">
              <a:buFont typeface="Arial" panose="020B0604020202020204" pitchFamily="34" charset="0"/>
              <a:buChar char="•"/>
              <a:defRPr/>
            </a:pPr>
            <a:endParaRPr lang="en-CA" sz="1100" b="1" i="1" dirty="0" smtClean="0"/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CA" sz="1100" b="1" i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BDD3B6-353C-AA4C-817A-116041EA2C7F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  <a:defRPr/>
            </a:pPr>
            <a:endParaRPr lang="en-CA" b="1" dirty="0">
              <a:ea typeface="ヒラギノ角ゴ Pro W3"/>
              <a:cs typeface="ヒラギノ角ゴ Pro W3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432465">
              <a:defRPr/>
            </a:pPr>
            <a:fld id="{6ABDD3B6-353C-AA4C-817A-116041EA2C7F}" type="slidenum">
              <a:rPr lang="en-US" sz="1100">
                <a:solidFill>
                  <a:prstClr val="black"/>
                </a:solidFill>
              </a:rPr>
              <a:pPr defTabSz="432465">
                <a:defRPr/>
              </a:pPr>
              <a:t>3</a:t>
            </a:fld>
            <a:endParaRPr lang="en-US" sz="11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1348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39800" y="620713"/>
            <a:ext cx="4148138" cy="31115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802839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CA" dirty="0"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7031340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BDD3B6-353C-AA4C-817A-116041EA2C7F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rtl="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CA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BDD3B6-353C-AA4C-817A-116041EA2C7F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25654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rtl="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CA" b="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BDD3B6-353C-AA4C-817A-116041EA2C7F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09798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432427">
              <a:defRPr/>
            </a:pPr>
            <a:fld id="{6ABDD3B6-353C-AA4C-817A-116041EA2C7F}" type="slidenum">
              <a:rPr lang="en-US" sz="1100">
                <a:solidFill>
                  <a:prstClr val="black"/>
                </a:solidFill>
              </a:rPr>
              <a:pPr defTabSz="432427">
                <a:defRPr/>
              </a:pPr>
              <a:t>8</a:t>
            </a:fld>
            <a:endParaRPr lang="en-US" sz="11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13528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432427">
              <a:defRPr/>
            </a:pPr>
            <a:fld id="{6ABDD3B6-353C-AA4C-817A-116041EA2C7F}" type="slidenum">
              <a:rPr lang="en-US" sz="1100">
                <a:solidFill>
                  <a:prstClr val="black"/>
                </a:solidFill>
              </a:rPr>
              <a:pPr defTabSz="432427">
                <a:defRPr/>
              </a:pPr>
              <a:t>9</a:t>
            </a:fld>
            <a:endParaRPr lang="en-US" sz="11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39403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>
              <a:ea typeface="AppleMyungjo" pitchFamily="-84" charset="-127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BDD3B6-353C-AA4C-817A-116041EA2C7F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54802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ln/>
        </p:spPr>
      </p:sp>
      <p:sp>
        <p:nvSpPr>
          <p:cNvPr id="921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CA" dirty="0" smtClean="0">
              <a:latin typeface="Times" pitchFamily="-84" charset="0"/>
              <a:ea typeface="ヒラギノ角ゴ Pro W3" pitchFamily="-84" charset="-128"/>
            </a:endParaRPr>
          </a:p>
        </p:txBody>
      </p:sp>
      <p:sp>
        <p:nvSpPr>
          <p:cNvPr id="921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57BFE6D-6001-4DE8-841C-B4C045898DD3}" type="slidenum">
              <a:rPr lang="en-US" smtClean="0">
                <a:latin typeface="Calibri" pitchFamily="34" charset="0"/>
                <a:ea typeface="ヒラギノ角ゴ Pro W3" pitchFamily="-84" charset="-128"/>
              </a:rPr>
              <a:pPr/>
              <a:t>11</a:t>
            </a:fld>
            <a:endParaRPr lang="en-US" dirty="0" smtClean="0">
              <a:latin typeface="Calibri" pitchFamily="34" charset="0"/>
              <a:ea typeface="ヒラギノ角ゴ Pro W3" pitchFamily="-84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endParaRPr lang="en-CA" kern="0" dirty="0">
              <a:ea typeface="MS PGothic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BDD3B6-353C-AA4C-817A-116041EA2C7F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40934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endParaRPr lang="en-US" dirty="0">
              <a:ea typeface="ヒラギノ角ゴ Pro W3" pitchFamily="-8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BDD3B6-353C-AA4C-817A-116041EA2C7F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37070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  <a:defRPr/>
            </a:pPr>
            <a:endParaRPr lang="en-CA" b="1" dirty="0">
              <a:ea typeface="ヒラギノ角ゴ Pro W3"/>
              <a:cs typeface="ヒラギノ角ゴ Pro W3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432465">
              <a:defRPr/>
            </a:pPr>
            <a:fld id="{6ABDD3B6-353C-AA4C-817A-116041EA2C7F}" type="slidenum">
              <a:rPr lang="en-US" sz="1100">
                <a:solidFill>
                  <a:prstClr val="black"/>
                </a:solidFill>
              </a:rPr>
              <a:pPr defTabSz="432465">
                <a:defRPr/>
              </a:pPr>
              <a:t>14</a:t>
            </a:fld>
            <a:endParaRPr lang="en-US" sz="11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27224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CA" b="0" i="0" baseline="0" dirty="0" smtClean="0"/>
              <a:t>-Total folios assessed in the Province has increased 141% (879,000 to 2,114,855) from 1975 to 2021</a:t>
            </a: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CA" b="0" i="0" baseline="0" dirty="0" smtClean="0"/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CA" b="0" i="0" baseline="0" dirty="0" smtClean="0"/>
              <a:t>-Total assessed value in the Province has increased 4,662% ($42.2 billion to $2.01 trillion) from 1975 to 2021</a:t>
            </a:r>
            <a:endParaRPr lang="en-CA" b="0" i="0" dirty="0" smtClean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BDD3B6-353C-AA4C-817A-116041EA2C7F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6990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ヒラギノ角ゴ Pro W3" charset="0"/>
                <a:cs typeface="+mn-cs"/>
              </a:rPr>
              <a:t>Overall,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ヒラギノ角ゴ Pro W3" charset="0"/>
                <a:cs typeface="+mn-cs"/>
              </a:rPr>
              <a:t>Vancouver Island</a:t>
            </a:r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ヒラギノ角ゴ Pro W3" charset="0"/>
                <a:cs typeface="+mn-cs"/>
              </a:rPr>
              <a:t>’s total assessments increased from about $255 billion in 2020 to $269 billion this year. Over $3.47 billion of the region’s updated assessments is from new construction, subdivisions and rezoning of properties. 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ヒラギノ角ゴ Pro W3" charset="0"/>
              <a:cs typeface="+mn-cs"/>
            </a:endParaRPr>
          </a:p>
          <a:p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ヒラギノ角ゴ Pro W3" charset="0"/>
                <a:cs typeface="+mn-cs"/>
              </a:rPr>
              <a:t> 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ヒラギノ角ゴ Pro W3" charset="0"/>
              <a:cs typeface="+mn-cs"/>
            </a:endParaRPr>
          </a:p>
          <a:p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ヒラギノ角ゴ Pro W3" charset="0"/>
                <a:cs typeface="+mn-cs"/>
              </a:rPr>
              <a:t>BC Assessment’s Vancouver Island region includes all communities located within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ヒラギノ角ゴ Pro W3" charset="0"/>
                <a:cs typeface="+mn-cs"/>
              </a:rPr>
              <a:t>Greater Victoria, South Island, Central Island, North Island, West Coast, Northern and Southern Gulf Islands and Powell River.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BDD3B6-353C-AA4C-817A-116041EA2C7F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00328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4-10% change, in step with rest of BC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BDD3B6-353C-AA4C-817A-116041EA2C7F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92292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3-11% change, in step with rest of BC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BDD3B6-353C-AA4C-817A-116041EA2C7F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072018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Sayward</a:t>
            </a:r>
            <a:r>
              <a:rPr lang="en-US" dirty="0" smtClean="0"/>
              <a:t> median SFD values are now at pace with Port hardy, Port McNeil, Gold River with Tahsis, Alert Bay and</a:t>
            </a:r>
            <a:r>
              <a:rPr lang="en-US" baseline="0" dirty="0" smtClean="0"/>
              <a:t> Zeballos on the rise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BDD3B6-353C-AA4C-817A-116041EA2C7F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769085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BDD3B6-353C-AA4C-817A-116041EA2C7F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095534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BDD3B6-353C-AA4C-817A-116041EA2C7F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64866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ヒラギノ角ゴ Pro W3" charset="0"/>
                <a:cs typeface="+mn-cs"/>
              </a:rPr>
              <a:t>more </a:t>
            </a:r>
            <a:r>
              <a:rPr lang="en-CA" sz="1200" kern="1200" dirty="0" smtClean="0">
                <a:solidFill>
                  <a:schemeClr val="tx1"/>
                </a:solidFill>
                <a:effectLst/>
                <a:latin typeface="+mn-lt"/>
                <a:ea typeface="ヒラギノ角ゴ Pro W3" charset="0"/>
                <a:cs typeface="+mn-cs"/>
              </a:rPr>
              <a:t>noticeable than others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ヒラギノ角ゴ Pro W3" charset="0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BDD3B6-353C-AA4C-817A-116041EA2C7F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441178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  <a:defRPr/>
            </a:pPr>
            <a:endParaRPr lang="en-CA" b="1" dirty="0">
              <a:ea typeface="ヒラギノ角ゴ Pro W3"/>
              <a:cs typeface="ヒラギノ角ゴ Pro W3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432465">
              <a:defRPr/>
            </a:pPr>
            <a:fld id="{6ABDD3B6-353C-AA4C-817A-116041EA2C7F}" type="slidenum">
              <a:rPr lang="en-US" sz="1100">
                <a:solidFill>
                  <a:prstClr val="black"/>
                </a:solidFill>
              </a:rPr>
              <a:pPr defTabSz="432465">
                <a:defRPr/>
              </a:pPr>
              <a:t>23</a:t>
            </a:fld>
            <a:endParaRPr lang="en-US" sz="11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523651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endParaRPr lang="en-CA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432465">
              <a:defRPr/>
            </a:pPr>
            <a:fld id="{6ABDD3B6-353C-AA4C-817A-116041EA2C7F}" type="slidenum">
              <a:rPr lang="en-US" sz="1100">
                <a:solidFill>
                  <a:prstClr val="black"/>
                </a:solidFill>
              </a:rPr>
              <a:pPr defTabSz="432465">
                <a:defRPr/>
              </a:pPr>
              <a:t>24</a:t>
            </a:fld>
            <a:endParaRPr lang="en-US" sz="11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87638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457200" marR="0" lvl="1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CA" sz="1200" i="0" dirty="0" smtClean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BDD3B6-353C-AA4C-817A-116041EA2C7F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277847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432465">
              <a:defRPr/>
            </a:pPr>
            <a:fld id="{6ABDD3B6-353C-AA4C-817A-116041EA2C7F}" type="slidenum">
              <a:rPr lang="en-US" sz="1100">
                <a:solidFill>
                  <a:prstClr val="black"/>
                </a:solidFill>
              </a:rPr>
              <a:pPr defTabSz="432465">
                <a:defRPr/>
              </a:pPr>
              <a:t>26</a:t>
            </a:fld>
            <a:endParaRPr lang="en-US" sz="11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80580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9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1597829"/>
            <a:ext cx="5829300" cy="1102519"/>
          </a:xfrm>
          <a:prstGeom prst="rect">
            <a:avLst/>
          </a:prstGeom>
        </p:spPr>
        <p:txBody>
          <a:bodyPr anchor="b" anchorCtr="0"/>
          <a:lstStyle>
            <a:lvl1pPr>
              <a:defRPr sz="1800" b="0">
                <a:solidFill>
                  <a:srgbClr val="186A7E"/>
                </a:solidFill>
                <a:latin typeface="Montserrat" panose="02000505000000020004" pitchFamily="2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2900" y="2839583"/>
            <a:ext cx="4800600" cy="956171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20000"/>
              </a:lnSpc>
              <a:buNone/>
              <a:defRPr sz="900" baseline="0">
                <a:solidFill>
                  <a:schemeClr val="tx1"/>
                </a:solidFill>
                <a:latin typeface="Montserrat" panose="02000505000000020004" pitchFamily="2" charset="0"/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342900" y="4044333"/>
            <a:ext cx="4800600" cy="502444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20000"/>
              </a:lnSpc>
              <a:buNone/>
              <a:defRPr sz="600">
                <a:latin typeface="Montserrat" panose="02000505000000020004" pitchFamily="2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913967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1" y="1597829"/>
            <a:ext cx="5915025" cy="1102519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>
              <a:defRPr sz="1800"/>
            </a:lvl1pPr>
          </a:lstStyle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1" y="2839585"/>
            <a:ext cx="5915025" cy="95617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None/>
              <a:defRPr sz="900">
                <a:solidFill>
                  <a:schemeClr val="bg1"/>
                </a:solidFill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259683" y="4767266"/>
            <a:ext cx="1984772" cy="2746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 dirty="0" smtClean="0"/>
              <a:t>Council Presentation</a:t>
            </a:r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CBFF28-271F-B54D-A9CF-68D53B6F4765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51283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1" y="1597829"/>
            <a:ext cx="5915025" cy="1102519"/>
          </a:xfrm>
        </p:spPr>
        <p:txBody>
          <a:bodyPr>
            <a:noAutofit/>
          </a:bodyPr>
          <a:lstStyle>
            <a:lvl1pPr>
              <a:defRPr sz="1800"/>
            </a:lvl1pPr>
          </a:lstStyle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1" y="2839585"/>
            <a:ext cx="5915025" cy="956171"/>
          </a:xfrm>
        </p:spPr>
        <p:txBody>
          <a:bodyPr>
            <a:noAutofit/>
          </a:bodyPr>
          <a:lstStyle>
            <a:lvl1pPr marL="0" indent="0">
              <a:buNone/>
              <a:defRPr sz="900">
                <a:solidFill>
                  <a:schemeClr val="tx1"/>
                </a:solidFill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 dirty="0" smtClean="0"/>
              <a:t>Council Presentation</a:t>
            </a:r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62A572-0C8E-AC4A-9D41-38CD290A2E34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3500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 dirty="0" smtClean="0"/>
              <a:t>Council Presentation</a:t>
            </a:r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0ADAAF-A2C0-D24C-A8FF-06B08C5D8443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9629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1" y="1370013"/>
            <a:ext cx="2900363" cy="3262312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57563" y="1370013"/>
            <a:ext cx="2900363" cy="32623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 dirty="0" smtClean="0"/>
              <a:t>Council Presentation</a:t>
            </a:r>
            <a:endParaRPr lang="en-CA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891882-EB27-1748-BE84-CEFD16A8E4BB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6479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4732" y="457200"/>
            <a:ext cx="5915025" cy="73152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4733" y="1370014"/>
            <a:ext cx="2901553" cy="509587"/>
          </a:xfrm>
        </p:spPr>
        <p:txBody>
          <a:bodyPr anchor="t" anchorCtr="0">
            <a:noAutofit/>
          </a:bodyPr>
          <a:lstStyle>
            <a:lvl1pPr marL="0" indent="0">
              <a:buNone/>
              <a:defRPr sz="900" b="0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4733" y="1879600"/>
            <a:ext cx="2901553" cy="276225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43916" y="1370014"/>
            <a:ext cx="2915841" cy="509587"/>
          </a:xfrm>
        </p:spPr>
        <p:txBody>
          <a:bodyPr anchor="t" anchorCtr="0">
            <a:noAutofit/>
          </a:bodyPr>
          <a:lstStyle>
            <a:lvl1pPr marL="0" indent="0">
              <a:buNone/>
              <a:defRPr sz="900" b="0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343916" y="1879600"/>
            <a:ext cx="2915841" cy="27622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 dirty="0" smtClean="0"/>
              <a:t>Council Presentation</a:t>
            </a:r>
            <a:endParaRPr lang="en-CA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03978-24FE-2849-8624-5A9430697F45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75890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 dirty="0" smtClean="0"/>
              <a:t>Council Presentation</a:t>
            </a:r>
            <a:endParaRPr lang="en-CA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DFA8A0-5AD5-9B41-B9DD-121FCAB101D8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59736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Half-Pa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57202"/>
            <a:ext cx="2743200" cy="1597891"/>
          </a:xfrm>
        </p:spPr>
        <p:txBody>
          <a:bodyPr/>
          <a:lstStyle>
            <a:lvl1pPr>
              <a:defRPr sz="1800"/>
            </a:lvl1pPr>
          </a:lstStyle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215664"/>
            <a:ext cx="2743200" cy="2416663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57562" y="0"/>
            <a:ext cx="3500438" cy="51435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n-CA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259683" y="4767266"/>
            <a:ext cx="1826419" cy="2746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 dirty="0" smtClean="0"/>
              <a:t>Council Presentation</a:t>
            </a:r>
            <a:endParaRPr lang="en-CA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FA5362-225B-C941-93FC-120D150C8602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6946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Footer Placeholder 6"/>
          <p:cNvSpPr>
            <a:spLocks noGrp="1"/>
          </p:cNvSpPr>
          <p:nvPr userDrawn="1">
            <p:ph type="ftr" sz="quarter" idx="11"/>
          </p:nvPr>
        </p:nvSpPr>
        <p:spPr>
          <a:xfrm>
            <a:off x="1259683" y="4767266"/>
            <a:ext cx="1984772" cy="274637"/>
          </a:xfrm>
        </p:spPr>
        <p:txBody>
          <a:bodyPr/>
          <a:lstStyle/>
          <a:p>
            <a:pPr>
              <a:defRPr/>
            </a:pPr>
            <a:r>
              <a:rPr lang="en-CA" dirty="0" smtClean="0"/>
              <a:t>Council Presentation</a:t>
            </a:r>
            <a:endParaRPr lang="en-CA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662613" y="4767266"/>
            <a:ext cx="385763" cy="274637"/>
          </a:xfrm>
        </p:spPr>
        <p:txBody>
          <a:bodyPr/>
          <a:lstStyle>
            <a:lvl1pPr>
              <a:defRPr/>
            </a:lvl1pPr>
          </a:lstStyle>
          <a:p>
            <a:fld id="{A5FA5362-225B-C941-93FC-120D150C8602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Half-Page Image -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57200"/>
            <a:ext cx="2743200" cy="1600200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ct val="100000"/>
              </a:lnSpc>
              <a:defRPr sz="1800">
                <a:solidFill>
                  <a:srgbClr val="186A7E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215664"/>
            <a:ext cx="2743200" cy="2416663"/>
          </a:xfrm>
          <a:prstGeom prst="rect">
            <a:avLst/>
          </a:prstGeom>
        </p:spPr>
        <p:txBody>
          <a:bodyPr/>
          <a:lstStyle>
            <a:lvl1pPr>
              <a:lnSpc>
                <a:spcPct val="120000"/>
              </a:lnSpc>
              <a:defRPr sz="900"/>
            </a:lvl1pPr>
            <a:lvl2pPr>
              <a:lnSpc>
                <a:spcPct val="120000"/>
              </a:lnSpc>
              <a:defRPr sz="825"/>
            </a:lvl2pPr>
            <a:lvl3pPr>
              <a:lnSpc>
                <a:spcPct val="120000"/>
              </a:lnSpc>
              <a:defRPr sz="750"/>
            </a:lvl3pPr>
            <a:lvl4pPr>
              <a:lnSpc>
                <a:spcPct val="120000"/>
              </a:lnSpc>
              <a:defRPr sz="675"/>
            </a:lvl4pPr>
            <a:lvl5pPr>
              <a:lnSpc>
                <a:spcPct val="120000"/>
              </a:lnSpc>
              <a:defRPr sz="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57562" y="0"/>
            <a:ext cx="3500438" cy="51435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900"/>
            </a:lvl1pPr>
          </a:lstStyle>
          <a:p>
            <a:pPr lvl="0"/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259683" y="4767266"/>
            <a:ext cx="1826419" cy="2746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 dirty="0" smtClean="0"/>
              <a:t>Council Presentation</a:t>
            </a:r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662613" y="4767266"/>
            <a:ext cx="385763" cy="274637"/>
          </a:xfrm>
        </p:spPr>
        <p:txBody>
          <a:bodyPr/>
          <a:lstStyle>
            <a:lvl1pPr algn="ctr">
              <a:defRPr sz="450"/>
            </a:lvl1pPr>
          </a:lstStyle>
          <a:p>
            <a:fld id="{A5FA5362-225B-C941-93FC-120D150C86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33107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Bleed Instru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0"/>
          <p:cNvSpPr txBox="1">
            <a:spLocks noChangeArrowheads="1"/>
          </p:cNvSpPr>
          <p:nvPr/>
        </p:nvSpPr>
        <p:spPr bwMode="auto">
          <a:xfrm>
            <a:off x="436961" y="2749551"/>
            <a:ext cx="1617751" cy="1255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Montserrat" panose="02000505000000020004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Montserrat" panose="02000505000000020004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Montserrat" panose="02000505000000020004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Montserrat" panose="02000505000000020004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Montserrat" panose="02000505000000020004" pitchFamily="2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ontserrat" panose="02000505000000020004" pitchFamily="2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ontserrat" panose="02000505000000020004" pitchFamily="2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ontserrat" panose="02000505000000020004" pitchFamily="2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ontserrat" panose="02000505000000020004" pitchFamily="2" charset="0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en-CA" altLang="en-US" sz="900" dirty="0" smtClean="0">
                <a:solidFill>
                  <a:schemeClr val="bg1"/>
                </a:solidFill>
                <a:ea typeface="Asap"/>
                <a:cs typeface="Asap"/>
              </a:rPr>
              <a:t>Right-click and select:</a:t>
            </a:r>
          </a:p>
          <a:p>
            <a:pPr eaLnBrk="1" hangingPunct="1">
              <a:lnSpc>
                <a:spcPct val="120000"/>
              </a:lnSpc>
              <a:defRPr/>
            </a:pPr>
            <a:endParaRPr lang="en-CA" altLang="en-US" sz="900" dirty="0" smtClean="0">
              <a:solidFill>
                <a:schemeClr val="bg1"/>
              </a:solidFill>
              <a:ea typeface="Asap"/>
              <a:cs typeface="Asap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en-CA" altLang="en-US" sz="900" dirty="0" smtClean="0">
                <a:solidFill>
                  <a:schemeClr val="bg1"/>
                </a:solidFill>
                <a:ea typeface="Asap"/>
                <a:cs typeface="Asap"/>
              </a:rPr>
              <a:t>Format Background &gt;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en-CA" altLang="en-US" sz="900" dirty="0" smtClean="0">
                <a:solidFill>
                  <a:schemeClr val="bg1"/>
                </a:solidFill>
                <a:ea typeface="Asap"/>
                <a:cs typeface="Asap"/>
              </a:rPr>
              <a:t>Picture or texture fill &gt;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en-CA" altLang="en-US" sz="900" dirty="0" smtClean="0">
                <a:solidFill>
                  <a:schemeClr val="bg1"/>
                </a:solidFill>
                <a:ea typeface="Asap"/>
                <a:cs typeface="Asap"/>
              </a:rPr>
              <a:t>Insert picture from File &gt;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en-CA" altLang="en-US" sz="900" dirty="0" smtClean="0">
                <a:solidFill>
                  <a:schemeClr val="bg1"/>
                </a:solidFill>
                <a:ea typeface="Asap"/>
                <a:cs typeface="Asap"/>
              </a:rPr>
              <a:t>(Choose image) &gt;</a:t>
            </a:r>
          </a:p>
          <a:p>
            <a:pPr eaLnBrk="1" hangingPunct="1">
              <a:lnSpc>
                <a:spcPct val="120000"/>
              </a:lnSpc>
              <a:defRPr/>
            </a:pPr>
            <a:r>
              <a:rPr lang="en-CA" altLang="en-US" sz="900" dirty="0" smtClean="0">
                <a:solidFill>
                  <a:schemeClr val="bg1"/>
                </a:solidFill>
                <a:ea typeface="Asap"/>
                <a:cs typeface="Asap"/>
              </a:rPr>
              <a:t>Insert</a:t>
            </a:r>
          </a:p>
        </p:txBody>
      </p:sp>
      <p:sp>
        <p:nvSpPr>
          <p:cNvPr id="3" name="TextBox 11"/>
          <p:cNvSpPr txBox="1">
            <a:spLocks noChangeArrowheads="1"/>
          </p:cNvSpPr>
          <p:nvPr/>
        </p:nvSpPr>
        <p:spPr bwMode="auto">
          <a:xfrm>
            <a:off x="436960" y="415926"/>
            <a:ext cx="275908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Montserrat" panose="02000505000000020004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Montserrat" panose="02000505000000020004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Montserrat" panose="02000505000000020004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Montserrat" panose="02000505000000020004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Montserrat" panose="02000505000000020004" pitchFamily="2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ontserrat" panose="02000505000000020004" pitchFamily="2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ontserrat" panose="02000505000000020004" pitchFamily="2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ontserrat" panose="02000505000000020004" pitchFamily="2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ontserrat" panose="02000505000000020004" pitchFamily="2" charset="0"/>
              </a:defRPr>
            </a:lvl9pPr>
          </a:lstStyle>
          <a:p>
            <a:pPr eaLnBrk="1" hangingPunct="1">
              <a:defRPr/>
            </a:pPr>
            <a:r>
              <a:rPr lang="en-CA" altLang="en-US" sz="1800" dirty="0" smtClean="0">
                <a:solidFill>
                  <a:schemeClr val="bg1"/>
                </a:solidFill>
                <a:ea typeface="Asap"/>
                <a:cs typeface="Asap"/>
              </a:rPr>
              <a:t>Full-bleed image slide</a:t>
            </a:r>
          </a:p>
        </p:txBody>
      </p:sp>
      <p:sp>
        <p:nvSpPr>
          <p:cNvPr id="4" name="TextBox 12"/>
          <p:cNvSpPr txBox="1">
            <a:spLocks noChangeArrowheads="1"/>
          </p:cNvSpPr>
          <p:nvPr/>
        </p:nvSpPr>
        <p:spPr bwMode="auto">
          <a:xfrm>
            <a:off x="436960" y="1081089"/>
            <a:ext cx="6249590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Montserrat" panose="02000505000000020004" pitchFamily="2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Montserrat" panose="02000505000000020004" pitchFamily="2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Montserrat" panose="02000505000000020004" pitchFamily="2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Montserrat" panose="02000505000000020004" pitchFamily="2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Montserrat" panose="02000505000000020004" pitchFamily="2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ontserrat" panose="02000505000000020004" pitchFamily="2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ontserrat" panose="02000505000000020004" pitchFamily="2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ontserrat" panose="02000505000000020004" pitchFamily="2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ontserrat" panose="02000505000000020004" pitchFamily="2" charset="0"/>
              </a:defRPr>
            </a:lvl9pPr>
          </a:lstStyle>
          <a:p>
            <a:pPr eaLnBrk="1" hangingPunct="1">
              <a:defRPr/>
            </a:pPr>
            <a:r>
              <a:rPr lang="en-CA" altLang="en-US" sz="900" dirty="0" smtClean="0">
                <a:solidFill>
                  <a:srgbClr val="A40004"/>
                </a:solidFill>
                <a:ea typeface="Asap"/>
                <a:cs typeface="Asap"/>
              </a:rPr>
              <a:t>To create, select subsequent blank template slide and follow instructions below.</a:t>
            </a:r>
          </a:p>
        </p:txBody>
      </p:sp>
      <p:pic>
        <p:nvPicPr>
          <p:cNvPr id="5" name="Picture 1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639" y="2711450"/>
            <a:ext cx="1483519" cy="212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9376" y="2716213"/>
            <a:ext cx="1228725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0695" y="2711450"/>
            <a:ext cx="721519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 altLang="en-US" dirty="0" smtClean="0"/>
              <a:t>Council Presentation</a:t>
            </a:r>
            <a:endParaRPr lang="en-CA" alt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10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0FD532-D022-C145-BA4D-0C9454911CC1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77033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Blee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 altLang="en-US" dirty="0" smtClean="0"/>
              <a:t>Council Presentation</a:t>
            </a:r>
            <a:endParaRPr lang="en-CA" alt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1F3C32-3220-EC45-B693-7A81D3922588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9307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1" y="1597829"/>
            <a:ext cx="5915025" cy="1102519"/>
          </a:xfrm>
        </p:spPr>
        <p:txBody>
          <a:bodyPr anchor="b" anchorCtr="0">
            <a:noAutofit/>
          </a:bodyPr>
          <a:lstStyle>
            <a:lvl1pPr>
              <a:lnSpc>
                <a:spcPct val="100000"/>
              </a:lnSpc>
              <a:defRPr sz="1800"/>
            </a:lvl1pPr>
          </a:lstStyle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1" y="2839585"/>
            <a:ext cx="5915025" cy="956171"/>
          </a:xfrm>
        </p:spPr>
        <p:txBody>
          <a:bodyPr>
            <a:normAutofit/>
          </a:bodyPr>
          <a:lstStyle>
            <a:lvl1pPr marL="0" indent="0">
              <a:buNone/>
              <a:defRPr sz="900">
                <a:solidFill>
                  <a:schemeClr val="bg1"/>
                </a:solidFill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 dirty="0" smtClean="0"/>
              <a:t>Council Presentation</a:t>
            </a:r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188781-3F66-764D-AA32-1DDE225B1B88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79835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 dirty="0" smtClean="0"/>
              <a:t>Council Presentation</a:t>
            </a:r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9CF348-78C0-D04F-AD2A-BE91E337CC18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69045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1" y="1370013"/>
            <a:ext cx="2900363" cy="32623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57563" y="1370013"/>
            <a:ext cx="2900363" cy="32623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 dirty="0" smtClean="0"/>
              <a:t>Council Presentation</a:t>
            </a:r>
            <a:endParaRPr lang="en-CA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A50B84-1AC3-3240-A4E5-F7BEB23C44F8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95188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4732" y="457200"/>
            <a:ext cx="5915025" cy="73152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4733" y="1371600"/>
            <a:ext cx="2901553" cy="512064"/>
          </a:xfrm>
        </p:spPr>
        <p:txBody>
          <a:bodyPr anchor="t" anchorCtr="0">
            <a:noAutofit/>
          </a:bodyPr>
          <a:lstStyle>
            <a:lvl1pPr marL="0" indent="0">
              <a:buNone/>
              <a:defRPr sz="900" b="0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4733" y="1879600"/>
            <a:ext cx="2901553" cy="276225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43916" y="1371600"/>
            <a:ext cx="2915841" cy="508000"/>
          </a:xfrm>
        </p:spPr>
        <p:txBody>
          <a:bodyPr anchor="t" anchorCtr="0">
            <a:noAutofit/>
          </a:bodyPr>
          <a:lstStyle>
            <a:lvl1pPr marL="0" indent="0">
              <a:buNone/>
              <a:defRPr sz="900" b="0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343916" y="1879600"/>
            <a:ext cx="2915841" cy="276225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 dirty="0" smtClean="0"/>
              <a:t>Council Presentation</a:t>
            </a:r>
            <a:endParaRPr lang="en-CA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DE63F6-1B61-2A4B-B117-6C670D389F17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8617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 dirty="0" smtClean="0"/>
              <a:t>Council Presentation</a:t>
            </a:r>
            <a:endParaRPr lang="en-CA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FB3CB8-E816-9E49-8064-CFFB8BEEDA0D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5841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598616"/>
            <a:ext cx="5829300" cy="11017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2914650"/>
            <a:ext cx="48006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dirty="0" smtClean="0"/>
              <a:t>Council Presentation</a:t>
            </a:r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84320-EF5B-432D-90BD-D52F613F8D53}" type="slidenum">
              <a:rPr lang="en-CA" smtClean="0"/>
              <a:pPr/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dirty="0" smtClean="0"/>
              <a:t>Council Presentation</a:t>
            </a:r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84320-EF5B-432D-90BD-D52F613F8D53}" type="slidenum">
              <a:rPr lang="en-CA" smtClean="0"/>
              <a:pPr/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3305175"/>
            <a:ext cx="5829300" cy="1022350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179641"/>
            <a:ext cx="5829300" cy="112553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dirty="0" smtClean="0"/>
              <a:t>Council Presentation</a:t>
            </a:r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84320-EF5B-432D-90BD-D52F613F8D53}" type="slidenum">
              <a:rPr lang="en-CA" smtClean="0"/>
              <a:pPr/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200153"/>
            <a:ext cx="3028950" cy="3394075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200153"/>
            <a:ext cx="3028950" cy="3394075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dirty="0" smtClean="0"/>
              <a:t>Council Presentation</a:t>
            </a:r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84320-EF5B-432D-90BD-D52F613F8D53}" type="slidenum">
              <a:rPr lang="en-CA" smtClean="0"/>
              <a:pPr/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1" y="1150938"/>
            <a:ext cx="3030141" cy="4810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1" y="1631953"/>
            <a:ext cx="3030141" cy="2962275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0" y="1150938"/>
            <a:ext cx="3031331" cy="4810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0" y="1631953"/>
            <a:ext cx="3031331" cy="2962275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dirty="0" smtClean="0"/>
              <a:t>Council Presentation</a:t>
            </a:r>
            <a:endParaRPr lang="en-C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84320-EF5B-432D-90BD-D52F613F8D53}" type="slidenum">
              <a:rPr lang="en-CA" smtClean="0"/>
              <a:pPr/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dirty="0" smtClean="0"/>
              <a:t>Council Presentation</a:t>
            </a:r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84320-EF5B-432D-90BD-D52F613F8D53}" type="slidenum">
              <a:rPr lang="en-CA" smtClean="0"/>
              <a:pPr/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dirty="0" smtClean="0"/>
              <a:t>Council Presentation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84320-EF5B-432D-90BD-D52F613F8D53}" type="slidenum">
              <a:rPr lang="en-CA" smtClean="0"/>
              <a:pPr/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1" y="204791"/>
            <a:ext cx="2256235" cy="871537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8" y="204791"/>
            <a:ext cx="3833813" cy="438943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1" y="1076325"/>
            <a:ext cx="2256235" cy="3517900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dirty="0" smtClean="0"/>
              <a:t>Council Presentation</a:t>
            </a:r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84320-EF5B-432D-90BD-D52F613F8D53}" type="slidenum">
              <a:rPr lang="en-CA" smtClean="0"/>
              <a:pPr/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3600450"/>
            <a:ext cx="4114800" cy="4254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460375"/>
            <a:ext cx="41148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CA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4025900"/>
            <a:ext cx="4114800" cy="603250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dirty="0" smtClean="0"/>
              <a:t>Council Presentation</a:t>
            </a:r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84320-EF5B-432D-90BD-D52F613F8D53}" type="slidenum">
              <a:rPr lang="en-CA" smtClean="0"/>
              <a:pPr/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dirty="0" smtClean="0"/>
              <a:t>Council Presentation</a:t>
            </a:r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84320-EF5B-432D-90BD-D52F613F8D53}" type="slidenum">
              <a:rPr lang="en-CA" smtClean="0"/>
              <a:pPr/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06375"/>
            <a:ext cx="1543050" cy="43878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06375"/>
            <a:ext cx="4514850" cy="43878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dirty="0" smtClean="0"/>
              <a:t>Council Presentation</a:t>
            </a:r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84320-EF5B-432D-90BD-D52F613F8D53}" type="slidenum">
              <a:rPr lang="en-CA" smtClean="0"/>
              <a:pPr/>
              <a:t>‹#›</a:t>
            </a:fld>
            <a:endParaRPr lang="en-CA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1" y="1597829"/>
            <a:ext cx="5915025" cy="1102519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>
              <a:defRPr sz="1800"/>
            </a:lvl1pPr>
          </a:lstStyle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1" y="2839585"/>
            <a:ext cx="5915025" cy="95617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None/>
              <a:defRPr sz="900">
                <a:solidFill>
                  <a:schemeClr val="bg1"/>
                </a:solidFill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259683" y="4767266"/>
            <a:ext cx="1984772" cy="2746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 dirty="0" smtClean="0"/>
              <a:t>Council Presentation</a:t>
            </a:r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62A572-0C8E-AC4A-9D41-38CD290A2E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512839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1" y="1597829"/>
            <a:ext cx="5915025" cy="1102519"/>
          </a:xfrm>
        </p:spPr>
        <p:txBody>
          <a:bodyPr>
            <a:noAutofit/>
          </a:bodyPr>
          <a:lstStyle>
            <a:lvl1pPr>
              <a:defRPr sz="1800"/>
            </a:lvl1pPr>
          </a:lstStyle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1" y="2839585"/>
            <a:ext cx="5915025" cy="956171"/>
          </a:xfrm>
        </p:spPr>
        <p:txBody>
          <a:bodyPr>
            <a:noAutofit/>
          </a:bodyPr>
          <a:lstStyle>
            <a:lvl1pPr marL="0" indent="0">
              <a:buNone/>
              <a:defRPr sz="900">
                <a:solidFill>
                  <a:schemeClr val="tx1"/>
                </a:solidFill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 dirty="0" smtClean="0"/>
              <a:t>Council Presentation</a:t>
            </a:r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62A572-0C8E-AC4A-9D41-38CD290A2E34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879368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 dirty="0" smtClean="0"/>
              <a:t>Council Presentation</a:t>
            </a:r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0ADAAF-A2C0-D24C-A8FF-06B08C5D8443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984992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1" y="1370013"/>
            <a:ext cx="2900363" cy="3262312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57563" y="1370013"/>
            <a:ext cx="2900363" cy="32623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 dirty="0" smtClean="0"/>
              <a:t>Council Presentation</a:t>
            </a:r>
            <a:endParaRPr lang="en-CA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891882-EB27-1748-BE84-CEFD16A8E4BB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72167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4732" y="457200"/>
            <a:ext cx="5915025" cy="73152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4733" y="1370014"/>
            <a:ext cx="2901553" cy="509587"/>
          </a:xfrm>
        </p:spPr>
        <p:txBody>
          <a:bodyPr anchor="t" anchorCtr="0">
            <a:noAutofit/>
          </a:bodyPr>
          <a:lstStyle>
            <a:lvl1pPr marL="0" indent="0">
              <a:buNone/>
              <a:defRPr sz="900" b="0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4733" y="1879600"/>
            <a:ext cx="2901553" cy="276225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43916" y="1370014"/>
            <a:ext cx="2915841" cy="509587"/>
          </a:xfrm>
        </p:spPr>
        <p:txBody>
          <a:bodyPr anchor="t" anchorCtr="0">
            <a:noAutofit/>
          </a:bodyPr>
          <a:lstStyle>
            <a:lvl1pPr marL="0" indent="0">
              <a:buNone/>
              <a:defRPr sz="900" b="0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343916" y="1879600"/>
            <a:ext cx="2915841" cy="27622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 dirty="0" smtClean="0"/>
              <a:t>Council Presentation</a:t>
            </a:r>
            <a:endParaRPr lang="en-CA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03978-24FE-2849-8624-5A9430697F45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001463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 dirty="0" smtClean="0"/>
              <a:t>Council Presentation</a:t>
            </a:r>
            <a:endParaRPr lang="en-CA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DFA8A0-5AD5-9B41-B9DD-121FCAB101D8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218166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Half-Pa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57202"/>
            <a:ext cx="2743200" cy="1597891"/>
          </a:xfrm>
        </p:spPr>
        <p:txBody>
          <a:bodyPr/>
          <a:lstStyle>
            <a:lvl1pPr>
              <a:defRPr sz="1800"/>
            </a:lvl1pPr>
          </a:lstStyle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215664"/>
            <a:ext cx="2743200" cy="2416663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57562" y="0"/>
            <a:ext cx="3500438" cy="51435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n-CA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259683" y="4767266"/>
            <a:ext cx="1826419" cy="2746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 dirty="0" smtClean="0"/>
              <a:t>Council Presentation</a:t>
            </a:r>
            <a:endParaRPr lang="en-CA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FA5362-225B-C941-93FC-120D150C8602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123729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Footer Placeholder 6"/>
          <p:cNvSpPr>
            <a:spLocks noGrp="1"/>
          </p:cNvSpPr>
          <p:nvPr userDrawn="1">
            <p:ph type="ftr" sz="quarter" idx="11"/>
          </p:nvPr>
        </p:nvSpPr>
        <p:spPr>
          <a:xfrm>
            <a:off x="1259683" y="4767266"/>
            <a:ext cx="1984772" cy="274637"/>
          </a:xfrm>
        </p:spPr>
        <p:txBody>
          <a:bodyPr/>
          <a:lstStyle/>
          <a:p>
            <a:pPr>
              <a:defRPr/>
            </a:pPr>
            <a:r>
              <a:rPr lang="en-CA" dirty="0" smtClean="0"/>
              <a:t>Council Presentation</a:t>
            </a:r>
            <a:endParaRPr lang="en-CA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662613" y="4767266"/>
            <a:ext cx="385763" cy="274637"/>
          </a:xfrm>
        </p:spPr>
        <p:txBody>
          <a:bodyPr/>
          <a:lstStyle>
            <a:lvl1pPr>
              <a:defRPr/>
            </a:lvl1pPr>
          </a:lstStyle>
          <a:p>
            <a:fld id="{A5FA5362-225B-C941-93FC-120D150C8602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8010700"/>
      </p:ext>
    </p:extLst>
  </p:cSld>
  <p:clrMapOvr>
    <a:masterClrMapping/>
  </p:clrMapOvr>
  <p:transition spd="med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1" y="1597829"/>
            <a:ext cx="5915025" cy="1102519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>
              <a:defRPr sz="1800"/>
            </a:lvl1pPr>
          </a:lstStyle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1" y="2839585"/>
            <a:ext cx="5915025" cy="95617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0000"/>
              </a:lnSpc>
              <a:buNone/>
              <a:defRPr sz="900">
                <a:solidFill>
                  <a:schemeClr val="bg1"/>
                </a:solidFill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259683" y="4767266"/>
            <a:ext cx="1984772" cy="2746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 dirty="0" smtClean="0"/>
              <a:t>Council Presentation</a:t>
            </a:r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CBFF28-271F-B54D-A9CF-68D53B6F4765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44989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6.png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5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5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4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theme" Target="../theme/theme9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5" Type="http://schemas.openxmlformats.org/officeDocument/2006/relationships/slideLayout" Target="../slideLayouts/slideLayout34.xml"/><Relationship Id="rId10" Type="http://schemas.openxmlformats.org/officeDocument/2006/relationships/image" Target="../media/image6.png"/><Relationship Id="rId4" Type="http://schemas.openxmlformats.org/officeDocument/2006/relationships/slideLayout" Target="../slideLayouts/slideLayout33.xml"/><Relationship Id="rId9" Type="http://schemas.openxmlformats.org/officeDocument/2006/relationships/image" Target="../media/image5.png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" descr="BCA_logo_300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196" y="365763"/>
            <a:ext cx="1089422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2" descr="BCA_graphic_144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899" y="4098928"/>
            <a:ext cx="2349103" cy="104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93711" r:id="rId1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342892" rtl="0" eaLnBrk="1" fontAlgn="base" hangingPunct="1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GothamHTF-Book"/>
          <a:ea typeface="ヒラギノ角ゴ Pro W3" charset="0"/>
          <a:cs typeface="GothamHTF-Book"/>
        </a:defRPr>
      </a:lvl1pPr>
      <a:lvl2pPr algn="l" defTabSz="342892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othamHTF-Book"/>
          <a:ea typeface="ヒラギノ角ゴ Pro W3" charset="0"/>
          <a:cs typeface="GothamHTF-Book"/>
        </a:defRPr>
      </a:lvl2pPr>
      <a:lvl3pPr algn="l" defTabSz="342892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othamHTF-Book"/>
          <a:ea typeface="ヒラギノ角ゴ Pro W3" charset="0"/>
          <a:cs typeface="GothamHTF-Book"/>
        </a:defRPr>
      </a:lvl3pPr>
      <a:lvl4pPr algn="l" defTabSz="342892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othamHTF-Book"/>
          <a:ea typeface="ヒラギノ角ゴ Pro W3" charset="0"/>
          <a:cs typeface="GothamHTF-Book"/>
        </a:defRPr>
      </a:lvl4pPr>
      <a:lvl5pPr algn="l" defTabSz="342892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othamHTF-Book"/>
          <a:ea typeface="ヒラギノ角ゴ Pro W3" charset="0"/>
          <a:cs typeface="GothamHTF-Book"/>
        </a:defRPr>
      </a:lvl5pPr>
      <a:lvl6pPr marL="342892" algn="l" defTabSz="342892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othamHTF-Book"/>
          <a:ea typeface="GothamHTF-Book"/>
          <a:cs typeface="GothamHTF-Book"/>
        </a:defRPr>
      </a:lvl6pPr>
      <a:lvl7pPr marL="685783" algn="l" defTabSz="342892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othamHTF-Book"/>
          <a:ea typeface="GothamHTF-Book"/>
          <a:cs typeface="GothamHTF-Book"/>
        </a:defRPr>
      </a:lvl7pPr>
      <a:lvl8pPr marL="1028675" algn="l" defTabSz="342892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othamHTF-Book"/>
          <a:ea typeface="GothamHTF-Book"/>
          <a:cs typeface="GothamHTF-Book"/>
        </a:defRPr>
      </a:lvl8pPr>
      <a:lvl9pPr marL="1371566" algn="l" defTabSz="342892" rtl="0" eaLnBrk="1" fontAlgn="base" hangingPunct="1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othamHTF-Book"/>
          <a:ea typeface="GothamHTF-Book"/>
          <a:cs typeface="GothamHTF-Book"/>
        </a:defRPr>
      </a:lvl9pPr>
    </p:titleStyle>
    <p:bodyStyle>
      <a:lvl1pPr marL="257168" indent="-257168" algn="l" defTabSz="342892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GothamHTF-Book"/>
          <a:ea typeface="ヒラギノ角ゴ Pro W3" charset="0"/>
          <a:cs typeface="GothamHTF-Book"/>
        </a:defRPr>
      </a:lvl1pPr>
      <a:lvl2pPr marL="557199" indent="-214308" algn="l" defTabSz="342892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chemeClr val="tx1"/>
          </a:solidFill>
          <a:latin typeface="GothamHTF-Book"/>
          <a:ea typeface="GothamHTF-Book"/>
          <a:cs typeface="GothamHTF-Book"/>
        </a:defRPr>
      </a:lvl2pPr>
      <a:lvl3pPr marL="857228" indent="-171446" algn="l" defTabSz="342892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800" kern="1200">
          <a:solidFill>
            <a:schemeClr val="tx1"/>
          </a:solidFill>
          <a:latin typeface="GothamHTF-Book"/>
          <a:ea typeface="GothamHTF-Book"/>
          <a:cs typeface="GothamHTF-Book"/>
        </a:defRPr>
      </a:lvl3pPr>
      <a:lvl4pPr marL="1200120" indent="-171446" algn="l" defTabSz="342892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500" kern="1200">
          <a:solidFill>
            <a:schemeClr val="tx1"/>
          </a:solidFill>
          <a:latin typeface="GothamHTF-Book"/>
          <a:ea typeface="GothamHTF-Book"/>
          <a:cs typeface="GothamHTF-Book"/>
        </a:defRPr>
      </a:lvl4pPr>
      <a:lvl5pPr marL="1543012" indent="-171446" algn="l" defTabSz="342892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500" kern="1200">
          <a:solidFill>
            <a:schemeClr val="tx1"/>
          </a:solidFill>
          <a:latin typeface="GothamHTF-Book"/>
          <a:ea typeface="GothamHTF-Book"/>
          <a:cs typeface="GothamHTF-Book"/>
        </a:defRPr>
      </a:lvl5pPr>
      <a:lvl6pPr marL="1885903" indent="-171446" algn="l" defTabSz="342892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342892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342892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342892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839891" y="4767266"/>
            <a:ext cx="819150" cy="27463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45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59681" y="4767266"/>
            <a:ext cx="2314575" cy="274637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450">
                <a:solidFill>
                  <a:schemeClr val="bg1">
                    <a:alpha val="50000"/>
                  </a:schemeClr>
                </a:solidFill>
                <a:latin typeface="Montserrat" panose="02000505000000020004" pitchFamily="2" charset="0"/>
                <a:ea typeface="+mn-ea"/>
              </a:defRPr>
            </a:lvl1pPr>
          </a:lstStyle>
          <a:p>
            <a:pPr>
              <a:defRPr/>
            </a:pPr>
            <a:r>
              <a:rPr lang="en-CA" dirty="0" smtClean="0"/>
              <a:t>Council Presentation</a:t>
            </a:r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662613" y="4767266"/>
            <a:ext cx="385763" cy="27463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450">
                <a:solidFill>
                  <a:srgbClr val="FFFFFF"/>
                </a:solidFill>
              </a:defRPr>
            </a:lvl1pPr>
          </a:lstStyle>
          <a:p>
            <a:fld id="{15BCAAD9-6EC5-4D41-857D-2F1CEEC0535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3078" name="Picture 14" descr="BCA_ghosted_graphic_300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2078" y="4833750"/>
            <a:ext cx="695922" cy="309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" descr="BCA_ghosted_logotype_300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197" y="4924425"/>
            <a:ext cx="527768" cy="60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93727" r:id="rId1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 kern="1200">
          <a:solidFill>
            <a:schemeClr val="bg1"/>
          </a:solidFill>
          <a:latin typeface="+mj-lt"/>
          <a:ea typeface="ヒラギノ角ゴ Pro W3" charset="0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Montserrat" panose="02000505000000020004" pitchFamily="2" charset="0"/>
          <a:ea typeface="ヒラギノ角ゴ Pro W3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Montserrat" panose="02000505000000020004" pitchFamily="2" charset="0"/>
          <a:ea typeface="ヒラギノ角ゴ Pro W3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Montserrat" panose="02000505000000020004" pitchFamily="2" charset="0"/>
          <a:ea typeface="ヒラギノ角ゴ Pro W3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Montserrat" panose="02000505000000020004" pitchFamily="2" charset="0"/>
          <a:ea typeface="ヒラギノ角ゴ Pro W3" charset="0"/>
        </a:defRPr>
      </a:lvl5pPr>
      <a:lvl6pPr marL="342892" algn="l" rtl="0" fontAlgn="base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Montserrat" panose="02000505000000020004" pitchFamily="2" charset="0"/>
        </a:defRPr>
      </a:lvl6pPr>
      <a:lvl7pPr marL="685783" algn="l" rtl="0" fontAlgn="base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Montserrat" panose="02000505000000020004" pitchFamily="2" charset="0"/>
        </a:defRPr>
      </a:lvl7pPr>
      <a:lvl8pPr marL="1028675" algn="l" rtl="0" fontAlgn="base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Montserrat" panose="02000505000000020004" pitchFamily="2" charset="0"/>
        </a:defRPr>
      </a:lvl8pPr>
      <a:lvl9pPr marL="1371566" algn="l" rtl="0" fontAlgn="base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Montserrat" panose="02000505000000020004" pitchFamily="2" charset="0"/>
        </a:defRPr>
      </a:lvl9pPr>
    </p:titleStyle>
    <p:bodyStyle>
      <a:lvl1pPr marL="171446" indent="-171446" algn="l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charset="0"/>
        <a:buChar char="•"/>
        <a:defRPr sz="1500" kern="1200">
          <a:solidFill>
            <a:schemeClr val="bg1"/>
          </a:solidFill>
          <a:latin typeface="+mn-lt"/>
          <a:ea typeface="ヒラギノ角ゴ Pro W3" charset="0"/>
          <a:cs typeface="+mn-cs"/>
        </a:defRPr>
      </a:lvl1pPr>
      <a:lvl2pPr marL="514337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kern="1200">
          <a:solidFill>
            <a:schemeClr val="bg1"/>
          </a:solidFill>
          <a:latin typeface="+mn-lt"/>
          <a:ea typeface="ヒラギノ角ゴ Pro W3" charset="0"/>
          <a:cs typeface="+mn-cs"/>
        </a:defRPr>
      </a:lvl2pPr>
      <a:lvl3pPr marL="857228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200" kern="1200">
          <a:solidFill>
            <a:schemeClr val="bg1"/>
          </a:solidFill>
          <a:latin typeface="+mn-lt"/>
          <a:ea typeface="ヒラギノ角ゴ Pro W3" charset="0"/>
          <a:cs typeface="+mn-cs"/>
        </a:defRPr>
      </a:lvl3pPr>
      <a:lvl4pPr marL="1200120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050" kern="1200">
          <a:solidFill>
            <a:schemeClr val="bg1"/>
          </a:solidFill>
          <a:latin typeface="+mn-lt"/>
          <a:ea typeface="ヒラギノ角ゴ Pro W3" charset="0"/>
          <a:cs typeface="+mn-cs"/>
        </a:defRPr>
      </a:lvl4pPr>
      <a:lvl5pPr marL="1543012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900" kern="1200">
          <a:solidFill>
            <a:schemeClr val="bg1"/>
          </a:solidFill>
          <a:latin typeface="+mn-lt"/>
          <a:ea typeface="ヒラギノ角ゴ Pro W3" charset="0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1"/>
          <p:cNvSpPr>
            <a:spLocks noGrp="1"/>
          </p:cNvSpPr>
          <p:nvPr>
            <p:ph type="title"/>
          </p:nvPr>
        </p:nvSpPr>
        <p:spPr bwMode="auto">
          <a:xfrm>
            <a:off x="342901" y="457200"/>
            <a:ext cx="5915025" cy="731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512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42901" y="1370013"/>
            <a:ext cx="5915025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841081" y="4767266"/>
            <a:ext cx="819150" cy="27463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450">
                <a:solidFill>
                  <a:srgbClr val="127490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59683" y="4767266"/>
            <a:ext cx="1984772" cy="274637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450" dirty="0">
                <a:solidFill>
                  <a:schemeClr val="accent3">
                    <a:alpha val="50000"/>
                  </a:schemeClr>
                </a:solidFill>
                <a:latin typeface="Montserrat" panose="02000505000000020004" pitchFamily="2" charset="0"/>
                <a:ea typeface="+mn-ea"/>
              </a:defRPr>
            </a:lvl1pPr>
          </a:lstStyle>
          <a:p>
            <a:pPr>
              <a:defRPr/>
            </a:pPr>
            <a:r>
              <a:rPr lang="en-CA" dirty="0" smtClean="0"/>
              <a:t>Council Presentation</a:t>
            </a:r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662613" y="4767266"/>
            <a:ext cx="385763" cy="27463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450">
                <a:solidFill>
                  <a:srgbClr val="127490"/>
                </a:solidFill>
              </a:defRPr>
            </a:lvl1pPr>
          </a:lstStyle>
          <a:p>
            <a:fld id="{75D30436-8D8F-DA44-9482-36E0AB88B8C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127" name="Picture 6" descr="BCA_4C_ghosted_logotype_300.png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196" y="4924425"/>
            <a:ext cx="525780" cy="60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8" name="Picture 7" descr="BCA_4C_ghosted_graphic_300.png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2078" y="4833750"/>
            <a:ext cx="695922" cy="309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93712" r:id="rId1"/>
    <p:sldLayoutId id="2147493713" r:id="rId2"/>
    <p:sldLayoutId id="2147493714" r:id="rId3"/>
    <p:sldLayoutId id="2147493715" r:id="rId4"/>
    <p:sldLayoutId id="2147493717" r:id="rId5"/>
    <p:sldLayoutId id="2147493718" r:id="rId6"/>
    <p:sldLayoutId id="2147493732" r:id="rId7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0" fontAlgn="base" hangingPunct="0">
        <a:lnSpc>
          <a:spcPct val="100000"/>
        </a:lnSpc>
        <a:spcBef>
          <a:spcPct val="0"/>
        </a:spcBef>
        <a:spcAft>
          <a:spcPct val="0"/>
        </a:spcAft>
        <a:defRPr sz="1800" kern="1200">
          <a:solidFill>
            <a:srgbClr val="186A7E"/>
          </a:solidFill>
          <a:latin typeface="+mj-lt"/>
          <a:ea typeface="ヒラギノ角ゴ Pro W3" charset="0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Montserrat" panose="02000505000000020004" pitchFamily="2" charset="0"/>
          <a:ea typeface="ヒラギノ角ゴ Pro W3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Montserrat" panose="02000505000000020004" pitchFamily="2" charset="0"/>
          <a:ea typeface="ヒラギノ角ゴ Pro W3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Montserrat" panose="02000505000000020004" pitchFamily="2" charset="0"/>
          <a:ea typeface="ヒラギノ角ゴ Pro W3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Montserrat" panose="02000505000000020004" pitchFamily="2" charset="0"/>
          <a:ea typeface="ヒラギノ角ゴ Pro W3" charset="0"/>
        </a:defRPr>
      </a:lvl5pPr>
      <a:lvl6pPr marL="342892" algn="l" rtl="0" fontAlgn="base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Montserrat" panose="02000505000000020004" pitchFamily="2" charset="0"/>
        </a:defRPr>
      </a:lvl6pPr>
      <a:lvl7pPr marL="685783" algn="l" rtl="0" fontAlgn="base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Montserrat" panose="02000505000000020004" pitchFamily="2" charset="0"/>
        </a:defRPr>
      </a:lvl7pPr>
      <a:lvl8pPr marL="1028675" algn="l" rtl="0" fontAlgn="base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Montserrat" panose="02000505000000020004" pitchFamily="2" charset="0"/>
        </a:defRPr>
      </a:lvl8pPr>
      <a:lvl9pPr marL="1371566" algn="l" rtl="0" fontAlgn="base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Montserrat" panose="02000505000000020004" pitchFamily="2" charset="0"/>
        </a:defRPr>
      </a:lvl9pPr>
    </p:titleStyle>
    <p:bodyStyle>
      <a:lvl1pPr marL="171446" indent="-171446" algn="l" rtl="0" eaLnBrk="0" fontAlgn="base" hangingPunct="0">
        <a:lnSpc>
          <a:spcPct val="120000"/>
        </a:lnSpc>
        <a:spcBef>
          <a:spcPts val="750"/>
        </a:spcBef>
        <a:spcAft>
          <a:spcPct val="0"/>
        </a:spcAft>
        <a:buFont typeface="Arial" charset="0"/>
        <a:buChar char="•"/>
        <a:defRPr sz="900" kern="1200">
          <a:solidFill>
            <a:schemeClr val="tx1"/>
          </a:solidFill>
          <a:latin typeface="+mn-lt"/>
          <a:ea typeface="ヒラギノ角ゴ Pro W3" charset="0"/>
          <a:cs typeface="+mn-cs"/>
        </a:defRPr>
      </a:lvl1pPr>
      <a:lvl2pPr marL="514337" indent="-171446" algn="l" rtl="0" eaLnBrk="0" fontAlgn="base" hangingPunct="0">
        <a:lnSpc>
          <a:spcPct val="120000"/>
        </a:lnSpc>
        <a:spcBef>
          <a:spcPts val="375"/>
        </a:spcBef>
        <a:spcAft>
          <a:spcPct val="0"/>
        </a:spcAft>
        <a:buFont typeface="Arial" charset="0"/>
        <a:buChar char="•"/>
        <a:defRPr sz="825" kern="1200">
          <a:solidFill>
            <a:schemeClr val="tx1"/>
          </a:solidFill>
          <a:latin typeface="+mn-lt"/>
          <a:ea typeface="ヒラギノ角ゴ Pro W3" charset="0"/>
          <a:cs typeface="+mn-cs"/>
        </a:defRPr>
      </a:lvl2pPr>
      <a:lvl3pPr marL="857228" indent="-171446" algn="l" rtl="0" eaLnBrk="0" fontAlgn="base" hangingPunct="0">
        <a:lnSpc>
          <a:spcPct val="120000"/>
        </a:lnSpc>
        <a:spcBef>
          <a:spcPts val="375"/>
        </a:spcBef>
        <a:spcAft>
          <a:spcPct val="0"/>
        </a:spcAft>
        <a:buFont typeface="Arial" charset="0"/>
        <a:buChar char="•"/>
        <a:defRPr sz="750" kern="1200">
          <a:solidFill>
            <a:schemeClr val="tx1"/>
          </a:solidFill>
          <a:latin typeface="+mn-lt"/>
          <a:ea typeface="ヒラギノ角ゴ Pro W3" charset="0"/>
          <a:cs typeface="+mn-cs"/>
        </a:defRPr>
      </a:lvl3pPr>
      <a:lvl4pPr marL="1200120" indent="-171446" algn="l" rtl="0" eaLnBrk="0" fontAlgn="base" hangingPunct="0">
        <a:lnSpc>
          <a:spcPct val="120000"/>
        </a:lnSpc>
        <a:spcBef>
          <a:spcPts val="375"/>
        </a:spcBef>
        <a:spcAft>
          <a:spcPct val="0"/>
        </a:spcAft>
        <a:buFont typeface="Arial" charset="0"/>
        <a:buChar char="•"/>
        <a:defRPr sz="675" kern="1200">
          <a:solidFill>
            <a:schemeClr val="tx1"/>
          </a:solidFill>
          <a:latin typeface="+mn-lt"/>
          <a:ea typeface="ヒラギノ角ゴ Pro W3" charset="0"/>
          <a:cs typeface="+mn-cs"/>
        </a:defRPr>
      </a:lvl4pPr>
      <a:lvl5pPr marL="1543012" indent="-171446" algn="l" rtl="0" eaLnBrk="0" fontAlgn="base" hangingPunct="0">
        <a:lnSpc>
          <a:spcPct val="120000"/>
        </a:lnSpc>
        <a:spcBef>
          <a:spcPts val="375"/>
        </a:spcBef>
        <a:spcAft>
          <a:spcPct val="0"/>
        </a:spcAft>
        <a:buFont typeface="Arial" charset="0"/>
        <a:buChar char="•"/>
        <a:defRPr sz="600" kern="1200">
          <a:solidFill>
            <a:schemeClr val="tx1"/>
          </a:solidFill>
          <a:latin typeface="+mn-lt"/>
          <a:ea typeface="ヒラギノ角ゴ Pro W3" charset="0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59683" y="4767266"/>
            <a:ext cx="1984772" cy="274637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450" dirty="0">
                <a:solidFill>
                  <a:srgbClr val="127490">
                    <a:alpha val="50000"/>
                  </a:srgbClr>
                </a:solidFill>
                <a:latin typeface="Montserrat" panose="02000505000000020004" pitchFamily="2" charset="0"/>
                <a:ea typeface="+mn-ea"/>
              </a:defRPr>
            </a:lvl1pPr>
          </a:lstStyle>
          <a:p>
            <a:pPr>
              <a:defRPr/>
            </a:pPr>
            <a:r>
              <a:rPr lang="en-CA" dirty="0" smtClean="0"/>
              <a:t>Council Presentation</a:t>
            </a:r>
            <a:endParaRPr lang="en-CA" dirty="0"/>
          </a:p>
        </p:txBody>
      </p:sp>
      <p:pic>
        <p:nvPicPr>
          <p:cNvPr id="8" name="Picture 7" descr="BCA_4C_ghosted_graphic_300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2078" y="4833750"/>
            <a:ext cx="695922" cy="309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 descr="BCA_4C_ghosted_logotype_300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196" y="4924425"/>
            <a:ext cx="525780" cy="60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76315" y="4767266"/>
            <a:ext cx="385763" cy="27463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lang="en-US" sz="450" smtClean="0">
                <a:solidFill>
                  <a:srgbClr val="127490"/>
                </a:solidFill>
              </a:defRPr>
            </a:lvl1pPr>
          </a:lstStyle>
          <a:p>
            <a:pPr algn="r"/>
            <a:fld id="{A5FA5362-225B-C941-93FC-120D150C8602}" type="slidenum">
              <a:rPr lang="en-CA" smtClean="0"/>
              <a:pPr algn="r"/>
              <a:t>‹#›</a:t>
            </a:fld>
            <a:endParaRPr lang="en-CA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3719" r:id="rId1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 kern="1200">
          <a:solidFill>
            <a:schemeClr val="tx1"/>
          </a:solidFill>
          <a:latin typeface="+mj-lt"/>
          <a:ea typeface="ヒラギノ角ゴ Pro W3" charset="0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Montserrat" panose="02000505000000020004" pitchFamily="2" charset="0"/>
          <a:ea typeface="ヒラギノ角ゴ Pro W3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Montserrat" panose="02000505000000020004" pitchFamily="2" charset="0"/>
          <a:ea typeface="ヒラギノ角ゴ Pro W3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Montserrat" panose="02000505000000020004" pitchFamily="2" charset="0"/>
          <a:ea typeface="ヒラギノ角ゴ Pro W3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Montserrat" panose="02000505000000020004" pitchFamily="2" charset="0"/>
          <a:ea typeface="ヒラギノ角ゴ Pro W3" charset="0"/>
        </a:defRPr>
      </a:lvl5pPr>
      <a:lvl6pPr marL="342892" algn="l" rtl="0" fontAlgn="base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Montserrat" panose="02000505000000020004" pitchFamily="2" charset="0"/>
        </a:defRPr>
      </a:lvl6pPr>
      <a:lvl7pPr marL="685783" algn="l" rtl="0" fontAlgn="base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Montserrat" panose="02000505000000020004" pitchFamily="2" charset="0"/>
        </a:defRPr>
      </a:lvl7pPr>
      <a:lvl8pPr marL="1028675" algn="l" rtl="0" fontAlgn="base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Montserrat" panose="02000505000000020004" pitchFamily="2" charset="0"/>
        </a:defRPr>
      </a:lvl8pPr>
      <a:lvl9pPr marL="1371566" algn="l" rtl="0" fontAlgn="base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Montserrat" panose="02000505000000020004" pitchFamily="2" charset="0"/>
        </a:defRPr>
      </a:lvl9pPr>
    </p:titleStyle>
    <p:bodyStyle>
      <a:lvl1pPr marL="171446" indent="-171446" algn="l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+mn-lt"/>
          <a:ea typeface="ヒラギノ角ゴ Pro W3" charset="0"/>
          <a:cs typeface="+mn-cs"/>
        </a:defRPr>
      </a:lvl1pPr>
      <a:lvl2pPr marL="514337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ヒラギノ角ゴ Pro W3" charset="0"/>
          <a:cs typeface="+mn-cs"/>
        </a:defRPr>
      </a:lvl2pPr>
      <a:lvl3pPr marL="857228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200" kern="1200">
          <a:solidFill>
            <a:schemeClr val="tx1"/>
          </a:solidFill>
          <a:latin typeface="+mn-lt"/>
          <a:ea typeface="ヒラギノ角ゴ Pro W3" charset="0"/>
          <a:cs typeface="+mn-cs"/>
        </a:defRPr>
      </a:lvl3pPr>
      <a:lvl4pPr marL="1200120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050" kern="1200">
          <a:solidFill>
            <a:schemeClr val="tx1"/>
          </a:solidFill>
          <a:latin typeface="+mn-lt"/>
          <a:ea typeface="ヒラギノ角ゴ Pro W3" charset="0"/>
          <a:cs typeface="+mn-cs"/>
        </a:defRPr>
      </a:lvl4pPr>
      <a:lvl5pPr marL="1543012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900" kern="1200">
          <a:solidFill>
            <a:schemeClr val="tx1"/>
          </a:solidFill>
          <a:latin typeface="+mn-lt"/>
          <a:ea typeface="ヒラギノ角ゴ Pro W3" charset="0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839891" y="4767266"/>
            <a:ext cx="819150" cy="27463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45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60873" y="4767266"/>
            <a:ext cx="1984772" cy="274637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450" dirty="0">
                <a:solidFill>
                  <a:schemeClr val="bg1">
                    <a:alpha val="50000"/>
                  </a:schemeClr>
                </a:solidFill>
                <a:latin typeface="Montserrat" panose="02000505000000020004" pitchFamily="2" charset="0"/>
                <a:ea typeface="+mn-ea"/>
              </a:defRPr>
            </a:lvl1pPr>
          </a:lstStyle>
          <a:p>
            <a:pPr>
              <a:defRPr/>
            </a:pPr>
            <a:r>
              <a:rPr lang="en-CA" dirty="0" smtClean="0"/>
              <a:t>Council Presentation</a:t>
            </a:r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662613" y="4767266"/>
            <a:ext cx="385763" cy="27463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450">
                <a:solidFill>
                  <a:srgbClr val="FFFFFF"/>
                </a:solidFill>
              </a:defRPr>
            </a:lvl1pPr>
          </a:lstStyle>
          <a:p>
            <a:fld id="{AAF11D6A-B6E8-4E44-8820-FFE1F307737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174" name="Picture 14" descr="BCA_ghosted_graphic_300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2078" y="4833750"/>
            <a:ext cx="695922" cy="309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" descr="BCA_ghosted_logotype_300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197" y="4924425"/>
            <a:ext cx="527768" cy="60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93730" r:id="rId1"/>
    <p:sldLayoutId id="2147493731" r:id="rId2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 kern="1200">
          <a:solidFill>
            <a:schemeClr val="bg1"/>
          </a:solidFill>
          <a:latin typeface="+mj-lt"/>
          <a:ea typeface="ヒラギノ角ゴ Pro W3" charset="0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Montserrat" panose="02000505000000020004" pitchFamily="2" charset="0"/>
          <a:ea typeface="ヒラギノ角ゴ Pro W3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Montserrat" panose="02000505000000020004" pitchFamily="2" charset="0"/>
          <a:ea typeface="ヒラギノ角ゴ Pro W3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Montserrat" panose="02000505000000020004" pitchFamily="2" charset="0"/>
          <a:ea typeface="ヒラギノ角ゴ Pro W3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Montserrat" panose="02000505000000020004" pitchFamily="2" charset="0"/>
          <a:ea typeface="ヒラギノ角ゴ Pro W3" charset="0"/>
        </a:defRPr>
      </a:lvl5pPr>
      <a:lvl6pPr marL="342892" algn="l" rtl="0" fontAlgn="base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Montserrat" panose="02000505000000020004" pitchFamily="2" charset="0"/>
        </a:defRPr>
      </a:lvl6pPr>
      <a:lvl7pPr marL="685783" algn="l" rtl="0" fontAlgn="base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Montserrat" panose="02000505000000020004" pitchFamily="2" charset="0"/>
        </a:defRPr>
      </a:lvl7pPr>
      <a:lvl8pPr marL="1028675" algn="l" rtl="0" fontAlgn="base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Montserrat" panose="02000505000000020004" pitchFamily="2" charset="0"/>
        </a:defRPr>
      </a:lvl8pPr>
      <a:lvl9pPr marL="1371566" algn="l" rtl="0" fontAlgn="base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Montserrat" panose="02000505000000020004" pitchFamily="2" charset="0"/>
        </a:defRPr>
      </a:lvl9pPr>
    </p:titleStyle>
    <p:bodyStyle>
      <a:lvl1pPr marL="171446" indent="-171446" algn="l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charset="0"/>
        <a:buChar char="•"/>
        <a:defRPr sz="1500" kern="1200">
          <a:solidFill>
            <a:schemeClr val="bg1"/>
          </a:solidFill>
          <a:latin typeface="+mn-lt"/>
          <a:ea typeface="ヒラギノ角ゴ Pro W3" charset="0"/>
          <a:cs typeface="+mn-cs"/>
        </a:defRPr>
      </a:lvl1pPr>
      <a:lvl2pPr marL="514337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kern="1200">
          <a:solidFill>
            <a:schemeClr val="bg1"/>
          </a:solidFill>
          <a:latin typeface="+mn-lt"/>
          <a:ea typeface="ヒラギノ角ゴ Pro W3" charset="0"/>
          <a:cs typeface="+mn-cs"/>
        </a:defRPr>
      </a:lvl2pPr>
      <a:lvl3pPr marL="857228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200" kern="1200">
          <a:solidFill>
            <a:schemeClr val="bg1"/>
          </a:solidFill>
          <a:latin typeface="+mn-lt"/>
          <a:ea typeface="ヒラギノ角ゴ Pro W3" charset="0"/>
          <a:cs typeface="+mn-cs"/>
        </a:defRPr>
      </a:lvl3pPr>
      <a:lvl4pPr marL="1200120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050" kern="1200">
          <a:solidFill>
            <a:schemeClr val="bg1"/>
          </a:solidFill>
          <a:latin typeface="+mn-lt"/>
          <a:ea typeface="ヒラギノ角ゴ Pro W3" charset="0"/>
          <a:cs typeface="+mn-cs"/>
        </a:defRPr>
      </a:lvl4pPr>
      <a:lvl5pPr marL="1543012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900" kern="1200">
          <a:solidFill>
            <a:schemeClr val="bg1"/>
          </a:solidFill>
          <a:latin typeface="+mn-lt"/>
          <a:ea typeface="ヒラギノ角ゴ Pro W3" charset="0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Placeholder 1"/>
          <p:cNvSpPr>
            <a:spLocks noGrp="1"/>
          </p:cNvSpPr>
          <p:nvPr>
            <p:ph type="title"/>
          </p:nvPr>
        </p:nvSpPr>
        <p:spPr bwMode="auto">
          <a:xfrm>
            <a:off x="342901" y="457200"/>
            <a:ext cx="5915025" cy="731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819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42901" y="1370013"/>
            <a:ext cx="5915025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839891" y="4767266"/>
            <a:ext cx="819150" cy="27463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45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59683" y="4767266"/>
            <a:ext cx="1984772" cy="274637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450" dirty="0">
                <a:solidFill>
                  <a:schemeClr val="bg1">
                    <a:alpha val="50000"/>
                  </a:schemeClr>
                </a:solidFill>
                <a:latin typeface="Montserrat" panose="02000505000000020004" pitchFamily="2" charset="0"/>
                <a:ea typeface="+mn-ea"/>
              </a:defRPr>
            </a:lvl1pPr>
          </a:lstStyle>
          <a:p>
            <a:pPr>
              <a:defRPr/>
            </a:pPr>
            <a:r>
              <a:rPr lang="en-CA" dirty="0" smtClean="0"/>
              <a:t>Council Presentation</a:t>
            </a:r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662613" y="4767266"/>
            <a:ext cx="385763" cy="27463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450">
                <a:solidFill>
                  <a:srgbClr val="FFFFFF"/>
                </a:solidFill>
              </a:defRPr>
            </a:lvl1pPr>
          </a:lstStyle>
          <a:p>
            <a:fld id="{44EA1D42-B1FE-3043-9DEE-8C786BA1DB1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200" name="Picture 14" descr="BCA_ghosted_graphic_300.png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2078" y="4833750"/>
            <a:ext cx="695922" cy="309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" descr="BCA_ghosted_logotype_300.png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197" y="4924425"/>
            <a:ext cx="527768" cy="60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93720" r:id="rId1"/>
    <p:sldLayoutId id="2147493721" r:id="rId2"/>
    <p:sldLayoutId id="2147493722" r:id="rId3"/>
    <p:sldLayoutId id="2147493723" r:id="rId4"/>
    <p:sldLayoutId id="2147493725" r:id="rId5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1800" kern="1200">
          <a:solidFill>
            <a:schemeClr val="bg1"/>
          </a:solidFill>
          <a:latin typeface="+mj-lt"/>
          <a:ea typeface="ヒラギノ角ゴ Pro W3" charset="0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Montserrat" panose="02000505000000020004" pitchFamily="2" charset="0"/>
          <a:ea typeface="ヒラギノ角ゴ Pro W3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Montserrat" panose="02000505000000020004" pitchFamily="2" charset="0"/>
          <a:ea typeface="ヒラギノ角ゴ Pro W3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Montserrat" panose="02000505000000020004" pitchFamily="2" charset="0"/>
          <a:ea typeface="ヒラギノ角ゴ Pro W3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Montserrat" panose="02000505000000020004" pitchFamily="2" charset="0"/>
          <a:ea typeface="ヒラギノ角ゴ Pro W3" charset="0"/>
        </a:defRPr>
      </a:lvl5pPr>
      <a:lvl6pPr marL="342892" algn="l" rtl="0" fontAlgn="base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Montserrat" panose="02000505000000020004" pitchFamily="2" charset="0"/>
        </a:defRPr>
      </a:lvl6pPr>
      <a:lvl7pPr marL="685783" algn="l" rtl="0" fontAlgn="base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Montserrat" panose="02000505000000020004" pitchFamily="2" charset="0"/>
        </a:defRPr>
      </a:lvl7pPr>
      <a:lvl8pPr marL="1028675" algn="l" rtl="0" fontAlgn="base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Montserrat" panose="02000505000000020004" pitchFamily="2" charset="0"/>
        </a:defRPr>
      </a:lvl8pPr>
      <a:lvl9pPr marL="1371566" algn="l" rtl="0" fontAlgn="base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Montserrat" panose="02000505000000020004" pitchFamily="2" charset="0"/>
        </a:defRPr>
      </a:lvl9pPr>
    </p:titleStyle>
    <p:bodyStyle>
      <a:lvl1pPr marL="171446" indent="-171446" algn="l" rtl="0" eaLnBrk="0" fontAlgn="base" hangingPunct="0">
        <a:lnSpc>
          <a:spcPct val="120000"/>
        </a:lnSpc>
        <a:spcBef>
          <a:spcPts val="750"/>
        </a:spcBef>
        <a:spcAft>
          <a:spcPct val="0"/>
        </a:spcAft>
        <a:buFont typeface="Arial" charset="0"/>
        <a:buChar char="•"/>
        <a:defRPr sz="900" kern="1200">
          <a:solidFill>
            <a:schemeClr val="bg1"/>
          </a:solidFill>
          <a:latin typeface="+mn-lt"/>
          <a:ea typeface="ヒラギノ角ゴ Pro W3" charset="0"/>
          <a:cs typeface="+mn-cs"/>
        </a:defRPr>
      </a:lvl1pPr>
      <a:lvl2pPr marL="514337" indent="-171446" algn="l" rtl="0" eaLnBrk="0" fontAlgn="base" hangingPunct="0">
        <a:lnSpc>
          <a:spcPct val="120000"/>
        </a:lnSpc>
        <a:spcBef>
          <a:spcPts val="375"/>
        </a:spcBef>
        <a:spcAft>
          <a:spcPct val="0"/>
        </a:spcAft>
        <a:buFont typeface="Arial" charset="0"/>
        <a:buChar char="•"/>
        <a:defRPr sz="825" kern="1200">
          <a:solidFill>
            <a:schemeClr val="bg1"/>
          </a:solidFill>
          <a:latin typeface="+mn-lt"/>
          <a:ea typeface="ヒラギノ角ゴ Pro W3" charset="0"/>
          <a:cs typeface="+mn-cs"/>
        </a:defRPr>
      </a:lvl2pPr>
      <a:lvl3pPr marL="857228" indent="-171446" algn="l" rtl="0" eaLnBrk="0" fontAlgn="base" hangingPunct="0">
        <a:lnSpc>
          <a:spcPct val="120000"/>
        </a:lnSpc>
        <a:spcBef>
          <a:spcPts val="375"/>
        </a:spcBef>
        <a:spcAft>
          <a:spcPct val="0"/>
        </a:spcAft>
        <a:buFont typeface="Arial" charset="0"/>
        <a:buChar char="•"/>
        <a:defRPr sz="750" kern="1200">
          <a:solidFill>
            <a:schemeClr val="bg1"/>
          </a:solidFill>
          <a:latin typeface="+mn-lt"/>
          <a:ea typeface="ヒラギノ角ゴ Pro W3" charset="0"/>
          <a:cs typeface="+mn-cs"/>
        </a:defRPr>
      </a:lvl3pPr>
      <a:lvl4pPr marL="1200120" indent="-171446" algn="l" rtl="0" eaLnBrk="0" fontAlgn="base" hangingPunct="0">
        <a:lnSpc>
          <a:spcPct val="120000"/>
        </a:lnSpc>
        <a:spcBef>
          <a:spcPts val="375"/>
        </a:spcBef>
        <a:spcAft>
          <a:spcPct val="0"/>
        </a:spcAft>
        <a:buFont typeface="Arial" charset="0"/>
        <a:buChar char="•"/>
        <a:defRPr sz="675" kern="1200">
          <a:solidFill>
            <a:schemeClr val="bg1"/>
          </a:solidFill>
          <a:latin typeface="+mn-lt"/>
          <a:ea typeface="ヒラギノ角ゴ Pro W3" charset="0"/>
          <a:cs typeface="+mn-cs"/>
        </a:defRPr>
      </a:lvl4pPr>
      <a:lvl5pPr marL="1543012" indent="-171446" algn="l" rtl="0" eaLnBrk="0" fontAlgn="base" hangingPunct="0">
        <a:lnSpc>
          <a:spcPct val="120000"/>
        </a:lnSpc>
        <a:spcBef>
          <a:spcPts val="375"/>
        </a:spcBef>
        <a:spcAft>
          <a:spcPct val="0"/>
        </a:spcAft>
        <a:buFont typeface="Arial" charset="0"/>
        <a:buChar char="•"/>
        <a:defRPr sz="600" kern="1200">
          <a:solidFill>
            <a:schemeClr val="bg1"/>
          </a:solidFill>
          <a:latin typeface="+mn-lt"/>
          <a:ea typeface="ヒラギノ角ゴ Pro W3" charset="0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06375"/>
            <a:ext cx="61722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200153"/>
            <a:ext cx="6172200" cy="339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4767266"/>
            <a:ext cx="16002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4767266"/>
            <a:ext cx="21717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CA" dirty="0" smtClean="0"/>
              <a:t>Council Presentation</a:t>
            </a:r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4767266"/>
            <a:ext cx="16002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484320-EF5B-432D-90BD-D52F613F8D53}" type="slidenum">
              <a:rPr lang="en-CA" smtClean="0"/>
              <a:pPr/>
              <a:t>‹#›</a:t>
            </a:fld>
            <a:endParaRPr lang="en-CA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3734" r:id="rId1"/>
    <p:sldLayoutId id="2147493735" r:id="rId2"/>
    <p:sldLayoutId id="2147493736" r:id="rId3"/>
    <p:sldLayoutId id="2147493737" r:id="rId4"/>
    <p:sldLayoutId id="2147493738" r:id="rId5"/>
    <p:sldLayoutId id="2147493739" r:id="rId6"/>
    <p:sldLayoutId id="2147493740" r:id="rId7"/>
    <p:sldLayoutId id="2147493741" r:id="rId8"/>
    <p:sldLayoutId id="2147493742" r:id="rId9"/>
    <p:sldLayoutId id="2147493743" r:id="rId10"/>
    <p:sldLayoutId id="2147493744" r:id="rId11"/>
  </p:sldLayoutIdLst>
  <p:hf hdr="0" dt="0"/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839891" y="4767266"/>
            <a:ext cx="819150" cy="27463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45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59681" y="4767266"/>
            <a:ext cx="2314575" cy="274637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450">
                <a:solidFill>
                  <a:schemeClr val="bg1">
                    <a:alpha val="50000"/>
                  </a:schemeClr>
                </a:solidFill>
                <a:latin typeface="Montserrat" panose="02000505000000020004" pitchFamily="2" charset="0"/>
                <a:ea typeface="+mn-ea"/>
              </a:defRPr>
            </a:lvl1pPr>
          </a:lstStyle>
          <a:p>
            <a:pPr>
              <a:defRPr/>
            </a:pPr>
            <a:r>
              <a:rPr lang="en-CA" dirty="0" smtClean="0"/>
              <a:t>Council Presentation</a:t>
            </a:r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662613" y="4767266"/>
            <a:ext cx="385763" cy="27463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450">
                <a:solidFill>
                  <a:srgbClr val="FFFFFF"/>
                </a:solidFill>
              </a:defRPr>
            </a:lvl1pPr>
          </a:lstStyle>
          <a:p>
            <a:fld id="{15BCAAD9-6EC5-4D41-857D-2F1CEEC0535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3078" name="Picture 14" descr="BCA_ghosted_graphic_300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2078" y="4833750"/>
            <a:ext cx="695922" cy="309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" descr="BCA_ghosted_logotype_300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197" y="4924425"/>
            <a:ext cx="527768" cy="60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93746" r:id="rId1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 kern="1200">
          <a:solidFill>
            <a:schemeClr val="bg1"/>
          </a:solidFill>
          <a:latin typeface="+mj-lt"/>
          <a:ea typeface="ヒラギノ角ゴ Pro W3" charset="0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Montserrat" panose="02000505000000020004" pitchFamily="2" charset="0"/>
          <a:ea typeface="ヒラギノ角ゴ Pro W3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Montserrat" panose="02000505000000020004" pitchFamily="2" charset="0"/>
          <a:ea typeface="ヒラギノ角ゴ Pro W3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Montserrat" panose="02000505000000020004" pitchFamily="2" charset="0"/>
          <a:ea typeface="ヒラギノ角ゴ Pro W3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Montserrat" panose="02000505000000020004" pitchFamily="2" charset="0"/>
          <a:ea typeface="ヒラギノ角ゴ Pro W3" charset="0"/>
        </a:defRPr>
      </a:lvl5pPr>
      <a:lvl6pPr marL="342892" algn="l" rtl="0" fontAlgn="base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Montserrat" panose="02000505000000020004" pitchFamily="2" charset="0"/>
        </a:defRPr>
      </a:lvl6pPr>
      <a:lvl7pPr marL="685783" algn="l" rtl="0" fontAlgn="base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Montserrat" panose="02000505000000020004" pitchFamily="2" charset="0"/>
        </a:defRPr>
      </a:lvl7pPr>
      <a:lvl8pPr marL="1028675" algn="l" rtl="0" fontAlgn="base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Montserrat" panose="02000505000000020004" pitchFamily="2" charset="0"/>
        </a:defRPr>
      </a:lvl8pPr>
      <a:lvl9pPr marL="1371566" algn="l" rtl="0" fontAlgn="base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Montserrat" panose="02000505000000020004" pitchFamily="2" charset="0"/>
        </a:defRPr>
      </a:lvl9pPr>
    </p:titleStyle>
    <p:bodyStyle>
      <a:lvl1pPr marL="171446" indent="-171446" algn="l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charset="0"/>
        <a:buChar char="•"/>
        <a:defRPr sz="1500" kern="1200">
          <a:solidFill>
            <a:schemeClr val="bg1"/>
          </a:solidFill>
          <a:latin typeface="+mn-lt"/>
          <a:ea typeface="ヒラギノ角ゴ Pro W3" charset="0"/>
          <a:cs typeface="+mn-cs"/>
        </a:defRPr>
      </a:lvl1pPr>
      <a:lvl2pPr marL="514337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kern="1200">
          <a:solidFill>
            <a:schemeClr val="bg1"/>
          </a:solidFill>
          <a:latin typeface="+mn-lt"/>
          <a:ea typeface="ヒラギノ角ゴ Pro W3" charset="0"/>
          <a:cs typeface="+mn-cs"/>
        </a:defRPr>
      </a:lvl2pPr>
      <a:lvl3pPr marL="857228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200" kern="1200">
          <a:solidFill>
            <a:schemeClr val="bg1"/>
          </a:solidFill>
          <a:latin typeface="+mn-lt"/>
          <a:ea typeface="ヒラギノ角ゴ Pro W3" charset="0"/>
          <a:cs typeface="+mn-cs"/>
        </a:defRPr>
      </a:lvl3pPr>
      <a:lvl4pPr marL="1200120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050" kern="1200">
          <a:solidFill>
            <a:schemeClr val="bg1"/>
          </a:solidFill>
          <a:latin typeface="+mn-lt"/>
          <a:ea typeface="ヒラギノ角ゴ Pro W3" charset="0"/>
          <a:cs typeface="+mn-cs"/>
        </a:defRPr>
      </a:lvl4pPr>
      <a:lvl5pPr marL="1543012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900" kern="1200">
          <a:solidFill>
            <a:schemeClr val="bg1"/>
          </a:solidFill>
          <a:latin typeface="+mn-lt"/>
          <a:ea typeface="ヒラギノ角ゴ Pro W3" charset="0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1"/>
          <p:cNvSpPr>
            <a:spLocks noGrp="1"/>
          </p:cNvSpPr>
          <p:nvPr>
            <p:ph type="title"/>
          </p:nvPr>
        </p:nvSpPr>
        <p:spPr bwMode="auto">
          <a:xfrm>
            <a:off x="342901" y="457200"/>
            <a:ext cx="5915025" cy="731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512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42901" y="1370013"/>
            <a:ext cx="5915025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841081" y="4767266"/>
            <a:ext cx="819150" cy="27463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450">
                <a:solidFill>
                  <a:srgbClr val="127490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59683" y="4767266"/>
            <a:ext cx="1984772" cy="274637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450" dirty="0">
                <a:solidFill>
                  <a:schemeClr val="accent3">
                    <a:alpha val="50000"/>
                  </a:schemeClr>
                </a:solidFill>
                <a:latin typeface="Montserrat" panose="02000505000000020004" pitchFamily="2" charset="0"/>
                <a:ea typeface="+mn-ea"/>
              </a:defRPr>
            </a:lvl1pPr>
          </a:lstStyle>
          <a:p>
            <a:pPr>
              <a:defRPr/>
            </a:pPr>
            <a:r>
              <a:rPr lang="en-CA" dirty="0" smtClean="0"/>
              <a:t>Council Presentation</a:t>
            </a:r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662613" y="4767266"/>
            <a:ext cx="385763" cy="27463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450">
                <a:solidFill>
                  <a:srgbClr val="127490"/>
                </a:solidFill>
              </a:defRPr>
            </a:lvl1pPr>
          </a:lstStyle>
          <a:p>
            <a:fld id="{75D30436-8D8F-DA44-9482-36E0AB88B8C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127" name="Picture 6" descr="BCA_4C_ghosted_logotype_300.png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196" y="4924425"/>
            <a:ext cx="525780" cy="60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8" name="Picture 7" descr="BCA_4C_ghosted_graphic_300.png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2078" y="4833750"/>
            <a:ext cx="695922" cy="309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4647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748" r:id="rId1"/>
    <p:sldLayoutId id="2147493749" r:id="rId2"/>
    <p:sldLayoutId id="2147493750" r:id="rId3"/>
    <p:sldLayoutId id="2147493751" r:id="rId4"/>
    <p:sldLayoutId id="2147493752" r:id="rId5"/>
    <p:sldLayoutId id="2147493753" r:id="rId6"/>
    <p:sldLayoutId id="2147493754" r:id="rId7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0" fontAlgn="base" hangingPunct="0">
        <a:lnSpc>
          <a:spcPct val="100000"/>
        </a:lnSpc>
        <a:spcBef>
          <a:spcPct val="0"/>
        </a:spcBef>
        <a:spcAft>
          <a:spcPct val="0"/>
        </a:spcAft>
        <a:defRPr sz="1800" kern="1200">
          <a:solidFill>
            <a:srgbClr val="186A7E"/>
          </a:solidFill>
          <a:latin typeface="+mj-lt"/>
          <a:ea typeface="ヒラギノ角ゴ Pro W3" charset="0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Montserrat" panose="02000505000000020004" pitchFamily="2" charset="0"/>
          <a:ea typeface="ヒラギノ角ゴ Pro W3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Montserrat" panose="02000505000000020004" pitchFamily="2" charset="0"/>
          <a:ea typeface="ヒラギノ角ゴ Pro W3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Montserrat" panose="02000505000000020004" pitchFamily="2" charset="0"/>
          <a:ea typeface="ヒラギノ角ゴ Pro W3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Montserrat" panose="02000505000000020004" pitchFamily="2" charset="0"/>
          <a:ea typeface="ヒラギノ角ゴ Pro W3" charset="0"/>
        </a:defRPr>
      </a:lvl5pPr>
      <a:lvl6pPr marL="342892" algn="l" rtl="0" fontAlgn="base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Montserrat" panose="02000505000000020004" pitchFamily="2" charset="0"/>
        </a:defRPr>
      </a:lvl6pPr>
      <a:lvl7pPr marL="685783" algn="l" rtl="0" fontAlgn="base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Montserrat" panose="02000505000000020004" pitchFamily="2" charset="0"/>
        </a:defRPr>
      </a:lvl7pPr>
      <a:lvl8pPr marL="1028675" algn="l" rtl="0" fontAlgn="base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Montserrat" panose="02000505000000020004" pitchFamily="2" charset="0"/>
        </a:defRPr>
      </a:lvl8pPr>
      <a:lvl9pPr marL="1371566" algn="l" rtl="0" fontAlgn="base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Montserrat" panose="02000505000000020004" pitchFamily="2" charset="0"/>
        </a:defRPr>
      </a:lvl9pPr>
    </p:titleStyle>
    <p:bodyStyle>
      <a:lvl1pPr marL="171446" indent="-171446" algn="l" rtl="0" eaLnBrk="0" fontAlgn="base" hangingPunct="0">
        <a:lnSpc>
          <a:spcPct val="120000"/>
        </a:lnSpc>
        <a:spcBef>
          <a:spcPts val="750"/>
        </a:spcBef>
        <a:spcAft>
          <a:spcPct val="0"/>
        </a:spcAft>
        <a:buFont typeface="Arial" charset="0"/>
        <a:buChar char="•"/>
        <a:defRPr sz="900" kern="1200">
          <a:solidFill>
            <a:schemeClr val="tx1"/>
          </a:solidFill>
          <a:latin typeface="+mn-lt"/>
          <a:ea typeface="ヒラギノ角ゴ Pro W3" charset="0"/>
          <a:cs typeface="+mn-cs"/>
        </a:defRPr>
      </a:lvl1pPr>
      <a:lvl2pPr marL="514337" indent="-171446" algn="l" rtl="0" eaLnBrk="0" fontAlgn="base" hangingPunct="0">
        <a:lnSpc>
          <a:spcPct val="120000"/>
        </a:lnSpc>
        <a:spcBef>
          <a:spcPts val="375"/>
        </a:spcBef>
        <a:spcAft>
          <a:spcPct val="0"/>
        </a:spcAft>
        <a:buFont typeface="Arial" charset="0"/>
        <a:buChar char="•"/>
        <a:defRPr sz="825" kern="1200">
          <a:solidFill>
            <a:schemeClr val="tx1"/>
          </a:solidFill>
          <a:latin typeface="+mn-lt"/>
          <a:ea typeface="ヒラギノ角ゴ Pro W3" charset="0"/>
          <a:cs typeface="+mn-cs"/>
        </a:defRPr>
      </a:lvl2pPr>
      <a:lvl3pPr marL="857228" indent="-171446" algn="l" rtl="0" eaLnBrk="0" fontAlgn="base" hangingPunct="0">
        <a:lnSpc>
          <a:spcPct val="120000"/>
        </a:lnSpc>
        <a:spcBef>
          <a:spcPts val="375"/>
        </a:spcBef>
        <a:spcAft>
          <a:spcPct val="0"/>
        </a:spcAft>
        <a:buFont typeface="Arial" charset="0"/>
        <a:buChar char="•"/>
        <a:defRPr sz="750" kern="1200">
          <a:solidFill>
            <a:schemeClr val="tx1"/>
          </a:solidFill>
          <a:latin typeface="+mn-lt"/>
          <a:ea typeface="ヒラギノ角ゴ Pro W3" charset="0"/>
          <a:cs typeface="+mn-cs"/>
        </a:defRPr>
      </a:lvl3pPr>
      <a:lvl4pPr marL="1200120" indent="-171446" algn="l" rtl="0" eaLnBrk="0" fontAlgn="base" hangingPunct="0">
        <a:lnSpc>
          <a:spcPct val="120000"/>
        </a:lnSpc>
        <a:spcBef>
          <a:spcPts val="375"/>
        </a:spcBef>
        <a:spcAft>
          <a:spcPct val="0"/>
        </a:spcAft>
        <a:buFont typeface="Arial" charset="0"/>
        <a:buChar char="•"/>
        <a:defRPr sz="675" kern="1200">
          <a:solidFill>
            <a:schemeClr val="tx1"/>
          </a:solidFill>
          <a:latin typeface="+mn-lt"/>
          <a:ea typeface="ヒラギノ角ゴ Pro W3" charset="0"/>
          <a:cs typeface="+mn-cs"/>
        </a:defRPr>
      </a:lvl4pPr>
      <a:lvl5pPr marL="1543012" indent="-171446" algn="l" rtl="0" eaLnBrk="0" fontAlgn="base" hangingPunct="0">
        <a:lnSpc>
          <a:spcPct val="120000"/>
        </a:lnSpc>
        <a:spcBef>
          <a:spcPts val="375"/>
        </a:spcBef>
        <a:spcAft>
          <a:spcPct val="0"/>
        </a:spcAft>
        <a:buFont typeface="Arial" charset="0"/>
        <a:buChar char="•"/>
        <a:defRPr sz="600" kern="1200">
          <a:solidFill>
            <a:schemeClr val="tx1"/>
          </a:solidFill>
          <a:latin typeface="+mn-lt"/>
          <a:ea typeface="ヒラギノ角ゴ Pro W3" charset="0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839891" y="4767266"/>
            <a:ext cx="819150" cy="27463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45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59681" y="4767266"/>
            <a:ext cx="2314575" cy="274637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450">
                <a:solidFill>
                  <a:schemeClr val="bg1">
                    <a:alpha val="50000"/>
                  </a:schemeClr>
                </a:solidFill>
                <a:latin typeface="Montserrat" panose="02000505000000020004" pitchFamily="2" charset="0"/>
                <a:ea typeface="+mn-ea"/>
              </a:defRPr>
            </a:lvl1pPr>
          </a:lstStyle>
          <a:p>
            <a:pPr>
              <a:defRPr/>
            </a:pPr>
            <a:r>
              <a:rPr lang="en-CA" dirty="0" smtClean="0"/>
              <a:t>Council Presentation</a:t>
            </a:r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662613" y="4767266"/>
            <a:ext cx="385763" cy="27463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450">
                <a:solidFill>
                  <a:srgbClr val="FFFFFF"/>
                </a:solidFill>
              </a:defRPr>
            </a:lvl1pPr>
          </a:lstStyle>
          <a:p>
            <a:fld id="{15BCAAD9-6EC5-4D41-857D-2F1CEEC0535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3078" name="Picture 14" descr="BCA_ghosted_graphic_300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2078" y="4833750"/>
            <a:ext cx="695922" cy="309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" descr="BCA_ghosted_logotype_300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197" y="4924425"/>
            <a:ext cx="527768" cy="60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92488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756" r:id="rId1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 kern="1200">
          <a:solidFill>
            <a:schemeClr val="bg1"/>
          </a:solidFill>
          <a:latin typeface="+mj-lt"/>
          <a:ea typeface="ヒラギノ角ゴ Pro W3" charset="0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Montserrat" panose="02000505000000020004" pitchFamily="2" charset="0"/>
          <a:ea typeface="ヒラギノ角ゴ Pro W3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Montserrat" panose="02000505000000020004" pitchFamily="2" charset="0"/>
          <a:ea typeface="ヒラギノ角ゴ Pro W3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Montserrat" panose="02000505000000020004" pitchFamily="2" charset="0"/>
          <a:ea typeface="ヒラギノ角ゴ Pro W3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Montserrat" panose="02000505000000020004" pitchFamily="2" charset="0"/>
          <a:ea typeface="ヒラギノ角ゴ Pro W3" charset="0"/>
        </a:defRPr>
      </a:lvl5pPr>
      <a:lvl6pPr marL="342892" algn="l" rtl="0" fontAlgn="base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Montserrat" panose="02000505000000020004" pitchFamily="2" charset="0"/>
        </a:defRPr>
      </a:lvl6pPr>
      <a:lvl7pPr marL="685783" algn="l" rtl="0" fontAlgn="base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Montserrat" panose="02000505000000020004" pitchFamily="2" charset="0"/>
        </a:defRPr>
      </a:lvl7pPr>
      <a:lvl8pPr marL="1028675" algn="l" rtl="0" fontAlgn="base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Montserrat" panose="02000505000000020004" pitchFamily="2" charset="0"/>
        </a:defRPr>
      </a:lvl8pPr>
      <a:lvl9pPr marL="1371566" algn="l" rtl="0" fontAlgn="base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Montserrat" panose="02000505000000020004" pitchFamily="2" charset="0"/>
        </a:defRPr>
      </a:lvl9pPr>
    </p:titleStyle>
    <p:bodyStyle>
      <a:lvl1pPr marL="171446" indent="-171446" algn="l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charset="0"/>
        <a:buChar char="•"/>
        <a:defRPr sz="1500" kern="1200">
          <a:solidFill>
            <a:schemeClr val="bg1"/>
          </a:solidFill>
          <a:latin typeface="+mn-lt"/>
          <a:ea typeface="ヒラギノ角ゴ Pro W3" charset="0"/>
          <a:cs typeface="+mn-cs"/>
        </a:defRPr>
      </a:lvl1pPr>
      <a:lvl2pPr marL="514337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kern="1200">
          <a:solidFill>
            <a:schemeClr val="bg1"/>
          </a:solidFill>
          <a:latin typeface="+mn-lt"/>
          <a:ea typeface="ヒラギノ角ゴ Pro W3" charset="0"/>
          <a:cs typeface="+mn-cs"/>
        </a:defRPr>
      </a:lvl2pPr>
      <a:lvl3pPr marL="857228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200" kern="1200">
          <a:solidFill>
            <a:schemeClr val="bg1"/>
          </a:solidFill>
          <a:latin typeface="+mn-lt"/>
          <a:ea typeface="ヒラギノ角ゴ Pro W3" charset="0"/>
          <a:cs typeface="+mn-cs"/>
        </a:defRPr>
      </a:lvl3pPr>
      <a:lvl4pPr marL="1200120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050" kern="1200">
          <a:solidFill>
            <a:schemeClr val="bg1"/>
          </a:solidFill>
          <a:latin typeface="+mn-lt"/>
          <a:ea typeface="ヒラギノ角ゴ Pro W3" charset="0"/>
          <a:cs typeface="+mn-cs"/>
        </a:defRPr>
      </a:lvl4pPr>
      <a:lvl5pPr marL="1543012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900" kern="1200">
          <a:solidFill>
            <a:schemeClr val="bg1"/>
          </a:solidFill>
          <a:latin typeface="+mn-lt"/>
          <a:ea typeface="ヒラギノ角ゴ Pro W3" charset="0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ctrTitle"/>
          </p:nvPr>
        </p:nvSpPr>
        <p:spPr bwMode="auto">
          <a:xfrm>
            <a:off x="342899" y="1597829"/>
            <a:ext cx="6121695" cy="909065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b" anchorCtr="0" compatLnSpc="1">
            <a:prstTxWarp prst="textNoShape">
              <a:avLst/>
            </a:prstTxWarp>
          </a:bodyPr>
          <a:lstStyle/>
          <a:p>
            <a:pPr algn="ctr"/>
            <a:r>
              <a:rPr lang="en-US" dirty="0" smtClean="0">
                <a:latin typeface="Montserrat" charset="0"/>
                <a:cs typeface="GothamHTF-Book" charset="0"/>
              </a:rPr>
              <a:t>Overview of Assessment &amp; 2021 Assessment Roll</a:t>
            </a:r>
            <a:br>
              <a:rPr lang="en-US" dirty="0" smtClean="0">
                <a:latin typeface="Montserrat" charset="0"/>
                <a:cs typeface="GothamHTF-Book" charset="0"/>
              </a:rPr>
            </a:br>
            <a:r>
              <a:rPr lang="en-US" dirty="0" smtClean="0">
                <a:latin typeface="Montserrat" charset="0"/>
                <a:cs typeface="GothamHTF-Book" charset="0"/>
              </a:rPr>
              <a:t/>
            </a:r>
            <a:br>
              <a:rPr lang="en-US" dirty="0" smtClean="0">
                <a:latin typeface="Montserrat" charset="0"/>
                <a:cs typeface="GothamHTF-Book" charset="0"/>
              </a:rPr>
            </a:br>
            <a:endParaRPr lang="en-US" dirty="0">
              <a:solidFill>
                <a:schemeClr val="tx1"/>
              </a:solidFill>
              <a:latin typeface="Montserrat" charset="0"/>
              <a:cs typeface="GothamHTF-Book" charset="0"/>
            </a:endParaRPr>
          </a:p>
        </p:txBody>
      </p:sp>
      <p:sp>
        <p:nvSpPr>
          <p:cNvPr id="19460" name="Text Placeholder 3"/>
          <p:cNvSpPr>
            <a:spLocks noGrp="1"/>
          </p:cNvSpPr>
          <p:nvPr>
            <p:ph type="body" sz="quarter" idx="13"/>
          </p:nvPr>
        </p:nvSpPr>
        <p:spPr bwMode="auto">
          <a:xfrm>
            <a:off x="342901" y="3919531"/>
            <a:ext cx="5613991" cy="961958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r>
              <a:rPr lang="en-US" sz="1200" dirty="0" smtClean="0">
                <a:latin typeface="Montserrat" charset="0"/>
                <a:cs typeface="GothamHTF-Book" charset="0"/>
              </a:rPr>
              <a:t>Maurice Primeau, Deputy Assessor </a:t>
            </a:r>
          </a:p>
          <a:p>
            <a:r>
              <a:rPr lang="en-US" sz="1200" dirty="0" smtClean="0">
                <a:latin typeface="Montserrat" charset="0"/>
                <a:cs typeface="GothamHTF-Book" charset="0"/>
              </a:rPr>
              <a:t>Vancouver Island Region</a:t>
            </a:r>
            <a:endParaRPr lang="en-US" sz="1200" dirty="0">
              <a:latin typeface="Montserrat" charset="0"/>
              <a:cs typeface="GothamHTF-Book" charset="0"/>
            </a:endParaRPr>
          </a:p>
          <a:p>
            <a:r>
              <a:rPr lang="en-US" sz="1200" dirty="0" smtClean="0">
                <a:latin typeface="Montserrat" charset="0"/>
                <a:cs typeface="GothamHTF-Book" charset="0"/>
              </a:rPr>
              <a:t>March 2, 2021</a:t>
            </a:r>
            <a:endParaRPr lang="en-US" sz="1200" dirty="0">
              <a:latin typeface="Montserrat" charset="0"/>
              <a:cs typeface="GothamHTF-Book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2899" y="2506894"/>
            <a:ext cx="612169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/>
              <a:t>Village of </a:t>
            </a:r>
            <a:r>
              <a:rPr lang="en-US" sz="3000" dirty="0" err="1" smtClean="0"/>
              <a:t>Sayward</a:t>
            </a:r>
            <a:endParaRPr lang="en-US" sz="3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cs typeface="Arial" pitchFamily="34" charset="0"/>
              </a:rPr>
              <a:t>Topics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1" y="1487326"/>
            <a:ext cx="5824635" cy="3443605"/>
          </a:xfrm>
        </p:spPr>
        <p:txBody>
          <a:bodyPr/>
          <a:lstStyle/>
          <a:p>
            <a:pPr marL="942952" lvl="2" indent="-257168">
              <a:buFont typeface="+mj-lt"/>
              <a:buAutoNum type="arabicPeriod"/>
            </a:pPr>
            <a:r>
              <a:rPr lang="en-CA" sz="1400" dirty="0"/>
              <a:t>About BC </a:t>
            </a:r>
            <a:r>
              <a:rPr lang="en-CA" sz="1400" dirty="0" smtClean="0"/>
              <a:t>Assessment </a:t>
            </a:r>
            <a:endParaRPr lang="en-CA" sz="1400" dirty="0"/>
          </a:p>
          <a:p>
            <a:pPr marL="942952" lvl="2" indent="-257168">
              <a:buFont typeface="+mj-lt"/>
              <a:buAutoNum type="arabicPeriod"/>
            </a:pPr>
            <a:r>
              <a:rPr lang="en-CA" sz="1400" dirty="0" smtClean="0"/>
              <a:t>Valuation</a:t>
            </a:r>
          </a:p>
          <a:p>
            <a:pPr marL="942952" lvl="2" indent="-257168">
              <a:buFont typeface="+mj-lt"/>
              <a:buAutoNum type="arabicPeriod"/>
            </a:pPr>
            <a:r>
              <a:rPr lang="en-CA" sz="1400" dirty="0" smtClean="0"/>
              <a:t>Classification</a:t>
            </a:r>
            <a:endParaRPr lang="en-CA" sz="1400" dirty="0"/>
          </a:p>
          <a:p>
            <a:pPr marL="942952" lvl="2" indent="-257168">
              <a:buFont typeface="+mj-lt"/>
              <a:buAutoNum type="arabicPeriod"/>
            </a:pPr>
            <a:r>
              <a:rPr lang="en-CA" sz="1400" dirty="0" smtClean="0"/>
              <a:t>Assessment </a:t>
            </a:r>
            <a:r>
              <a:rPr lang="en-CA" sz="1400" dirty="0"/>
              <a:t>cycle &amp; key </a:t>
            </a:r>
            <a:r>
              <a:rPr lang="en-CA" sz="1400" dirty="0" smtClean="0"/>
              <a:t>dates</a:t>
            </a:r>
          </a:p>
          <a:p>
            <a:pPr marL="942952" lvl="2" indent="-257168">
              <a:buFont typeface="+mj-lt"/>
              <a:buAutoNum type="arabicPeriod"/>
            </a:pPr>
            <a:r>
              <a:rPr lang="en-CA" sz="1400" dirty="0" smtClean="0"/>
              <a:t>Relationship between assessments &amp; taxes</a:t>
            </a:r>
          </a:p>
          <a:p>
            <a:pPr marL="942952" lvl="2" indent="-257168">
              <a:buFont typeface="+mj-lt"/>
              <a:buAutoNum type="arabicPeriod"/>
            </a:pPr>
            <a:r>
              <a:rPr lang="en-CA" sz="1400" dirty="0" smtClean="0"/>
              <a:t>2021 Assessment </a:t>
            </a:r>
            <a:r>
              <a:rPr lang="en-CA" sz="1400" dirty="0"/>
              <a:t>R</a:t>
            </a:r>
            <a:r>
              <a:rPr lang="en-CA" sz="1400" dirty="0" smtClean="0"/>
              <a:t>oll overview</a:t>
            </a:r>
          </a:p>
          <a:p>
            <a:pPr marL="942952" lvl="2" indent="-257168">
              <a:buFont typeface="+mj-lt"/>
              <a:buAutoNum type="arabicPeriod"/>
            </a:pPr>
            <a:r>
              <a:rPr lang="en-CA" sz="1400" dirty="0" smtClean="0"/>
              <a:t>Collaborating with BC Assessment</a:t>
            </a:r>
            <a:endParaRPr lang="en-CA" sz="1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CA" dirty="0" smtClean="0"/>
              <a:t>Council Presentation</a:t>
            </a:r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ADAAF-A2C0-D24C-A8FF-06B08C5D8443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9837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 smtClean="0"/>
              <a:t>Who we are, what we do, &amp; how we do it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903808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"/>
          <p:cNvSpPr txBox="1">
            <a:spLocks/>
          </p:cNvSpPr>
          <p:nvPr/>
        </p:nvSpPr>
        <p:spPr bwMode="auto">
          <a:xfrm>
            <a:off x="342901" y="1190050"/>
            <a:ext cx="5777933" cy="2692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0" fontAlgn="base" hangingPunct="0">
              <a:lnSpc>
                <a:spcPct val="12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ヒラギノ角ゴ Pro W3" charset="0"/>
                <a:cs typeface="+mn-cs"/>
              </a:defRPr>
            </a:lvl1pPr>
            <a:lvl2pPr marL="685800" indent="-228600" algn="l" rtl="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ヒラギノ角ゴ Pro W3" charset="0"/>
                <a:cs typeface="+mn-cs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ヒラギノ角ゴ Pro W3" charset="0"/>
                <a:cs typeface="+mn-cs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ヒラギノ角ゴ Pro W3" charset="0"/>
                <a:cs typeface="+mn-cs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ヒラギノ角ゴ Pro W3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342900"/>
            <a:r>
              <a:rPr lang="en-CA" sz="1400" dirty="0" smtClean="0"/>
              <a:t>Established in 1974 under the </a:t>
            </a:r>
            <a:r>
              <a:rPr lang="en-CA" sz="1400" i="1" dirty="0" smtClean="0"/>
              <a:t>Assessment Authority Act</a:t>
            </a:r>
          </a:p>
          <a:p>
            <a:pPr defTabSz="342900"/>
            <a:r>
              <a:rPr lang="en-CA" sz="1400" dirty="0" smtClean="0"/>
              <a:t>A provincial Crown corporation, operating independent of taxing function &amp; politics </a:t>
            </a:r>
          </a:p>
          <a:p>
            <a:pPr defTabSz="342900"/>
            <a:r>
              <a:rPr lang="en-CA" sz="1400" dirty="0" smtClean="0"/>
              <a:t>Provides uniform and fair property assessments to B.C.’s property owners</a:t>
            </a:r>
          </a:p>
          <a:p>
            <a:pPr defTabSz="342900"/>
            <a:r>
              <a:rPr lang="en-CA" sz="1400" dirty="0"/>
              <a:t>1975: 879,000 properties assessed</a:t>
            </a:r>
          </a:p>
          <a:p>
            <a:pPr defTabSz="342900"/>
            <a:r>
              <a:rPr lang="en-CA" sz="1400" dirty="0"/>
              <a:t>2021: 2.1 million property </a:t>
            </a:r>
            <a:r>
              <a:rPr lang="en-CA" sz="1400" dirty="0" smtClean="0"/>
              <a:t>assessed</a:t>
            </a:r>
            <a:endParaRPr lang="en-CA" sz="1400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>
                <a:solidFill>
                  <a:schemeClr val="accent3"/>
                </a:solidFill>
                <a:latin typeface="+mn-lt"/>
                <a:cs typeface="+mn-cs"/>
              </a:rPr>
              <a:t>Evolution of BC Assessment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CA" dirty="0" smtClean="0"/>
              <a:t>Council Presentation</a:t>
            </a:r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ADAAF-A2C0-D24C-A8FF-06B08C5D8443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1343" b="12269"/>
          <a:stretch/>
        </p:blipFill>
        <p:spPr>
          <a:xfrm>
            <a:off x="132748" y="4136070"/>
            <a:ext cx="2499134" cy="51055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31882" y="4155026"/>
            <a:ext cx="1863499" cy="44903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16957" y="3883027"/>
            <a:ext cx="1602630" cy="682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851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1" y="442452"/>
            <a:ext cx="2900363" cy="4175125"/>
          </a:xfrm>
        </p:spPr>
        <p:txBody>
          <a:bodyPr/>
          <a:lstStyle/>
          <a:p>
            <a:pPr marL="0" indent="0">
              <a:buNone/>
            </a:pPr>
            <a:r>
              <a:rPr lang="en-CA" sz="1800" dirty="0">
                <a:solidFill>
                  <a:srgbClr val="186A7E"/>
                </a:solidFill>
                <a:latin typeface="+mj-lt"/>
                <a:cs typeface="Arial" pitchFamily="34" charset="0"/>
              </a:rPr>
              <a:t>Our </a:t>
            </a:r>
            <a:r>
              <a:rPr lang="en-CA" sz="1800" dirty="0" smtClean="0">
                <a:solidFill>
                  <a:srgbClr val="186A7E"/>
                </a:solidFill>
                <a:latin typeface="+mj-lt"/>
                <a:cs typeface="Arial" pitchFamily="34" charset="0"/>
              </a:rPr>
              <a:t>product</a:t>
            </a:r>
          </a:p>
          <a:p>
            <a:pPr marL="0" indent="0">
              <a:buNone/>
            </a:pPr>
            <a:endParaRPr lang="en-CA" sz="1800" dirty="0">
              <a:solidFill>
                <a:srgbClr val="186A7E"/>
              </a:solidFill>
              <a:latin typeface="+mj-lt"/>
              <a:cs typeface="Arial" pitchFamily="34" charset="0"/>
            </a:endParaRPr>
          </a:p>
          <a:p>
            <a:pPr marL="0" indent="0">
              <a:buNone/>
            </a:pPr>
            <a:endParaRPr lang="en-CA" sz="1800" dirty="0" smtClean="0">
              <a:solidFill>
                <a:srgbClr val="186A7E"/>
              </a:solidFill>
              <a:latin typeface="+mj-lt"/>
              <a:cs typeface="Arial" pitchFamily="34" charset="0"/>
            </a:endParaRPr>
          </a:p>
          <a:p>
            <a:pPr marL="0" indent="0">
              <a:buNone/>
            </a:pPr>
            <a:r>
              <a:rPr lang="en-US" sz="1800" dirty="0">
                <a:solidFill>
                  <a:srgbClr val="127490"/>
                </a:solidFill>
              </a:rPr>
              <a:t>The Assessment Roll</a:t>
            </a:r>
          </a:p>
          <a:p>
            <a:pPr marL="0" indent="0">
              <a:buNone/>
            </a:pPr>
            <a:endParaRPr lang="en-CA" sz="1800" dirty="0">
              <a:solidFill>
                <a:srgbClr val="186A7E"/>
              </a:solidFill>
              <a:latin typeface="+mj-lt"/>
              <a:cs typeface="Arial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20181" y="442452"/>
            <a:ext cx="3337745" cy="4189873"/>
          </a:xfrm>
        </p:spPr>
        <p:txBody>
          <a:bodyPr/>
          <a:lstStyle/>
          <a:p>
            <a:pPr lvl="0"/>
            <a:r>
              <a:rPr lang="en-CA" sz="1400" dirty="0"/>
              <a:t>Annual list of property values provides stable, predictable base for real property taxation in B.C.</a:t>
            </a:r>
          </a:p>
          <a:p>
            <a:r>
              <a:rPr lang="en-CA" sz="1400" dirty="0"/>
              <a:t>Identifies ownership, value, classification &amp; exemptions for each property  </a:t>
            </a:r>
          </a:p>
          <a:p>
            <a:pPr lvl="0"/>
            <a:r>
              <a:rPr lang="en-CA" sz="1400" dirty="0"/>
              <a:t>Represents over 2 million properties with total value of </a:t>
            </a:r>
            <a:r>
              <a:rPr lang="en-CA" sz="1400" dirty="0" smtClean="0"/>
              <a:t>$</a:t>
            </a:r>
            <a:r>
              <a:rPr lang="en-CA" sz="1400" dirty="0"/>
              <a:t>2</a:t>
            </a:r>
            <a:r>
              <a:rPr lang="en-CA" sz="1400" dirty="0" smtClean="0"/>
              <a:t> </a:t>
            </a:r>
            <a:r>
              <a:rPr lang="en-CA" sz="1400" dirty="0"/>
              <a:t>trillion</a:t>
            </a:r>
          </a:p>
          <a:p>
            <a:r>
              <a:rPr lang="en-CA" sz="1400" dirty="0"/>
              <a:t>Provides the base for local governments &amp; taxing authorities to raise approximately </a:t>
            </a:r>
            <a:r>
              <a:rPr lang="en-CA" sz="1400" dirty="0" smtClean="0"/>
              <a:t>$8 </a:t>
            </a:r>
            <a:r>
              <a:rPr lang="en-CA" sz="1400" dirty="0"/>
              <a:t>billion annually in property taxes for schools &amp; important local </a:t>
            </a:r>
            <a:r>
              <a:rPr lang="en-CA" sz="1400" dirty="0" smtClean="0"/>
              <a:t>services</a:t>
            </a:r>
            <a:endParaRPr lang="en-CA" sz="1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91882-EB27-1748-BE84-CEFD16A8E4BB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259683" y="4767266"/>
            <a:ext cx="1984772" cy="274637"/>
          </a:xfrm>
        </p:spPr>
        <p:txBody>
          <a:bodyPr/>
          <a:lstStyle/>
          <a:p>
            <a:pPr>
              <a:defRPr/>
            </a:pPr>
            <a:r>
              <a:rPr lang="en-CA" dirty="0" smtClean="0"/>
              <a:t>Council Presentation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140289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How we value different </a:t>
            </a:r>
            <a:r>
              <a:rPr lang="en-CA" dirty="0" smtClean="0"/>
              <a:t>properties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50574" y="1113503"/>
            <a:ext cx="3886201" cy="3518822"/>
          </a:xfrm>
        </p:spPr>
        <p:txBody>
          <a:bodyPr/>
          <a:lstStyle/>
          <a:p>
            <a:pPr eaLnBrk="1" hangingPunct="1"/>
            <a:r>
              <a:rPr lang="en-CA" sz="1400" dirty="0">
                <a:cs typeface="Arial" pitchFamily="34" charset="0"/>
              </a:rPr>
              <a:t>Market value as of July 1</a:t>
            </a:r>
            <a:r>
              <a:rPr lang="en-CA" sz="1400" baseline="30000" dirty="0">
                <a:cs typeface="Arial" pitchFamily="34" charset="0"/>
              </a:rPr>
              <a:t>st</a:t>
            </a:r>
            <a:endParaRPr lang="en-CA" sz="1400" dirty="0">
              <a:cs typeface="Arial" pitchFamily="34" charset="0"/>
            </a:endParaRPr>
          </a:p>
          <a:p>
            <a:pPr lvl="1" eaLnBrk="1" hangingPunct="1"/>
            <a:r>
              <a:rPr lang="en-CA" sz="1400" dirty="0">
                <a:cs typeface="Arial" pitchFamily="34" charset="0"/>
              </a:rPr>
              <a:t>Residential</a:t>
            </a:r>
          </a:p>
          <a:p>
            <a:pPr lvl="1" eaLnBrk="1" hangingPunct="1"/>
            <a:r>
              <a:rPr lang="en-CA" sz="1400" dirty="0">
                <a:cs typeface="Arial" pitchFamily="34" charset="0"/>
              </a:rPr>
              <a:t>Commercial</a:t>
            </a:r>
          </a:p>
          <a:p>
            <a:pPr lvl="1" eaLnBrk="1" hangingPunct="1">
              <a:spcBef>
                <a:spcPts val="900"/>
              </a:spcBef>
              <a:spcAft>
                <a:spcPts val="450"/>
              </a:spcAft>
              <a:buNone/>
            </a:pPr>
            <a:r>
              <a:rPr lang="en-CA" sz="1400" dirty="0">
                <a:cs typeface="Arial" pitchFamily="34" charset="0"/>
              </a:rPr>
              <a:t>	</a:t>
            </a:r>
            <a:r>
              <a:rPr lang="en-US" sz="1400" u="sng" dirty="0"/>
              <a:t>Market value </a:t>
            </a:r>
            <a:r>
              <a:rPr lang="en-US" sz="1400" dirty="0"/>
              <a:t>is t</a:t>
            </a:r>
            <a:r>
              <a:rPr lang="en-CA" sz="1400" dirty="0"/>
              <a:t>he most probable price which a property should bring in a competitive market under all conditions requisite to a fair sale, the buyer &amp; seller, each acting prudently, knowledgeably &amp; assuming the price is not affected by undue stimulus. </a:t>
            </a:r>
            <a:endParaRPr lang="en-US" sz="1400" dirty="0">
              <a:cs typeface="Arial" pitchFamily="34" charset="0"/>
            </a:endParaRPr>
          </a:p>
          <a:p>
            <a:pPr eaLnBrk="1" hangingPunct="1"/>
            <a:r>
              <a:rPr lang="en-US" sz="1400" dirty="0">
                <a:cs typeface="Arial" pitchFamily="34" charset="0"/>
              </a:rPr>
              <a:t>Legislated (regulated values)</a:t>
            </a:r>
          </a:p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91882-EB27-1748-BE84-CEFD16A8E4BB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7" name="Picture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36604" y="2211668"/>
            <a:ext cx="2712955" cy="1579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259683" y="4767266"/>
            <a:ext cx="1984772" cy="274637"/>
          </a:xfrm>
        </p:spPr>
        <p:txBody>
          <a:bodyPr/>
          <a:lstStyle/>
          <a:p>
            <a:pPr>
              <a:defRPr/>
            </a:pPr>
            <a:r>
              <a:rPr lang="en-CA" dirty="0" smtClean="0"/>
              <a:t>Council Presentation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39420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Factors affecting market value</a:t>
            </a:r>
            <a:endParaRPr lang="en-CA" dirty="0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259683" y="4767267"/>
            <a:ext cx="1984772" cy="274637"/>
          </a:xfrm>
        </p:spPr>
        <p:txBody>
          <a:bodyPr/>
          <a:lstStyle/>
          <a:p>
            <a:pPr>
              <a:defRPr/>
            </a:pPr>
            <a:r>
              <a:rPr lang="en-CA" smtClean="0"/>
              <a:t>Council Presentation</a:t>
            </a:r>
            <a:endParaRPr lang="en-CA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91882-EB27-1748-BE84-CEFD16A8E4BB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18" b="3349"/>
          <a:stretch/>
        </p:blipFill>
        <p:spPr>
          <a:xfrm>
            <a:off x="1058844" y="822960"/>
            <a:ext cx="4740313" cy="3749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65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cs typeface="Arial" pitchFamily="34" charset="0"/>
              </a:rPr>
              <a:t>Highest &amp; Best </a:t>
            </a:r>
            <a:r>
              <a:rPr lang="en-US" dirty="0">
                <a:cs typeface="Arial" pitchFamily="34" charset="0"/>
              </a:rPr>
              <a:t>U</a:t>
            </a:r>
            <a:r>
              <a:rPr lang="en-US" dirty="0" smtClean="0">
                <a:cs typeface="Arial" pitchFamily="34" charset="0"/>
              </a:rPr>
              <a:t>se (H&amp;BU)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3" y="1370013"/>
            <a:ext cx="6124158" cy="3397254"/>
          </a:xfrm>
        </p:spPr>
        <p:txBody>
          <a:bodyPr/>
          <a:lstStyle/>
          <a:p>
            <a:pPr marL="341310" lvl="1" indent="-227013" eaLnBrk="1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§"/>
              <a:defRPr/>
            </a:pPr>
            <a:r>
              <a:rPr lang="en-CA" sz="1400" dirty="0" smtClean="0"/>
              <a:t>Foundation of market value is H&amp;BU, which is the reasonable probable use of a property that is:</a:t>
            </a:r>
          </a:p>
          <a:p>
            <a:pPr marL="684201" lvl="2" indent="-227013" eaLnBrk="1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§"/>
              <a:defRPr/>
            </a:pPr>
            <a:endParaRPr lang="en-CA" sz="1400" dirty="0"/>
          </a:p>
          <a:p>
            <a:endParaRPr lang="en-CA" sz="1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450" b="0" i="0" u="none" strike="noStrike" kern="1200" cap="none" spc="0" normalizeH="0" baseline="0" noProof="0" dirty="0" smtClean="0">
                <a:ln>
                  <a:noFill/>
                </a:ln>
                <a:solidFill>
                  <a:srgbClr val="127490">
                    <a:alpha val="50000"/>
                  </a:srgbClr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Council Presentation</a:t>
            </a:r>
            <a:endParaRPr kumimoji="0" lang="en-CA" sz="450" b="0" i="0" u="none" strike="noStrike" kern="1200" cap="none" spc="0" normalizeH="0" baseline="0" noProof="0" dirty="0">
              <a:ln>
                <a:noFill/>
              </a:ln>
              <a:solidFill>
                <a:srgbClr val="127490">
                  <a:alpha val="50000"/>
                </a:srgbClr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B0ADAAF-A2C0-D24C-A8FF-06B08C5D8443}" type="slidenum">
              <a:rPr kumimoji="0" lang="en-US" sz="450" b="0" i="0" u="none" strike="noStrike" kern="1200" cap="none" spc="0" normalizeH="0" baseline="0" noProof="0" smtClean="0">
                <a:ln>
                  <a:noFill/>
                </a:ln>
                <a:solidFill>
                  <a:srgbClr val="127490"/>
                </a:solidFill>
                <a:effectLst/>
                <a:uLnTx/>
                <a:uFillTx/>
                <a:latin typeface="Montserrat" charset="0"/>
                <a:cs typeface="+mn-cs"/>
              </a:rPr>
              <a:pPr marL="0" marR="0" lvl="0" indent="0" algn="r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450" b="0" i="0" u="none" strike="noStrike" kern="1200" cap="none" spc="0" normalizeH="0" baseline="0" noProof="0" dirty="0">
              <a:ln>
                <a:noFill/>
              </a:ln>
              <a:solidFill>
                <a:srgbClr val="127490"/>
              </a:solidFill>
              <a:effectLst/>
              <a:uLnTx/>
              <a:uFillTx/>
              <a:latin typeface="Montserrat" charset="0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182" y="2090581"/>
            <a:ext cx="6579637" cy="2011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317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cs typeface="Arial" pitchFamily="34" charset="0"/>
              </a:rPr>
              <a:t>How land use affects market value</a:t>
            </a: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450" b="0" i="0" u="none" strike="noStrike" kern="1200" cap="none" spc="0" normalizeH="0" baseline="0" noProof="0" dirty="0" smtClean="0">
                <a:ln>
                  <a:noFill/>
                </a:ln>
                <a:solidFill>
                  <a:srgbClr val="127490">
                    <a:alpha val="50000"/>
                  </a:srgbClr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Council Presentation</a:t>
            </a:r>
            <a:endParaRPr kumimoji="0" lang="en-CA" sz="450" b="0" i="0" u="none" strike="noStrike" kern="1200" cap="none" spc="0" normalizeH="0" baseline="0" noProof="0" dirty="0">
              <a:ln>
                <a:noFill/>
              </a:ln>
              <a:solidFill>
                <a:srgbClr val="127490">
                  <a:alpha val="50000"/>
                </a:srgbClr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B0ADAAF-A2C0-D24C-A8FF-06B08C5D8443}" type="slidenum">
              <a:rPr kumimoji="0" lang="en-US" sz="450" b="0" i="0" u="none" strike="noStrike" kern="1200" cap="none" spc="0" normalizeH="0" baseline="0" noProof="0" smtClean="0">
                <a:ln>
                  <a:noFill/>
                </a:ln>
                <a:solidFill>
                  <a:srgbClr val="127490"/>
                </a:solidFill>
                <a:effectLst/>
                <a:uLnTx/>
                <a:uFillTx/>
                <a:latin typeface="Montserrat" charset="0"/>
                <a:cs typeface="+mn-cs"/>
              </a:rPr>
              <a:pPr marL="0" marR="0" lvl="0" indent="0" algn="r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450" b="0" i="0" u="none" strike="noStrike" kern="1200" cap="none" spc="0" normalizeH="0" baseline="0" noProof="0" dirty="0">
              <a:ln>
                <a:noFill/>
              </a:ln>
              <a:solidFill>
                <a:srgbClr val="127490"/>
              </a:solidFill>
              <a:effectLst/>
              <a:uLnTx/>
              <a:uFillTx/>
              <a:latin typeface="Montserrat" charset="0"/>
              <a:cs typeface="+mn-cs"/>
            </a:endParaRPr>
          </a:p>
        </p:txBody>
      </p:sp>
      <p:pic>
        <p:nvPicPr>
          <p:cNvPr id="1026" name="Picture 2" descr="C:\Users\MSPATHAR\AppData\Local\Temp\SNAGHTML145d959c.PN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" y="1188719"/>
            <a:ext cx="6583681" cy="3566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8188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we classify properties</a:t>
            </a:r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91882-EB27-1748-BE84-CEFD16A8E4BB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259683" y="4767266"/>
            <a:ext cx="1984772" cy="274637"/>
          </a:xfrm>
        </p:spPr>
        <p:txBody>
          <a:bodyPr/>
          <a:lstStyle/>
          <a:p>
            <a:pPr>
              <a:defRPr/>
            </a:pPr>
            <a:r>
              <a:rPr lang="en-CA" dirty="0" smtClean="0"/>
              <a:t>Council Presentation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4" t="5456" r="4314" b="7329"/>
          <a:stretch/>
        </p:blipFill>
        <p:spPr>
          <a:xfrm>
            <a:off x="161435" y="1188719"/>
            <a:ext cx="6535131" cy="3383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72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2431665198"/>
              </p:ext>
            </p:extLst>
          </p:nvPr>
        </p:nvGraphicFramePr>
        <p:xfrm>
          <a:off x="461176" y="1047750"/>
          <a:ext cx="5844623" cy="37195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A5362-225B-C941-93FC-120D150C8602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cs typeface="Arial" pitchFamily="34" charset="0"/>
              </a:rPr>
              <a:t>Assessment </a:t>
            </a:r>
            <a:r>
              <a:rPr lang="en-US" dirty="0" smtClean="0">
                <a:cs typeface="Arial" pitchFamily="34" charset="0"/>
              </a:rPr>
              <a:t>annual cycle </a:t>
            </a:r>
            <a:r>
              <a:rPr lang="en-US" dirty="0">
                <a:cs typeface="Arial" pitchFamily="34" charset="0"/>
              </a:rPr>
              <a:t>&amp; key dates</a:t>
            </a:r>
            <a:endParaRPr lang="en-CA" dirty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259683" y="4767266"/>
            <a:ext cx="1984772" cy="274637"/>
          </a:xfrm>
        </p:spPr>
        <p:txBody>
          <a:bodyPr/>
          <a:lstStyle/>
          <a:p>
            <a:pPr>
              <a:defRPr/>
            </a:pPr>
            <a:r>
              <a:rPr lang="en-CA" dirty="0" smtClean="0"/>
              <a:t>Council Presentation</a:t>
            </a:r>
            <a:endParaRPr lang="en-CA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Montserrat" charset="0"/>
              </a:rPr>
              <a:t>Relationship between assessment &amp; taxation</a:t>
            </a: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Council Presentation</a:t>
            </a:r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ADAAF-A2C0-D24C-A8FF-06B08C5D8443}" type="slidenum">
              <a:rPr lang="en-US" smtClean="0"/>
              <a:pPr/>
              <a:t>12</a:t>
            </a:fld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70711961"/>
              </p:ext>
            </p:extLst>
          </p:nvPr>
        </p:nvGraphicFramePr>
        <p:xfrm>
          <a:off x="471486" y="1188720"/>
          <a:ext cx="5915025" cy="24467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10" name="Group 9"/>
          <p:cNvGrpSpPr/>
          <p:nvPr/>
        </p:nvGrpSpPr>
        <p:grpSpPr>
          <a:xfrm>
            <a:off x="397106" y="3261247"/>
            <a:ext cx="6063783" cy="374207"/>
            <a:chOff x="457202" y="3778167"/>
            <a:chExt cx="8085044" cy="498943"/>
          </a:xfrm>
        </p:grpSpPr>
        <p:sp>
          <p:nvSpPr>
            <p:cNvPr id="3" name="TextBox 2"/>
            <p:cNvSpPr txBox="1"/>
            <p:nvPr/>
          </p:nvSpPr>
          <p:spPr>
            <a:xfrm>
              <a:off x="457202" y="3784667"/>
              <a:ext cx="2070241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900" b="1" dirty="0"/>
                <a:t>Received January</a:t>
              </a:r>
            </a:p>
            <a:p>
              <a:pPr algn="ctr"/>
              <a:r>
                <a:rPr lang="en-CA" sz="900" dirty="0"/>
                <a:t>BC Assessment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513761" y="3778167"/>
              <a:ext cx="2195637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900" b="1" dirty="0" smtClean="0"/>
                <a:t>Spring</a:t>
              </a:r>
              <a:endParaRPr lang="en-CA" sz="900" b="1" dirty="0"/>
            </a:p>
            <a:p>
              <a:pPr algn="ctr"/>
              <a:r>
                <a:rPr lang="en-CA" sz="900" dirty="0"/>
                <a:t>Set by Taxing Authority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299345" y="3784667"/>
              <a:ext cx="2242901" cy="307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900" b="1" dirty="0"/>
                <a:t>Due 1</a:t>
              </a:r>
              <a:r>
                <a:rPr lang="en-CA" sz="900" b="1" baseline="30000" dirty="0"/>
                <a:t>st</a:t>
              </a:r>
              <a:r>
                <a:rPr lang="en-CA" sz="900" b="1" dirty="0"/>
                <a:t> Business Day July*</a:t>
              </a:r>
              <a:endParaRPr lang="en-CA" sz="900" dirty="0"/>
            </a:p>
          </p:txBody>
        </p:sp>
      </p:grpSp>
    </p:spTree>
    <p:extLst>
      <p:ext uri="{BB962C8B-B14F-4D97-AF65-F5344CB8AC3E}">
        <p14:creationId xmlns:p14="http://schemas.microsoft.com/office/powerpoint/2010/main" val="2980627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Montserrat" charset="0"/>
              </a:rPr>
              <a:t>Impact of changes in assessed value on taxes</a:t>
            </a:r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ADAAF-A2C0-D24C-A8FF-06B08C5D8443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259683" y="4767266"/>
            <a:ext cx="1984772" cy="274637"/>
          </a:xfrm>
        </p:spPr>
        <p:txBody>
          <a:bodyPr/>
          <a:lstStyle/>
          <a:p>
            <a:pPr>
              <a:defRPr/>
            </a:pPr>
            <a:r>
              <a:rPr lang="en-CA" dirty="0" smtClean="0"/>
              <a:t>Council Presentation</a:t>
            </a:r>
            <a:endParaRPr lang="en-C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73064" y="2023069"/>
            <a:ext cx="5111872" cy="2560320"/>
          </a:xfrm>
          <a:prstGeom prst="rect">
            <a:avLst/>
          </a:prstGeom>
        </p:spPr>
      </p:pic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342903" y="1370013"/>
            <a:ext cx="5705473" cy="3397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171446" indent="-171446" algn="l" rtl="0" eaLnBrk="0" fontAlgn="base" hangingPunct="0">
              <a:lnSpc>
                <a:spcPct val="120000"/>
              </a:lnSpc>
              <a:spcBef>
                <a:spcPts val="750"/>
              </a:spcBef>
              <a:spcAft>
                <a:spcPct val="0"/>
              </a:spcAft>
              <a:buFont typeface="Arial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ヒラギノ角ゴ Pro W3" charset="0"/>
                <a:cs typeface="+mn-cs"/>
              </a:defRPr>
            </a:lvl1pPr>
            <a:lvl2pPr marL="514337" indent="-171446" algn="l" rtl="0" eaLnBrk="0" fontAlgn="base" hangingPunct="0">
              <a:lnSpc>
                <a:spcPct val="12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 sz="825" kern="1200">
                <a:solidFill>
                  <a:schemeClr val="tx1"/>
                </a:solidFill>
                <a:latin typeface="+mn-lt"/>
                <a:ea typeface="ヒラギノ角ゴ Pro W3" charset="0"/>
                <a:cs typeface="+mn-cs"/>
              </a:defRPr>
            </a:lvl2pPr>
            <a:lvl3pPr marL="857228" indent="-171446" algn="l" rtl="0" eaLnBrk="0" fontAlgn="base" hangingPunct="0">
              <a:lnSpc>
                <a:spcPct val="12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 sz="750" kern="1200">
                <a:solidFill>
                  <a:schemeClr val="tx1"/>
                </a:solidFill>
                <a:latin typeface="+mn-lt"/>
                <a:ea typeface="ヒラギノ角ゴ Pro W3" charset="0"/>
                <a:cs typeface="+mn-cs"/>
              </a:defRPr>
            </a:lvl3pPr>
            <a:lvl4pPr marL="1200120" indent="-171446" algn="l" rtl="0" eaLnBrk="0" fontAlgn="base" hangingPunct="0">
              <a:lnSpc>
                <a:spcPct val="12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 sz="675" kern="1200">
                <a:solidFill>
                  <a:schemeClr val="tx1"/>
                </a:solidFill>
                <a:latin typeface="+mn-lt"/>
                <a:ea typeface="ヒラギノ角ゴ Pro W3" charset="0"/>
                <a:cs typeface="+mn-cs"/>
              </a:defRPr>
            </a:lvl4pPr>
            <a:lvl5pPr marL="1543012" indent="-171446" algn="l" rtl="0" eaLnBrk="0" fontAlgn="base" hangingPunct="0">
              <a:lnSpc>
                <a:spcPct val="120000"/>
              </a:lnSpc>
              <a:spcBef>
                <a:spcPts val="375"/>
              </a:spcBef>
              <a:spcAft>
                <a:spcPct val="0"/>
              </a:spcAft>
              <a:buFont typeface="Arial" charset="0"/>
              <a:buChar char="•"/>
              <a:defRPr sz="600" kern="1200">
                <a:solidFill>
                  <a:schemeClr val="tx1"/>
                </a:solidFill>
                <a:latin typeface="+mn-lt"/>
                <a:ea typeface="ヒラギノ角ゴ Pro W3" charset="0"/>
                <a:cs typeface="+mn-cs"/>
              </a:defRPr>
            </a:lvl5pPr>
            <a:lvl6pPr marL="1885903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7013" lvl="1" indent="-227013" defTabSz="914400" eaLnBrk="1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§"/>
              <a:defRPr/>
            </a:pPr>
            <a:r>
              <a:rPr lang="en-US" sz="1400" i="1" dirty="0" smtClean="0"/>
              <a:t>“My </a:t>
            </a:r>
            <a:r>
              <a:rPr lang="en-US" sz="1400" i="1" dirty="0"/>
              <a:t>assessment has gone up </a:t>
            </a:r>
            <a:r>
              <a:rPr lang="en-US" sz="1400" i="1" dirty="0" smtClean="0"/>
              <a:t>20</a:t>
            </a:r>
            <a:r>
              <a:rPr lang="en-US" sz="1400" i="1" dirty="0"/>
              <a:t>%, I can't afford for my taxes to go up </a:t>
            </a:r>
            <a:r>
              <a:rPr lang="en-US" sz="1400" i="1" dirty="0" smtClean="0"/>
              <a:t>20%!”</a:t>
            </a:r>
            <a:endParaRPr lang="en-CA" sz="1400" dirty="0" smtClean="0"/>
          </a:p>
          <a:p>
            <a:pPr marL="227013" lvl="1" indent="-227013" defTabSz="914400" eaLnBrk="1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§"/>
              <a:defRPr/>
            </a:pPr>
            <a:endParaRPr lang="en-CA" sz="1400" dirty="0" smtClean="0"/>
          </a:p>
          <a:p>
            <a:pPr marL="227013" lvl="1" indent="-227013" defTabSz="914400" eaLnBrk="1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§"/>
              <a:defRPr/>
            </a:pPr>
            <a:endParaRPr lang="en-CA" sz="1400" dirty="0"/>
          </a:p>
        </p:txBody>
      </p:sp>
    </p:spTree>
    <p:extLst>
      <p:ext uri="{BB962C8B-B14F-4D97-AF65-F5344CB8AC3E}">
        <p14:creationId xmlns:p14="http://schemas.microsoft.com/office/powerpoint/2010/main" val="1009698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464014" y="2409480"/>
            <a:ext cx="5915025" cy="1102519"/>
          </a:xfrm>
        </p:spPr>
        <p:txBody>
          <a:bodyPr/>
          <a:lstStyle/>
          <a:p>
            <a:pPr algn="ctr"/>
            <a:r>
              <a:rPr lang="en-CA" dirty="0" smtClean="0"/>
              <a:t>2021 Assessment </a:t>
            </a:r>
            <a:r>
              <a:rPr lang="en-CA" dirty="0"/>
              <a:t>R</a:t>
            </a:r>
            <a:r>
              <a:rPr lang="en-CA" dirty="0" smtClean="0"/>
              <a:t>oll overview</a:t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>British Columbia</a:t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>Vancouver Island</a:t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>Village of </a:t>
            </a:r>
            <a:r>
              <a:rPr lang="en-CA" dirty="0" err="1" smtClean="0"/>
              <a:t>Sayward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643028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FCV - BCA - shape 2b - 20150304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8705" y="1935316"/>
            <a:ext cx="1645920" cy="1645920"/>
          </a:xfrm>
          <a:prstGeom prst="rect">
            <a:avLst/>
          </a:prstGeom>
        </p:spPr>
      </p:pic>
      <p:pic>
        <p:nvPicPr>
          <p:cNvPr id="36" name="Picture 35" descr="FCV - BCA - shape 2c - 20150304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44760" y="1935316"/>
            <a:ext cx="1645920" cy="1645920"/>
          </a:xfrm>
          <a:prstGeom prst="rect">
            <a:avLst/>
          </a:prstGeom>
        </p:spPr>
      </p:pic>
      <p:pic>
        <p:nvPicPr>
          <p:cNvPr id="37" name="Picture 36" descr="FCV - BCA - shape 2d - 20150304.jp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4702350" y="1935316"/>
            <a:ext cx="1645920" cy="1645920"/>
          </a:xfrm>
          <a:prstGeom prst="rect">
            <a:avLst/>
          </a:prstGeom>
        </p:spPr>
      </p:pic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CA" dirty="0" smtClean="0">
                <a:cs typeface="Arial" pitchFamily="34" charset="0"/>
              </a:rPr>
              <a:t>2021 </a:t>
            </a:r>
            <a:r>
              <a:rPr lang="en-CA" dirty="0">
                <a:cs typeface="Arial" pitchFamily="34" charset="0"/>
              </a:rPr>
              <a:t>completed </a:t>
            </a:r>
            <a:r>
              <a:rPr lang="en-CA" dirty="0" smtClean="0">
                <a:cs typeface="Arial" pitchFamily="34" charset="0"/>
              </a:rPr>
              <a:t>roll highlights</a:t>
            </a:r>
            <a:br>
              <a:rPr lang="en-CA" dirty="0" smtClean="0">
                <a:cs typeface="Arial" pitchFamily="34" charset="0"/>
              </a:rPr>
            </a:br>
            <a:r>
              <a:rPr lang="en-CA" dirty="0" smtClean="0">
                <a:cs typeface="Arial" pitchFamily="34" charset="0"/>
              </a:rPr>
              <a:t>British Columbia Assessment Roll</a:t>
            </a:r>
            <a:endParaRPr lang="en-US" dirty="0">
              <a:latin typeface="Montserrat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CA" dirty="0" smtClean="0"/>
              <a:t>Council Presentation</a:t>
            </a:r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>
              <a:defRPr/>
            </a:pPr>
            <a:fld id="{FAD3BBA6-8D6B-FF4F-9A79-4DF08F1C4951}" type="slidenum">
              <a:rPr lang="en-CA">
                <a:solidFill>
                  <a:schemeClr val="accent3">
                    <a:alpha val="50000"/>
                  </a:schemeClr>
                </a:solidFill>
                <a:latin typeface="Montserrat" panose="02000505000000020004" pitchFamily="2" charset="0"/>
                <a:ea typeface="+mn-ea"/>
              </a:rPr>
              <a:pPr>
                <a:defRPr/>
              </a:pPr>
              <a:t>15</a:t>
            </a:fld>
            <a:endParaRPr lang="en-CA" dirty="0">
              <a:solidFill>
                <a:schemeClr val="accent3">
                  <a:alpha val="50000"/>
                </a:schemeClr>
              </a:solidFill>
              <a:latin typeface="Montserrat" panose="02000505000000020004" pitchFamily="2" charset="0"/>
              <a:ea typeface="+mn-ea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72196" y="2931497"/>
            <a:ext cx="1478936" cy="332618"/>
          </a:xfr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 algn="ctr">
              <a:buNone/>
            </a:pPr>
            <a:r>
              <a:rPr lang="en-CA" sz="1050" dirty="0" smtClean="0">
                <a:solidFill>
                  <a:schemeClr val="bg1"/>
                </a:solidFill>
              </a:rPr>
              <a:t>Increase </a:t>
            </a:r>
            <a:r>
              <a:rPr lang="en-CA" sz="1050" dirty="0">
                <a:solidFill>
                  <a:schemeClr val="bg1"/>
                </a:solidFill>
              </a:rPr>
              <a:t>from </a:t>
            </a:r>
            <a:r>
              <a:rPr lang="en-CA" sz="1050" dirty="0" smtClean="0">
                <a:solidFill>
                  <a:schemeClr val="bg1"/>
                </a:solidFill>
              </a:rPr>
              <a:t>2020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CA" sz="1050" dirty="0" smtClean="0">
                <a:solidFill>
                  <a:schemeClr val="bg1"/>
                </a:solidFill>
              </a:rPr>
              <a:t>Roll  </a:t>
            </a:r>
            <a:r>
              <a:rPr lang="en-CA" sz="1050" dirty="0">
                <a:solidFill>
                  <a:schemeClr val="bg1"/>
                </a:solidFill>
              </a:rPr>
              <a:t/>
            </a:r>
            <a:br>
              <a:rPr lang="en-CA" sz="1050" dirty="0">
                <a:solidFill>
                  <a:schemeClr val="bg1"/>
                </a:solidFill>
              </a:rPr>
            </a:br>
            <a:endParaRPr lang="en-CA" sz="105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69113" y="2511541"/>
            <a:ext cx="1085103" cy="386620"/>
          </a:xfrm>
          <a:prstGeom prst="rect">
            <a:avLst/>
          </a:prstGeom>
          <a:noFill/>
        </p:spPr>
        <p:txBody>
          <a:bodyPr wrap="square" lIns="68580" tIns="171450" bIns="171450" rtlCol="0" anchor="ctr" anchorCtr="0">
            <a:noAutofit/>
          </a:bodyPr>
          <a:lstStyle/>
          <a:p>
            <a:pPr lvl="0" algn="ctr">
              <a:lnSpc>
                <a:spcPct val="120000"/>
              </a:lnSpc>
            </a:pPr>
            <a:r>
              <a:rPr lang="en-CA" sz="2400" dirty="0" smtClean="0">
                <a:solidFill>
                  <a:schemeClr val="bg1"/>
                </a:solidFill>
              </a:rPr>
              <a:t>1.1%</a:t>
            </a:r>
            <a:endParaRPr lang="en-CA" sz="2400" dirty="0">
              <a:solidFill>
                <a:schemeClr val="bg1"/>
              </a:solidFill>
            </a:endParaRPr>
          </a:p>
        </p:txBody>
      </p:sp>
      <p:sp>
        <p:nvSpPr>
          <p:cNvPr id="13" name="Content Placeholder 1"/>
          <p:cNvSpPr txBox="1">
            <a:spLocks/>
          </p:cNvSpPr>
          <p:nvPr/>
        </p:nvSpPr>
        <p:spPr bwMode="auto">
          <a:xfrm>
            <a:off x="727795" y="3638170"/>
            <a:ext cx="1370835" cy="445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34290" rIns="68580" bIns="3429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0" fontAlgn="base" hangingPunct="0">
              <a:lnSpc>
                <a:spcPct val="12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ヒラギノ角ゴ Pro W3" charset="0"/>
                <a:cs typeface="+mn-cs"/>
              </a:defRPr>
            </a:lvl1pPr>
            <a:lvl2pPr marL="685800" indent="-228600" algn="l" rtl="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ヒラギノ角ゴ Pro W3" charset="0"/>
                <a:cs typeface="+mn-cs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ヒラギノ角ゴ Pro W3" charset="0"/>
                <a:cs typeface="+mn-cs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ヒラギノ角ゴ Pro W3" charset="0"/>
                <a:cs typeface="+mn-cs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ヒラギノ角ゴ Pro W3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CA" dirty="0">
                <a:solidFill>
                  <a:schemeClr val="accent2"/>
                </a:solidFill>
              </a:rPr>
              <a:t>Total </a:t>
            </a:r>
            <a:r>
              <a:rPr lang="en-CA" dirty="0" smtClean="0">
                <a:solidFill>
                  <a:schemeClr val="accent2"/>
                </a:solidFill>
              </a:rPr>
              <a:t>properties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CA" dirty="0" smtClean="0">
                <a:solidFill>
                  <a:schemeClr val="accent2"/>
                </a:solidFill>
              </a:rPr>
              <a:t>2,114,855</a:t>
            </a:r>
            <a:endParaRPr lang="en-CA" dirty="0">
              <a:solidFill>
                <a:schemeClr val="accent2"/>
              </a:solidFill>
            </a:endParaRPr>
          </a:p>
        </p:txBody>
      </p:sp>
      <p:sp>
        <p:nvSpPr>
          <p:cNvPr id="17" name="Content Placeholder 1"/>
          <p:cNvSpPr txBox="1">
            <a:spLocks/>
          </p:cNvSpPr>
          <p:nvPr/>
        </p:nvSpPr>
        <p:spPr bwMode="auto">
          <a:xfrm>
            <a:off x="2787801" y="3651453"/>
            <a:ext cx="1371600" cy="445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34290" rIns="68580" bIns="3429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0" fontAlgn="base" hangingPunct="0">
              <a:lnSpc>
                <a:spcPct val="12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ヒラギノ角ゴ Pro W3" charset="0"/>
                <a:cs typeface="+mn-cs"/>
              </a:defRPr>
            </a:lvl1pPr>
            <a:lvl2pPr marL="685800" indent="-228600" algn="l" rtl="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ヒラギノ角ゴ Pro W3" charset="0"/>
                <a:cs typeface="+mn-cs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ヒラギノ角ゴ Pro W3" charset="0"/>
                <a:cs typeface="+mn-cs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ヒラギノ角ゴ Pro W3" charset="0"/>
                <a:cs typeface="+mn-cs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ヒラギノ角ゴ Pro W3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CA" dirty="0">
                <a:solidFill>
                  <a:schemeClr val="accent3"/>
                </a:solidFill>
              </a:rPr>
              <a:t>Total value </a:t>
            </a:r>
            <a:br>
              <a:rPr lang="en-CA" dirty="0">
                <a:solidFill>
                  <a:schemeClr val="accent3"/>
                </a:solidFill>
              </a:rPr>
            </a:br>
            <a:r>
              <a:rPr lang="en-CA" dirty="0" smtClean="0">
                <a:solidFill>
                  <a:schemeClr val="accent3"/>
                </a:solidFill>
              </a:rPr>
              <a:t>$2.01 </a:t>
            </a:r>
            <a:r>
              <a:rPr lang="en-CA" dirty="0">
                <a:solidFill>
                  <a:schemeClr val="accent3"/>
                </a:solidFill>
              </a:rPr>
              <a:t>trillion</a:t>
            </a:r>
          </a:p>
        </p:txBody>
      </p:sp>
      <p:sp>
        <p:nvSpPr>
          <p:cNvPr id="20" name="Content Placeholder 1"/>
          <p:cNvSpPr txBox="1">
            <a:spLocks/>
          </p:cNvSpPr>
          <p:nvPr/>
        </p:nvSpPr>
        <p:spPr bwMode="auto">
          <a:xfrm>
            <a:off x="4576734" y="3655771"/>
            <a:ext cx="1909199" cy="445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34290" rIns="68580" bIns="3429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0" fontAlgn="base" hangingPunct="0">
              <a:lnSpc>
                <a:spcPct val="12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ヒラギノ角ゴ Pro W3" charset="0"/>
                <a:cs typeface="+mn-cs"/>
              </a:defRPr>
            </a:lvl1pPr>
            <a:lvl2pPr marL="685800" indent="-228600" algn="l" rtl="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ヒラギノ角ゴ Pro W3" charset="0"/>
                <a:cs typeface="+mn-cs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ヒラギノ角ゴ Pro W3" charset="0"/>
                <a:cs typeface="+mn-cs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ヒラギノ角ゴ Pro W3" charset="0"/>
                <a:cs typeface="+mn-cs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ヒラギノ角ゴ Pro W3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CA" sz="1100" dirty="0">
                <a:solidFill>
                  <a:srgbClr val="25B39F"/>
                </a:solidFill>
              </a:rPr>
              <a:t>Total non-market change</a:t>
            </a:r>
            <a:br>
              <a:rPr lang="en-CA" sz="1100" dirty="0">
                <a:solidFill>
                  <a:srgbClr val="25B39F"/>
                </a:solidFill>
              </a:rPr>
            </a:br>
            <a:r>
              <a:rPr lang="en-CA" dirty="0" smtClean="0">
                <a:solidFill>
                  <a:srgbClr val="25B39F"/>
                </a:solidFill>
              </a:rPr>
              <a:t>$22.06 </a:t>
            </a:r>
            <a:r>
              <a:rPr lang="en-CA" dirty="0">
                <a:solidFill>
                  <a:srgbClr val="25B39F"/>
                </a:solidFill>
              </a:rPr>
              <a:t>billion</a:t>
            </a:r>
          </a:p>
        </p:txBody>
      </p:sp>
      <p:sp>
        <p:nvSpPr>
          <p:cNvPr id="21" name="Rectangle 20"/>
          <p:cNvSpPr/>
          <p:nvPr/>
        </p:nvSpPr>
        <p:spPr>
          <a:xfrm>
            <a:off x="0" y="4210659"/>
            <a:ext cx="6858000" cy="289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3000565" y="2512804"/>
            <a:ext cx="934310" cy="386620"/>
          </a:xfrm>
          <a:prstGeom prst="rect">
            <a:avLst/>
          </a:prstGeom>
          <a:noFill/>
        </p:spPr>
        <p:txBody>
          <a:bodyPr wrap="square" lIns="68580" tIns="171450" bIns="171450" rtlCol="0" anchor="ctr" anchorCtr="0">
            <a:noAutofit/>
          </a:bodyPr>
          <a:lstStyle/>
          <a:p>
            <a:pPr lvl="0" algn="ctr">
              <a:lnSpc>
                <a:spcPct val="120000"/>
              </a:lnSpc>
            </a:pPr>
            <a:r>
              <a:rPr lang="en-CA" sz="2400" dirty="0" smtClean="0">
                <a:solidFill>
                  <a:schemeClr val="bg1"/>
                </a:solidFill>
              </a:rPr>
              <a:t>3.9%</a:t>
            </a:r>
            <a:endParaRPr lang="en-CA" sz="2400" dirty="0">
              <a:solidFill>
                <a:schemeClr val="bg1"/>
              </a:solidFill>
            </a:endParaRPr>
          </a:p>
        </p:txBody>
      </p:sp>
      <p:sp>
        <p:nvSpPr>
          <p:cNvPr id="28" name="Content Placeholder 1"/>
          <p:cNvSpPr txBox="1">
            <a:spLocks/>
          </p:cNvSpPr>
          <p:nvPr/>
        </p:nvSpPr>
        <p:spPr bwMode="auto">
          <a:xfrm>
            <a:off x="2780065" y="2934918"/>
            <a:ext cx="1504861" cy="332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34290" rIns="68580" bIns="3429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0" fontAlgn="base" hangingPunct="0">
              <a:lnSpc>
                <a:spcPct val="12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ヒラギノ角ゴ Pro W3" charset="0"/>
                <a:cs typeface="+mn-cs"/>
              </a:defRPr>
            </a:lvl1pPr>
            <a:lvl2pPr marL="685800" indent="-228600" algn="l" rtl="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ヒラギノ角ゴ Pro W3" charset="0"/>
                <a:cs typeface="+mn-cs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ヒラギノ角ゴ Pro W3" charset="0"/>
                <a:cs typeface="+mn-cs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ヒラギノ角ゴ Pro W3" charset="0"/>
                <a:cs typeface="+mn-cs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ヒラギノ角ゴ Pro W3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CA" sz="1000" dirty="0" smtClean="0">
                <a:solidFill>
                  <a:schemeClr val="bg1"/>
                </a:solidFill>
              </a:rPr>
              <a:t>Increase </a:t>
            </a:r>
            <a:r>
              <a:rPr lang="en-CA" sz="1000" dirty="0">
                <a:solidFill>
                  <a:schemeClr val="bg1"/>
                </a:solidFill>
              </a:rPr>
              <a:t>from </a:t>
            </a:r>
            <a:r>
              <a:rPr lang="en-CA" sz="1000" dirty="0" smtClean="0">
                <a:solidFill>
                  <a:schemeClr val="bg1"/>
                </a:solidFill>
              </a:rPr>
              <a:t>2020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CA" sz="1000" dirty="0" smtClean="0">
                <a:solidFill>
                  <a:schemeClr val="bg1"/>
                </a:solidFill>
              </a:rPr>
              <a:t>Roll </a:t>
            </a:r>
            <a:r>
              <a:rPr lang="en-CA" sz="1000" dirty="0">
                <a:solidFill>
                  <a:schemeClr val="bg1"/>
                </a:solidFill>
              </a:rPr>
              <a:t/>
            </a:r>
            <a:br>
              <a:rPr lang="en-CA" sz="1000" dirty="0">
                <a:solidFill>
                  <a:schemeClr val="bg1"/>
                </a:solidFill>
              </a:rPr>
            </a:br>
            <a:endParaRPr lang="en-CA" sz="1000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22390" y="2383628"/>
            <a:ext cx="1005840" cy="386620"/>
          </a:xfrm>
          <a:prstGeom prst="rect">
            <a:avLst/>
          </a:prstGeom>
          <a:noFill/>
        </p:spPr>
        <p:txBody>
          <a:bodyPr wrap="square" lIns="68580" tIns="171450" bIns="171450" rtlCol="0" anchor="ctr" anchorCtr="0">
            <a:noAutofit/>
          </a:bodyPr>
          <a:lstStyle/>
          <a:p>
            <a:pPr lvl="0">
              <a:lnSpc>
                <a:spcPct val="120000"/>
              </a:lnSpc>
            </a:pPr>
            <a:r>
              <a:rPr lang="en-CA" sz="2400" dirty="0" smtClean="0">
                <a:solidFill>
                  <a:schemeClr val="bg1"/>
                </a:solidFill>
              </a:rPr>
              <a:t>18.6%</a:t>
            </a:r>
            <a:endParaRPr lang="en-CA" sz="2400" dirty="0">
              <a:solidFill>
                <a:schemeClr val="bg1"/>
              </a:solidFill>
            </a:endParaRPr>
          </a:p>
        </p:txBody>
      </p:sp>
      <p:sp>
        <p:nvSpPr>
          <p:cNvPr id="19" name="Content Placeholder 1"/>
          <p:cNvSpPr txBox="1">
            <a:spLocks/>
          </p:cNvSpPr>
          <p:nvPr/>
        </p:nvSpPr>
        <p:spPr bwMode="auto">
          <a:xfrm>
            <a:off x="4843409" y="2770248"/>
            <a:ext cx="1504861" cy="332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34290" rIns="68580" bIns="3429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0" fontAlgn="base" hangingPunct="0">
              <a:lnSpc>
                <a:spcPct val="12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ヒラギノ角ゴ Pro W3" charset="0"/>
                <a:cs typeface="+mn-cs"/>
              </a:defRPr>
            </a:lvl1pPr>
            <a:lvl2pPr marL="685800" indent="-228600" algn="l" rtl="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ヒラギノ角ゴ Pro W3" charset="0"/>
                <a:cs typeface="+mn-cs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1000" kern="1200">
                <a:solidFill>
                  <a:schemeClr val="tx1"/>
                </a:solidFill>
                <a:latin typeface="+mn-lt"/>
                <a:ea typeface="ヒラギノ角ゴ Pro W3" charset="0"/>
                <a:cs typeface="+mn-cs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900" kern="1200">
                <a:solidFill>
                  <a:schemeClr val="tx1"/>
                </a:solidFill>
                <a:latin typeface="+mn-lt"/>
                <a:ea typeface="ヒラギノ角ゴ Pro W3" charset="0"/>
                <a:cs typeface="+mn-cs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800" kern="1200">
                <a:solidFill>
                  <a:schemeClr val="tx1"/>
                </a:solidFill>
                <a:latin typeface="+mn-lt"/>
                <a:ea typeface="ヒラギノ角ゴ Pro W3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CA" sz="1000" dirty="0" smtClean="0">
                <a:solidFill>
                  <a:schemeClr val="bg1"/>
                </a:solidFill>
              </a:rPr>
              <a:t>Decrease </a:t>
            </a:r>
            <a:r>
              <a:rPr lang="en-CA" sz="1000" dirty="0">
                <a:solidFill>
                  <a:schemeClr val="bg1"/>
                </a:solidFill>
              </a:rPr>
              <a:t>from </a:t>
            </a:r>
            <a:r>
              <a:rPr lang="en-CA" sz="1000" dirty="0" smtClean="0">
                <a:solidFill>
                  <a:schemeClr val="bg1"/>
                </a:solidFill>
              </a:rPr>
              <a:t>2020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CA" sz="1000" dirty="0" smtClean="0">
                <a:solidFill>
                  <a:schemeClr val="bg1"/>
                </a:solidFill>
              </a:rPr>
              <a:t>Roll </a:t>
            </a:r>
            <a:r>
              <a:rPr lang="en-CA" sz="1000" dirty="0">
                <a:solidFill>
                  <a:schemeClr val="bg1"/>
                </a:solidFill>
              </a:rPr>
              <a:t/>
            </a:r>
            <a:br>
              <a:rPr lang="en-CA" sz="1000" dirty="0">
                <a:solidFill>
                  <a:schemeClr val="bg1"/>
                </a:solidFill>
              </a:rPr>
            </a:br>
            <a:endParaRPr lang="en-CA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049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Province Wide Assessment Change  - 2021 Roll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Majority of Residential Properties</a:t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66459972"/>
              </p:ext>
            </p:extLst>
          </p:nvPr>
        </p:nvGraphicFramePr>
        <p:xfrm>
          <a:off x="342901" y="2038663"/>
          <a:ext cx="5915025" cy="169320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45055">
                  <a:extLst>
                    <a:ext uri="{9D8B030D-6E8A-4147-A177-3AD203B41FA5}">
                      <a16:colId xmlns:a16="http://schemas.microsoft.com/office/drawing/2014/main" val="669600383"/>
                    </a:ext>
                  </a:extLst>
                </a:gridCol>
                <a:gridCol w="2869970">
                  <a:extLst>
                    <a:ext uri="{9D8B030D-6E8A-4147-A177-3AD203B41FA5}">
                      <a16:colId xmlns:a16="http://schemas.microsoft.com/office/drawing/2014/main" val="2978777493"/>
                    </a:ext>
                  </a:extLst>
                </a:gridCol>
              </a:tblGrid>
              <a:tr h="48718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r>
                        <a:rPr lang="en-US" sz="1200" dirty="0" smtClean="0">
                          <a:effectLst/>
                        </a:rPr>
                        <a:t>Property </a:t>
                      </a:r>
                      <a:r>
                        <a:rPr lang="en-US" sz="1200" dirty="0">
                          <a:effectLst/>
                        </a:rPr>
                        <a:t>Type</a:t>
                      </a:r>
                      <a:endParaRPr lang="en-US" sz="1200" dirty="0">
                        <a:effectLst/>
                        <a:latin typeface="CG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Range </a:t>
                      </a:r>
                      <a:r>
                        <a:rPr lang="en-US" sz="1200" dirty="0">
                          <a:effectLst/>
                        </a:rPr>
                        <a:t>of % Changes in Value </a:t>
                      </a:r>
                      <a:endParaRPr lang="en-US" sz="1200" dirty="0" smtClean="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(</a:t>
                      </a:r>
                      <a:r>
                        <a:rPr lang="en-US" sz="1200" dirty="0">
                          <a:effectLst/>
                        </a:rPr>
                        <a:t>as of July 1, 2020)</a:t>
                      </a:r>
                      <a:endParaRPr lang="en-US" sz="1200" dirty="0">
                        <a:effectLst/>
                        <a:latin typeface="CG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84446759"/>
                  </a:ext>
                </a:extLst>
              </a:tr>
              <a:tr h="60301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200">
                          <a:effectLst/>
                        </a:rPr>
                        <a:t>Residential Single Family Homes</a:t>
                      </a:r>
                      <a:endParaRPr lang="en-US" sz="1200">
                        <a:effectLst/>
                        <a:latin typeface="CG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0% to +10%</a:t>
                      </a:r>
                      <a:endParaRPr lang="en-US" sz="1200">
                        <a:effectLst/>
                        <a:latin typeface="CG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75548293"/>
                  </a:ext>
                </a:extLst>
              </a:tr>
              <a:tr h="60301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Residential Strata Homes 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(e.g. condos/townhouses)</a:t>
                      </a:r>
                      <a:endParaRPr lang="en-US" sz="1200">
                        <a:effectLst/>
                        <a:latin typeface="CG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0% to +10%</a:t>
                      </a:r>
                      <a:endParaRPr lang="en-US" sz="1200" dirty="0">
                        <a:effectLst/>
                        <a:latin typeface="CG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24848619"/>
                  </a:ext>
                </a:extLst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CA" dirty="0" smtClean="0"/>
              <a:t>Council Presentation</a:t>
            </a:r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ADAAF-A2C0-D24C-A8FF-06B08C5D8443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7993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Market Trends – Single </a:t>
            </a:r>
            <a:r>
              <a:rPr lang="en-US" dirty="0"/>
              <a:t>F</a:t>
            </a:r>
            <a:r>
              <a:rPr lang="en-US" dirty="0" smtClean="0"/>
              <a:t>amily Residential</a:t>
            </a:r>
            <a:br>
              <a:rPr lang="en-US" dirty="0" smtClean="0"/>
            </a:br>
            <a:r>
              <a:rPr lang="en-US" dirty="0" smtClean="0"/>
              <a:t>Greater Victoria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Council Presentation</a:t>
            </a:r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ADAAF-A2C0-D24C-A8FF-06B08C5D8443}" type="slidenum">
              <a:rPr lang="en-US" smtClean="0"/>
              <a:pPr/>
              <a:t>17</a:t>
            </a:fld>
            <a:endParaRPr lang="en-US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43242423"/>
              </p:ext>
            </p:extLst>
          </p:nvPr>
        </p:nvGraphicFramePr>
        <p:xfrm>
          <a:off x="385462" y="1188713"/>
          <a:ext cx="5829901" cy="3471709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786090">
                  <a:extLst>
                    <a:ext uri="{9D8B030D-6E8A-4147-A177-3AD203B41FA5}">
                      <a16:colId xmlns:a16="http://schemas.microsoft.com/office/drawing/2014/main" val="4197755396"/>
                    </a:ext>
                  </a:extLst>
                </a:gridCol>
                <a:gridCol w="1396724">
                  <a:extLst>
                    <a:ext uri="{9D8B030D-6E8A-4147-A177-3AD203B41FA5}">
                      <a16:colId xmlns:a16="http://schemas.microsoft.com/office/drawing/2014/main" val="846204261"/>
                    </a:ext>
                  </a:extLst>
                </a:gridCol>
                <a:gridCol w="1357846">
                  <a:extLst>
                    <a:ext uri="{9D8B030D-6E8A-4147-A177-3AD203B41FA5}">
                      <a16:colId xmlns:a16="http://schemas.microsoft.com/office/drawing/2014/main" val="1435973352"/>
                    </a:ext>
                  </a:extLst>
                </a:gridCol>
                <a:gridCol w="1289241">
                  <a:extLst>
                    <a:ext uri="{9D8B030D-6E8A-4147-A177-3AD203B41FA5}">
                      <a16:colId xmlns:a16="http://schemas.microsoft.com/office/drawing/2014/main" val="537000773"/>
                    </a:ext>
                  </a:extLst>
                </a:gridCol>
              </a:tblGrid>
              <a:tr h="69412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dirty="0">
                          <a:effectLst/>
                        </a:rPr>
                        <a:t>Single Family Homes </a:t>
                      </a:r>
                      <a:endParaRPr lang="en-US" sz="1100" dirty="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dirty="0">
                          <a:effectLst/>
                        </a:rPr>
                        <a:t>by Community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670" marR="6267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 </a:t>
                      </a:r>
                      <a:endParaRPr lang="en-US" sz="110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2020 Typical Assessed Value</a:t>
                      </a:r>
                      <a:endParaRPr lang="en-US" sz="110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as of July 1, 2019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670" marR="6267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 </a:t>
                      </a:r>
                      <a:endParaRPr lang="en-US" sz="110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2021 Typical</a:t>
                      </a:r>
                      <a:endParaRPr lang="en-US" sz="110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Assessed  Value </a:t>
                      </a:r>
                      <a:endParaRPr lang="en-US" sz="110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as of July 1, 2020</a:t>
                      </a:r>
                      <a:endParaRPr lang="en-US" sz="110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 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670" marR="6267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 </a:t>
                      </a:r>
                      <a:endParaRPr lang="en-US" sz="110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%</a:t>
                      </a:r>
                      <a:endParaRPr lang="en-US" sz="110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Change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670" marR="62670" marT="0" marB="0"/>
                </a:tc>
                <a:extLst>
                  <a:ext uri="{0D108BD9-81ED-4DB2-BD59-A6C34878D82A}">
                    <a16:rowId xmlns:a16="http://schemas.microsoft.com/office/drawing/2014/main" val="3646111685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670" marR="6267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8716786"/>
                  </a:ext>
                </a:extLst>
              </a:tr>
              <a:tr h="17986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City of Colwood</a:t>
                      </a:r>
                      <a:endParaRPr lang="en-US" sz="1100">
                        <a:effectLst/>
                        <a:latin typeface="CG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70" marR="6267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$631,000</a:t>
                      </a:r>
                      <a:endParaRPr lang="en-US" sz="1100" b="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G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70" marR="6267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900" b="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$685,000</a:t>
                      </a:r>
                      <a:endParaRPr lang="en-US" sz="1100" b="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670" marR="6267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900" b="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+9%</a:t>
                      </a:r>
                      <a:endParaRPr lang="en-US" sz="1100" b="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670" marR="6267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6483481"/>
                  </a:ext>
                </a:extLst>
              </a:tr>
              <a:tr h="17986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City of Victoria</a:t>
                      </a:r>
                      <a:endParaRPr lang="en-US" sz="1100">
                        <a:effectLst/>
                        <a:latin typeface="CG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70" marR="6267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$820,000</a:t>
                      </a:r>
                      <a:endParaRPr lang="en-US" sz="1100" b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G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70" marR="6267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900" b="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$868,000</a:t>
                      </a:r>
                      <a:endParaRPr lang="en-US" sz="1100" b="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670" marR="6267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900" b="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+6%</a:t>
                      </a:r>
                      <a:endParaRPr lang="en-US" sz="1100" b="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670" marR="6267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7430251"/>
                  </a:ext>
                </a:extLst>
              </a:tr>
              <a:tr h="17986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District of Central Saanich</a:t>
                      </a:r>
                      <a:endParaRPr lang="en-US" sz="1100">
                        <a:effectLst/>
                        <a:latin typeface="CG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70" marR="6267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$739,000</a:t>
                      </a:r>
                      <a:endParaRPr lang="en-US" sz="1100" b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G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70" marR="6267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900" b="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$774,000</a:t>
                      </a:r>
                      <a:endParaRPr lang="en-US" sz="1100" b="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670" marR="6267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900" b="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+5%</a:t>
                      </a:r>
                      <a:endParaRPr lang="en-US" sz="1100" b="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670" marR="6267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6801067"/>
                  </a:ext>
                </a:extLst>
              </a:tr>
              <a:tr h="17986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Township of Esquimalt</a:t>
                      </a:r>
                      <a:endParaRPr lang="en-US" sz="1100">
                        <a:effectLst/>
                        <a:latin typeface="CG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70" marR="6267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$702,000</a:t>
                      </a:r>
                      <a:endParaRPr lang="en-US" sz="1100" b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G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70" marR="6267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900" b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$758,000</a:t>
                      </a:r>
                      <a:endParaRPr lang="en-US" sz="1100" b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670" marR="6267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900" b="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+8%</a:t>
                      </a:r>
                      <a:endParaRPr lang="en-US" sz="1100" b="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670" marR="6267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3729469"/>
                  </a:ext>
                </a:extLst>
              </a:tr>
              <a:tr h="17986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District of Saanich</a:t>
                      </a:r>
                      <a:endParaRPr lang="en-US" sz="1100">
                        <a:effectLst/>
                        <a:latin typeface="CG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70" marR="6267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$813,000</a:t>
                      </a:r>
                      <a:endParaRPr lang="en-US" sz="1100" b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G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70" marR="6267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900" b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$849,000</a:t>
                      </a:r>
                      <a:endParaRPr lang="en-US" sz="1100" b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670" marR="6267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900" b="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+4%</a:t>
                      </a:r>
                      <a:endParaRPr lang="en-US" sz="1100" b="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670" marR="6267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2569266"/>
                  </a:ext>
                </a:extLst>
              </a:tr>
              <a:tr h="17986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District of Oak Bay</a:t>
                      </a:r>
                      <a:endParaRPr lang="en-US" sz="1100">
                        <a:effectLst/>
                        <a:latin typeface="CG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70" marR="6267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$1,144,000</a:t>
                      </a:r>
                      <a:endParaRPr lang="en-US" sz="1100" b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G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70" marR="6267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900" b="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$1,228,000</a:t>
                      </a:r>
                      <a:endParaRPr lang="en-US" sz="1100" b="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670" marR="6267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900" b="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+7%</a:t>
                      </a:r>
                      <a:endParaRPr lang="en-US" sz="1100" b="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670" marR="6267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9603828"/>
                  </a:ext>
                </a:extLst>
              </a:tr>
              <a:tr h="17986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City of Langford</a:t>
                      </a:r>
                      <a:endParaRPr lang="en-US" sz="1100">
                        <a:effectLst/>
                        <a:latin typeface="CG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70" marR="6267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$623,000</a:t>
                      </a:r>
                      <a:endParaRPr lang="en-US" sz="1100" b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G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70" marR="6267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900" b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$674,000</a:t>
                      </a:r>
                      <a:endParaRPr lang="en-US" sz="1100" b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670" marR="6267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900" b="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+8%</a:t>
                      </a:r>
                      <a:endParaRPr lang="en-US" sz="1100" b="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670" marR="6267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141379"/>
                  </a:ext>
                </a:extLst>
              </a:tr>
              <a:tr h="17986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District of North Saanich</a:t>
                      </a:r>
                      <a:endParaRPr lang="en-US" sz="1100">
                        <a:effectLst/>
                        <a:latin typeface="CG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70" marR="6267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$897,000</a:t>
                      </a:r>
                      <a:endParaRPr lang="en-US" sz="1100" b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G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70" marR="6267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900" b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$957,000</a:t>
                      </a:r>
                      <a:endParaRPr lang="en-US" sz="1100" b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670" marR="6267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900" b="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+7%</a:t>
                      </a:r>
                      <a:endParaRPr lang="en-US" sz="1100" b="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670" marR="6267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7896659"/>
                  </a:ext>
                </a:extLst>
              </a:tr>
              <a:tr h="17986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District of Metchosin</a:t>
                      </a:r>
                      <a:endParaRPr lang="en-US" sz="1100">
                        <a:effectLst/>
                        <a:latin typeface="CG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70" marR="6267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$776,000</a:t>
                      </a:r>
                      <a:endParaRPr lang="en-US" sz="1100" b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G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70" marR="6267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900" b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$854,000</a:t>
                      </a:r>
                      <a:endParaRPr lang="en-US" sz="1100" b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670" marR="6267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900" b="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+10%</a:t>
                      </a:r>
                      <a:endParaRPr lang="en-US" sz="1100" b="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670" marR="6267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6474211"/>
                  </a:ext>
                </a:extLst>
              </a:tr>
              <a:tr h="17986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District of Sooke</a:t>
                      </a:r>
                      <a:endParaRPr lang="en-US" sz="1100">
                        <a:effectLst/>
                        <a:latin typeface="CG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70" marR="6267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$517,000</a:t>
                      </a:r>
                      <a:endParaRPr lang="en-US" sz="1100" b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G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70" marR="6267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900" b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$558,000</a:t>
                      </a:r>
                      <a:endParaRPr lang="en-US" sz="1100" b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670" marR="6267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900" b="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+8%</a:t>
                      </a:r>
                      <a:endParaRPr lang="en-US" sz="1100" b="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670" marR="6267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8330938"/>
                  </a:ext>
                </a:extLst>
              </a:tr>
              <a:tr h="17986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District of Highlands</a:t>
                      </a:r>
                      <a:endParaRPr lang="en-US" sz="1100">
                        <a:effectLst/>
                        <a:latin typeface="CG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70" marR="6267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$811,000</a:t>
                      </a:r>
                      <a:endParaRPr lang="en-US" sz="1100" b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G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70" marR="6267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900" b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$854,000</a:t>
                      </a:r>
                      <a:endParaRPr lang="en-US" sz="1100" b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670" marR="6267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900" b="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+5%</a:t>
                      </a:r>
                      <a:endParaRPr lang="en-US" sz="1100" b="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670" marR="6267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4819774"/>
                  </a:ext>
                </a:extLst>
              </a:tr>
              <a:tr h="17986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Town of View Royal </a:t>
                      </a:r>
                      <a:endParaRPr lang="en-US" sz="1100">
                        <a:effectLst/>
                        <a:latin typeface="CG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70" marR="6267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$746,000</a:t>
                      </a:r>
                      <a:endParaRPr lang="en-US" sz="1100" b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G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70" marR="6267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900" b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$789,000</a:t>
                      </a:r>
                      <a:endParaRPr lang="en-US" sz="1100" b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670" marR="6267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900" b="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+6%</a:t>
                      </a:r>
                      <a:endParaRPr lang="en-US" sz="1100" b="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670" marR="6267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3201026"/>
                  </a:ext>
                </a:extLst>
              </a:tr>
              <a:tr h="20386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Town of Sidney</a:t>
                      </a:r>
                      <a:endParaRPr lang="en-US" sz="1100">
                        <a:effectLst/>
                        <a:latin typeface="CG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70" marR="6267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$691,000</a:t>
                      </a:r>
                      <a:endParaRPr lang="en-US" sz="1100" b="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G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70" marR="6267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900" b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$729,000</a:t>
                      </a:r>
                      <a:endParaRPr lang="en-US" sz="1100" b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670" marR="6267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900" b="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+6%</a:t>
                      </a:r>
                      <a:endParaRPr lang="en-US" sz="1100" b="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670" marR="6267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390096"/>
                  </a:ext>
                </a:extLst>
              </a:tr>
              <a:tr h="17986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Gulf Islands</a:t>
                      </a:r>
                      <a:endParaRPr lang="en-US" sz="1100" dirty="0">
                        <a:effectLst/>
                        <a:latin typeface="CG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70" marR="6267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$547,000</a:t>
                      </a:r>
                      <a:endParaRPr lang="en-US" sz="1100" b="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G Time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670" marR="6267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900" b="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$585,000</a:t>
                      </a:r>
                      <a:endParaRPr lang="en-US" sz="1100" b="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670" marR="6267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900" b="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+7%</a:t>
                      </a:r>
                      <a:endParaRPr lang="en-US" sz="1100" b="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670" marR="6267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98059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3681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Market Trends – Single </a:t>
            </a:r>
            <a:r>
              <a:rPr lang="en-US" dirty="0"/>
              <a:t>F</a:t>
            </a:r>
            <a:r>
              <a:rPr lang="en-US" dirty="0" smtClean="0"/>
              <a:t>amily Residential</a:t>
            </a:r>
            <a:br>
              <a:rPr lang="en-US" dirty="0" smtClean="0"/>
            </a:br>
            <a:r>
              <a:rPr lang="en-US" dirty="0" smtClean="0"/>
              <a:t>Central Vancouver Island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450" b="0" i="0" u="none" strike="noStrike" kern="1200" cap="none" spc="0" normalizeH="0" baseline="0" noProof="0" smtClean="0">
                <a:ln>
                  <a:noFill/>
                </a:ln>
                <a:solidFill>
                  <a:srgbClr val="127490">
                    <a:alpha val="50000"/>
                  </a:srgbClr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Council Presentation</a:t>
            </a:r>
            <a:endParaRPr kumimoji="0" lang="en-CA" sz="450" b="0" i="0" u="none" strike="noStrike" kern="1200" cap="none" spc="0" normalizeH="0" baseline="0" noProof="0" dirty="0">
              <a:ln>
                <a:noFill/>
              </a:ln>
              <a:solidFill>
                <a:srgbClr val="127490">
                  <a:alpha val="50000"/>
                </a:srgbClr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B0ADAAF-A2C0-D24C-A8FF-06B08C5D8443}" type="slidenum">
              <a:rPr kumimoji="0" lang="en-US" sz="450" b="0" i="0" u="none" strike="noStrike" kern="1200" cap="none" spc="0" normalizeH="0" baseline="0" noProof="0" smtClean="0">
                <a:ln>
                  <a:noFill/>
                </a:ln>
                <a:solidFill>
                  <a:srgbClr val="127490"/>
                </a:solidFill>
                <a:effectLst/>
                <a:uLnTx/>
                <a:uFillTx/>
                <a:latin typeface="Montserrat" charset="0"/>
                <a:cs typeface="+mn-cs"/>
              </a:rPr>
              <a:pPr marL="0" marR="0" lvl="0" indent="0" algn="r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450" b="0" i="0" u="none" strike="noStrike" kern="1200" cap="none" spc="0" normalizeH="0" baseline="0" noProof="0" dirty="0">
              <a:ln>
                <a:noFill/>
              </a:ln>
              <a:solidFill>
                <a:srgbClr val="127490"/>
              </a:solidFill>
              <a:effectLst/>
              <a:uLnTx/>
              <a:uFillTx/>
              <a:latin typeface="Montserrat" charset="0"/>
              <a:cs typeface="+mn-cs"/>
            </a:endParaRP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07771580"/>
              </p:ext>
            </p:extLst>
          </p:nvPr>
        </p:nvGraphicFramePr>
        <p:xfrm>
          <a:off x="385462" y="1188713"/>
          <a:ext cx="5829901" cy="3471709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786090">
                  <a:extLst>
                    <a:ext uri="{9D8B030D-6E8A-4147-A177-3AD203B41FA5}">
                      <a16:colId xmlns:a16="http://schemas.microsoft.com/office/drawing/2014/main" val="4197755396"/>
                    </a:ext>
                  </a:extLst>
                </a:gridCol>
                <a:gridCol w="1396724">
                  <a:extLst>
                    <a:ext uri="{9D8B030D-6E8A-4147-A177-3AD203B41FA5}">
                      <a16:colId xmlns:a16="http://schemas.microsoft.com/office/drawing/2014/main" val="846204261"/>
                    </a:ext>
                  </a:extLst>
                </a:gridCol>
                <a:gridCol w="1357846">
                  <a:extLst>
                    <a:ext uri="{9D8B030D-6E8A-4147-A177-3AD203B41FA5}">
                      <a16:colId xmlns:a16="http://schemas.microsoft.com/office/drawing/2014/main" val="1435973352"/>
                    </a:ext>
                  </a:extLst>
                </a:gridCol>
                <a:gridCol w="1289241">
                  <a:extLst>
                    <a:ext uri="{9D8B030D-6E8A-4147-A177-3AD203B41FA5}">
                      <a16:colId xmlns:a16="http://schemas.microsoft.com/office/drawing/2014/main" val="537000773"/>
                    </a:ext>
                  </a:extLst>
                </a:gridCol>
              </a:tblGrid>
              <a:tr h="69412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dirty="0">
                          <a:effectLst/>
                        </a:rPr>
                        <a:t>Single Family Homes </a:t>
                      </a:r>
                      <a:endParaRPr lang="en-US" sz="1100" dirty="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dirty="0">
                          <a:effectLst/>
                        </a:rPr>
                        <a:t>by Community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670" marR="6267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 </a:t>
                      </a:r>
                      <a:endParaRPr lang="en-US" sz="110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2020 Typical Assessed Value</a:t>
                      </a:r>
                      <a:endParaRPr lang="en-US" sz="110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as of July 1, 2019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670" marR="6267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 </a:t>
                      </a:r>
                      <a:endParaRPr lang="en-US" sz="110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2021 Typical</a:t>
                      </a:r>
                      <a:endParaRPr lang="en-US" sz="110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Assessed  Value </a:t>
                      </a:r>
                      <a:endParaRPr lang="en-US" sz="110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as of July 1, 2020</a:t>
                      </a:r>
                      <a:endParaRPr lang="en-US" sz="110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 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670" marR="6267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 </a:t>
                      </a:r>
                      <a:endParaRPr lang="en-US" sz="110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%</a:t>
                      </a:r>
                      <a:endParaRPr lang="en-US" sz="110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Change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670" marR="62670" marT="0" marB="0"/>
                </a:tc>
                <a:extLst>
                  <a:ext uri="{0D108BD9-81ED-4DB2-BD59-A6C34878D82A}">
                    <a16:rowId xmlns:a16="http://schemas.microsoft.com/office/drawing/2014/main" val="3646111685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670" marR="6267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8716786"/>
                  </a:ext>
                </a:extLst>
              </a:tr>
              <a:tr h="17986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>
                          <a:solidFill>
                            <a:schemeClr val="bg1"/>
                          </a:solidFill>
                          <a:effectLst/>
                          <a:latin typeface="Montserrat" panose="02000505000000020004" pitchFamily="2" charset="0"/>
                          <a:ea typeface="Calibri" panose="020F0502020204030204" pitchFamily="34" charset="0"/>
                        </a:rPr>
                        <a:t>Town of Ladysmith</a:t>
                      </a:r>
                      <a:endParaRPr lang="en-US" sz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b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Montserrat" panose="02000505000000020004" pitchFamily="2" charset="0"/>
                          <a:ea typeface="Calibri" panose="020F0502020204030204" pitchFamily="34" charset="0"/>
                        </a:rPr>
                        <a:t>$445,000</a:t>
                      </a:r>
                      <a:endParaRPr lang="en-US" sz="1200" b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b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Montserrat" panose="02000505000000020004" pitchFamily="2" charset="0"/>
                          <a:ea typeface="Calibri" panose="020F0502020204030204" pitchFamily="34" charset="0"/>
                        </a:rPr>
                        <a:t>$476,000</a:t>
                      </a:r>
                      <a:endParaRPr lang="en-US" sz="1200" b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b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Montserrat" panose="02000505000000020004" pitchFamily="2" charset="0"/>
                          <a:ea typeface="Calibri" panose="020F0502020204030204" pitchFamily="34" charset="0"/>
                        </a:rPr>
                        <a:t>+7%</a:t>
                      </a:r>
                      <a:endParaRPr lang="en-US" sz="1200" b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6483481"/>
                  </a:ext>
                </a:extLst>
              </a:tr>
              <a:tr h="17986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>
                          <a:solidFill>
                            <a:schemeClr val="bg1"/>
                          </a:solidFill>
                          <a:effectLst/>
                          <a:latin typeface="Montserrat" panose="02000505000000020004" pitchFamily="2" charset="0"/>
                          <a:ea typeface="Calibri" panose="020F0502020204030204" pitchFamily="34" charset="0"/>
                        </a:rPr>
                        <a:t>Town of Lake Cowichan</a:t>
                      </a:r>
                      <a:endParaRPr lang="en-US" sz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b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Montserrat" panose="02000505000000020004" pitchFamily="2" charset="0"/>
                          <a:ea typeface="Calibri" panose="020F0502020204030204" pitchFamily="34" charset="0"/>
                        </a:rPr>
                        <a:t>$340,000</a:t>
                      </a:r>
                      <a:endParaRPr lang="en-US" sz="1200" b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b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Montserrat" panose="02000505000000020004" pitchFamily="2" charset="0"/>
                          <a:ea typeface="Calibri" panose="020F0502020204030204" pitchFamily="34" charset="0"/>
                        </a:rPr>
                        <a:t>$368,000</a:t>
                      </a:r>
                      <a:endParaRPr lang="en-US" sz="1200" b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b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Montserrat" panose="02000505000000020004" pitchFamily="2" charset="0"/>
                          <a:ea typeface="Calibri" panose="020F0502020204030204" pitchFamily="34" charset="0"/>
                        </a:rPr>
                        <a:t>+8%</a:t>
                      </a:r>
                      <a:endParaRPr lang="en-US" sz="1200" b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7430251"/>
                  </a:ext>
                </a:extLst>
              </a:tr>
              <a:tr h="17986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>
                          <a:solidFill>
                            <a:schemeClr val="bg1"/>
                          </a:solidFill>
                          <a:effectLst/>
                          <a:latin typeface="Montserrat" panose="02000505000000020004" pitchFamily="2" charset="0"/>
                          <a:ea typeface="Calibri" panose="020F0502020204030204" pitchFamily="34" charset="0"/>
                        </a:rPr>
                        <a:t>City of Duncan</a:t>
                      </a:r>
                      <a:endParaRPr lang="en-US" sz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b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Montserrat" panose="02000505000000020004" pitchFamily="2" charset="0"/>
                          <a:ea typeface="Calibri" panose="020F0502020204030204" pitchFamily="34" charset="0"/>
                        </a:rPr>
                        <a:t>$370,000</a:t>
                      </a:r>
                      <a:endParaRPr lang="en-US" sz="1200" b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b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Montserrat" panose="02000505000000020004" pitchFamily="2" charset="0"/>
                          <a:ea typeface="Calibri" panose="020F0502020204030204" pitchFamily="34" charset="0"/>
                        </a:rPr>
                        <a:t>$388,000</a:t>
                      </a:r>
                      <a:endParaRPr lang="en-US" sz="1200" b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b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Montserrat" panose="02000505000000020004" pitchFamily="2" charset="0"/>
                          <a:ea typeface="Calibri" panose="020F0502020204030204" pitchFamily="34" charset="0"/>
                        </a:rPr>
                        <a:t>+5%</a:t>
                      </a:r>
                      <a:endParaRPr lang="en-US" sz="1200" b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6801067"/>
                  </a:ext>
                </a:extLst>
              </a:tr>
              <a:tr h="17986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dirty="0">
                          <a:solidFill>
                            <a:schemeClr val="bg1"/>
                          </a:solidFill>
                          <a:effectLst/>
                          <a:latin typeface="Montserrat" panose="02000505000000020004" pitchFamily="2" charset="0"/>
                          <a:ea typeface="Calibri" panose="020F0502020204030204" pitchFamily="34" charset="0"/>
                        </a:rPr>
                        <a:t>District of </a:t>
                      </a:r>
                      <a:r>
                        <a:rPr lang="en-CA" sz="1000" dirty="0" smtClean="0">
                          <a:solidFill>
                            <a:schemeClr val="bg1"/>
                          </a:solidFill>
                          <a:effectLst/>
                          <a:latin typeface="Montserrat" panose="02000505000000020004" pitchFamily="2" charset="0"/>
                          <a:ea typeface="Calibri" panose="020F0502020204030204" pitchFamily="34" charset="0"/>
                        </a:rPr>
                        <a:t>N.</a:t>
                      </a:r>
                      <a:r>
                        <a:rPr lang="en-CA" sz="1000" baseline="0" dirty="0" smtClean="0">
                          <a:solidFill>
                            <a:schemeClr val="bg1"/>
                          </a:solidFill>
                          <a:effectLst/>
                          <a:latin typeface="Montserrat" panose="02000505000000020004" pitchFamily="2" charset="0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en-CA" sz="1000" dirty="0" smtClean="0">
                          <a:solidFill>
                            <a:schemeClr val="bg1"/>
                          </a:solidFill>
                          <a:effectLst/>
                          <a:latin typeface="Montserrat" panose="02000505000000020004" pitchFamily="2" charset="0"/>
                          <a:ea typeface="Calibri" panose="020F0502020204030204" pitchFamily="34" charset="0"/>
                        </a:rPr>
                        <a:t>Cowichan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b="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Montserrat" panose="02000505000000020004" pitchFamily="2" charset="0"/>
                          <a:ea typeface="Calibri" panose="020F0502020204030204" pitchFamily="34" charset="0"/>
                        </a:rPr>
                        <a:t>$459,000</a:t>
                      </a:r>
                      <a:endParaRPr lang="en-US" sz="1200" b="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b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Montserrat" panose="02000505000000020004" pitchFamily="2" charset="0"/>
                          <a:ea typeface="Calibri" panose="020F0502020204030204" pitchFamily="34" charset="0"/>
                        </a:rPr>
                        <a:t>$489,000</a:t>
                      </a:r>
                      <a:endParaRPr lang="en-US" sz="1200" b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b="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Montserrat" panose="02000505000000020004" pitchFamily="2" charset="0"/>
                          <a:ea typeface="Calibri" panose="020F0502020204030204" pitchFamily="34" charset="0"/>
                        </a:rPr>
                        <a:t>+7%</a:t>
                      </a:r>
                      <a:endParaRPr lang="en-US" sz="1200" b="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3729469"/>
                  </a:ext>
                </a:extLst>
              </a:tr>
              <a:tr h="17986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>
                          <a:solidFill>
                            <a:schemeClr val="bg1"/>
                          </a:solidFill>
                          <a:effectLst/>
                          <a:latin typeface="Montserrat" panose="02000505000000020004" pitchFamily="2" charset="0"/>
                          <a:ea typeface="Calibri" panose="020F0502020204030204" pitchFamily="34" charset="0"/>
                        </a:rPr>
                        <a:t>District of Lantzville</a:t>
                      </a:r>
                      <a:endParaRPr lang="en-US" sz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b="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Montserrat" panose="02000505000000020004" pitchFamily="2" charset="0"/>
                          <a:ea typeface="Calibri" panose="020F0502020204030204" pitchFamily="34" charset="0"/>
                        </a:rPr>
                        <a:t>$608,000</a:t>
                      </a:r>
                      <a:endParaRPr lang="en-US" sz="1200" b="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b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Montserrat" panose="02000505000000020004" pitchFamily="2" charset="0"/>
                          <a:ea typeface="Calibri" panose="020F0502020204030204" pitchFamily="34" charset="0"/>
                        </a:rPr>
                        <a:t>$640,000</a:t>
                      </a:r>
                      <a:endParaRPr lang="en-US" sz="1200" b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b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Montserrat" panose="02000505000000020004" pitchFamily="2" charset="0"/>
                          <a:ea typeface="Calibri" panose="020F0502020204030204" pitchFamily="34" charset="0"/>
                        </a:rPr>
                        <a:t>+5%</a:t>
                      </a:r>
                      <a:endParaRPr lang="en-US" sz="1200" b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2569266"/>
                  </a:ext>
                </a:extLst>
              </a:tr>
              <a:tr h="17986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>
                          <a:solidFill>
                            <a:schemeClr val="bg1"/>
                          </a:solidFill>
                          <a:effectLst/>
                          <a:latin typeface="Montserrat" panose="02000505000000020004" pitchFamily="2" charset="0"/>
                          <a:ea typeface="Calibri" panose="020F0502020204030204" pitchFamily="34" charset="0"/>
                        </a:rPr>
                        <a:t>City of Nanaimo</a:t>
                      </a:r>
                      <a:endParaRPr lang="en-US" sz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b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Montserrat" panose="02000505000000020004" pitchFamily="2" charset="0"/>
                          <a:ea typeface="Calibri" panose="020F0502020204030204" pitchFamily="34" charset="0"/>
                        </a:rPr>
                        <a:t>$504,000</a:t>
                      </a:r>
                      <a:endParaRPr lang="en-US" sz="1200" b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b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Montserrat" panose="02000505000000020004" pitchFamily="2" charset="0"/>
                          <a:ea typeface="Calibri" panose="020F0502020204030204" pitchFamily="34" charset="0"/>
                        </a:rPr>
                        <a:t>$527,000</a:t>
                      </a:r>
                      <a:endParaRPr lang="en-US" sz="1200" b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b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Montserrat" panose="02000505000000020004" pitchFamily="2" charset="0"/>
                          <a:ea typeface="Calibri" panose="020F0502020204030204" pitchFamily="34" charset="0"/>
                        </a:rPr>
                        <a:t>+5%</a:t>
                      </a:r>
                      <a:endParaRPr lang="en-US" sz="1200" b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9603828"/>
                  </a:ext>
                </a:extLst>
              </a:tr>
              <a:tr h="17986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dirty="0">
                          <a:solidFill>
                            <a:schemeClr val="bg1"/>
                          </a:solidFill>
                          <a:effectLst/>
                          <a:latin typeface="Montserrat" panose="02000505000000020004" pitchFamily="2" charset="0"/>
                          <a:ea typeface="Calibri" panose="020F0502020204030204" pitchFamily="34" charset="0"/>
                        </a:rPr>
                        <a:t>Nanaimo Rural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b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Montserrat" panose="02000505000000020004" pitchFamily="2" charset="0"/>
                          <a:ea typeface="Calibri" panose="020F0502020204030204" pitchFamily="34" charset="0"/>
                        </a:rPr>
                        <a:t>$461,000</a:t>
                      </a:r>
                      <a:endParaRPr lang="en-US" sz="1200" b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b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Montserrat" panose="02000505000000020004" pitchFamily="2" charset="0"/>
                          <a:ea typeface="Calibri" panose="020F0502020204030204" pitchFamily="34" charset="0"/>
                        </a:rPr>
                        <a:t>$502,000</a:t>
                      </a:r>
                      <a:endParaRPr lang="en-US" sz="1200" b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b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Montserrat" panose="02000505000000020004" pitchFamily="2" charset="0"/>
                          <a:ea typeface="Calibri" panose="020F0502020204030204" pitchFamily="34" charset="0"/>
                        </a:rPr>
                        <a:t>+9%</a:t>
                      </a:r>
                      <a:endParaRPr lang="en-US" sz="1200" b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141379"/>
                  </a:ext>
                </a:extLst>
              </a:tr>
              <a:tr h="17986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>
                          <a:solidFill>
                            <a:schemeClr val="bg1"/>
                          </a:solidFill>
                          <a:effectLst/>
                          <a:latin typeface="Montserrat" panose="02000505000000020004" pitchFamily="2" charset="0"/>
                          <a:ea typeface="Calibri" panose="020F0502020204030204" pitchFamily="34" charset="0"/>
                        </a:rPr>
                        <a:t>Town of Qualicum Beach</a:t>
                      </a:r>
                      <a:endParaRPr lang="en-US" sz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b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Montserrat" panose="02000505000000020004" pitchFamily="2" charset="0"/>
                          <a:ea typeface="Calibri" panose="020F0502020204030204" pitchFamily="34" charset="0"/>
                        </a:rPr>
                        <a:t>$596,000</a:t>
                      </a:r>
                      <a:endParaRPr lang="en-US" sz="1200" b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b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Montserrat" panose="02000505000000020004" pitchFamily="2" charset="0"/>
                          <a:ea typeface="Calibri" panose="020F0502020204030204" pitchFamily="34" charset="0"/>
                        </a:rPr>
                        <a:t>$632,000</a:t>
                      </a:r>
                      <a:endParaRPr lang="en-US" sz="1200" b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b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Montserrat" panose="02000505000000020004" pitchFamily="2" charset="0"/>
                          <a:ea typeface="Calibri" panose="020F0502020204030204" pitchFamily="34" charset="0"/>
                        </a:rPr>
                        <a:t>+6%</a:t>
                      </a:r>
                      <a:endParaRPr lang="en-US" sz="1200" b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7896659"/>
                  </a:ext>
                </a:extLst>
              </a:tr>
              <a:tr h="17986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>
                          <a:solidFill>
                            <a:schemeClr val="bg1"/>
                          </a:solidFill>
                          <a:effectLst/>
                          <a:latin typeface="Montserrat" panose="02000505000000020004" pitchFamily="2" charset="0"/>
                          <a:ea typeface="Calibri" panose="020F0502020204030204" pitchFamily="34" charset="0"/>
                        </a:rPr>
                        <a:t>City of Parksville</a:t>
                      </a:r>
                      <a:endParaRPr lang="en-US" sz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b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Montserrat" panose="02000505000000020004" pitchFamily="2" charset="0"/>
                          <a:ea typeface="Calibri" panose="020F0502020204030204" pitchFamily="34" charset="0"/>
                        </a:rPr>
                        <a:t>$488,000</a:t>
                      </a:r>
                      <a:endParaRPr lang="en-US" sz="1200" b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b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Montserrat" panose="02000505000000020004" pitchFamily="2" charset="0"/>
                          <a:ea typeface="Calibri" panose="020F0502020204030204" pitchFamily="34" charset="0"/>
                        </a:rPr>
                        <a:t>$505,000</a:t>
                      </a:r>
                      <a:endParaRPr lang="en-US" sz="1200" b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b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Montserrat" panose="02000505000000020004" pitchFamily="2" charset="0"/>
                          <a:ea typeface="Calibri" panose="020F0502020204030204" pitchFamily="34" charset="0"/>
                        </a:rPr>
                        <a:t>+3%</a:t>
                      </a:r>
                      <a:endParaRPr lang="en-US" sz="1200" b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6474211"/>
                  </a:ext>
                </a:extLst>
              </a:tr>
              <a:tr h="17986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>
                          <a:solidFill>
                            <a:schemeClr val="bg1"/>
                          </a:solidFill>
                          <a:effectLst/>
                          <a:latin typeface="Montserrat" panose="02000505000000020004" pitchFamily="2" charset="0"/>
                          <a:ea typeface="Calibri" panose="020F0502020204030204" pitchFamily="34" charset="0"/>
                        </a:rPr>
                        <a:t>District of Tofino</a:t>
                      </a:r>
                      <a:endParaRPr lang="en-US" sz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b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Montserrat" panose="02000505000000020004" pitchFamily="2" charset="0"/>
                          <a:ea typeface="Calibri" panose="020F0502020204030204" pitchFamily="34" charset="0"/>
                        </a:rPr>
                        <a:t>$877,000</a:t>
                      </a:r>
                      <a:endParaRPr lang="en-US" sz="1200" b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b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Montserrat" panose="02000505000000020004" pitchFamily="2" charset="0"/>
                          <a:ea typeface="Calibri" panose="020F0502020204030204" pitchFamily="34" charset="0"/>
                        </a:rPr>
                        <a:t>$956,000</a:t>
                      </a:r>
                      <a:endParaRPr lang="en-US" sz="1200" b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b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Montserrat" panose="02000505000000020004" pitchFamily="2" charset="0"/>
                          <a:ea typeface="Calibri" panose="020F0502020204030204" pitchFamily="34" charset="0"/>
                        </a:rPr>
                        <a:t>+9%</a:t>
                      </a:r>
                      <a:endParaRPr lang="en-US" sz="1200" b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8330938"/>
                  </a:ext>
                </a:extLst>
              </a:tr>
              <a:tr h="17986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>
                          <a:solidFill>
                            <a:schemeClr val="bg1"/>
                          </a:solidFill>
                          <a:effectLst/>
                          <a:latin typeface="Montserrat" panose="02000505000000020004" pitchFamily="2" charset="0"/>
                          <a:ea typeface="Calibri" panose="020F0502020204030204" pitchFamily="34" charset="0"/>
                        </a:rPr>
                        <a:t>Town of Ucluelet</a:t>
                      </a:r>
                      <a:endParaRPr lang="en-US" sz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b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Montserrat" panose="02000505000000020004" pitchFamily="2" charset="0"/>
                          <a:ea typeface="Calibri" panose="020F0502020204030204" pitchFamily="34" charset="0"/>
                        </a:rPr>
                        <a:t>$447,000</a:t>
                      </a:r>
                      <a:endParaRPr lang="en-US" sz="1200" b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b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Montserrat" panose="02000505000000020004" pitchFamily="2" charset="0"/>
                          <a:ea typeface="Calibri" panose="020F0502020204030204" pitchFamily="34" charset="0"/>
                        </a:rPr>
                        <a:t>$496,000</a:t>
                      </a:r>
                      <a:endParaRPr lang="en-US" sz="1200" b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b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Montserrat" panose="02000505000000020004" pitchFamily="2" charset="0"/>
                          <a:ea typeface="Calibri" panose="020F0502020204030204" pitchFamily="34" charset="0"/>
                        </a:rPr>
                        <a:t>+11%</a:t>
                      </a:r>
                      <a:endParaRPr lang="en-US" sz="1200" b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4819774"/>
                  </a:ext>
                </a:extLst>
              </a:tr>
              <a:tr h="17986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>
                          <a:solidFill>
                            <a:schemeClr val="bg1"/>
                          </a:solidFill>
                          <a:effectLst/>
                          <a:latin typeface="Montserrat" panose="02000505000000020004" pitchFamily="2" charset="0"/>
                          <a:ea typeface="Calibri" panose="020F0502020204030204" pitchFamily="34" charset="0"/>
                        </a:rPr>
                        <a:t>City of Port Alberni</a:t>
                      </a:r>
                      <a:endParaRPr lang="en-US" sz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b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Montserrat" panose="02000505000000020004" pitchFamily="2" charset="0"/>
                          <a:ea typeface="Calibri" panose="020F0502020204030204" pitchFamily="34" charset="0"/>
                        </a:rPr>
                        <a:t>$299,000</a:t>
                      </a:r>
                      <a:endParaRPr lang="en-US" sz="1200" b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b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Montserrat" panose="02000505000000020004" pitchFamily="2" charset="0"/>
                          <a:ea typeface="Calibri" panose="020F0502020204030204" pitchFamily="34" charset="0"/>
                        </a:rPr>
                        <a:t>$320,000</a:t>
                      </a:r>
                      <a:endParaRPr lang="en-US" sz="1200" b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b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Montserrat" panose="02000505000000020004" pitchFamily="2" charset="0"/>
                          <a:ea typeface="Calibri" panose="020F0502020204030204" pitchFamily="34" charset="0"/>
                        </a:rPr>
                        <a:t>+7%</a:t>
                      </a:r>
                      <a:endParaRPr lang="en-US" sz="1200" b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3201026"/>
                  </a:ext>
                </a:extLst>
              </a:tr>
              <a:tr h="20386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>
                          <a:solidFill>
                            <a:schemeClr val="bg1"/>
                          </a:solidFill>
                          <a:effectLst/>
                          <a:latin typeface="Montserrat" panose="02000505000000020004" pitchFamily="2" charset="0"/>
                          <a:ea typeface="Calibri" panose="020F0502020204030204" pitchFamily="34" charset="0"/>
                        </a:rPr>
                        <a:t>Town of Ladysmith</a:t>
                      </a:r>
                      <a:endParaRPr lang="en-US" sz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b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Montserrat" panose="02000505000000020004" pitchFamily="2" charset="0"/>
                          <a:ea typeface="Calibri" panose="020F0502020204030204" pitchFamily="34" charset="0"/>
                        </a:rPr>
                        <a:t>$445,000</a:t>
                      </a:r>
                      <a:endParaRPr lang="en-US" sz="1200" b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b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Montserrat" panose="02000505000000020004" pitchFamily="2" charset="0"/>
                          <a:ea typeface="Calibri" panose="020F0502020204030204" pitchFamily="34" charset="0"/>
                        </a:rPr>
                        <a:t>$476,000</a:t>
                      </a:r>
                      <a:endParaRPr lang="en-US" sz="1200" b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b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Montserrat" panose="02000505000000020004" pitchFamily="2" charset="0"/>
                          <a:ea typeface="Calibri" panose="020F0502020204030204" pitchFamily="34" charset="0"/>
                        </a:rPr>
                        <a:t>+7%</a:t>
                      </a:r>
                      <a:endParaRPr lang="en-US" sz="1200" b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390096"/>
                  </a:ext>
                </a:extLst>
              </a:tr>
              <a:tr h="17986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dirty="0">
                          <a:solidFill>
                            <a:schemeClr val="bg1"/>
                          </a:solidFill>
                          <a:effectLst/>
                          <a:latin typeface="Montserrat" panose="02000505000000020004" pitchFamily="2" charset="0"/>
                          <a:ea typeface="Calibri" panose="020F0502020204030204" pitchFamily="34" charset="0"/>
                        </a:rPr>
                        <a:t>Town of Lake Cowichan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b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Montserrat" panose="02000505000000020004" pitchFamily="2" charset="0"/>
                          <a:ea typeface="Calibri" panose="020F0502020204030204" pitchFamily="34" charset="0"/>
                        </a:rPr>
                        <a:t>$340,000</a:t>
                      </a:r>
                      <a:endParaRPr lang="en-US" sz="1200" b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b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Montserrat" panose="02000505000000020004" pitchFamily="2" charset="0"/>
                          <a:ea typeface="Calibri" panose="020F0502020204030204" pitchFamily="34" charset="0"/>
                        </a:rPr>
                        <a:t>$368,000</a:t>
                      </a:r>
                      <a:endParaRPr lang="en-US" sz="1200" b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b="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Montserrat" panose="02000505000000020004" pitchFamily="2" charset="0"/>
                          <a:ea typeface="Calibri" panose="020F0502020204030204" pitchFamily="34" charset="0"/>
                        </a:rPr>
                        <a:t>+8%</a:t>
                      </a:r>
                      <a:endParaRPr lang="en-US" sz="1200" b="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98059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591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Market Trends – Single </a:t>
            </a:r>
            <a:r>
              <a:rPr lang="en-US" dirty="0"/>
              <a:t>F</a:t>
            </a:r>
            <a:r>
              <a:rPr lang="en-US" dirty="0" smtClean="0"/>
              <a:t>amily Residential</a:t>
            </a:r>
            <a:br>
              <a:rPr lang="en-US" dirty="0" smtClean="0"/>
            </a:br>
            <a:r>
              <a:rPr lang="en-US" dirty="0" smtClean="0"/>
              <a:t>Northern Vancouver Island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450" b="0" i="0" u="none" strike="noStrike" kern="1200" cap="none" spc="0" normalizeH="0" baseline="0" noProof="0" smtClean="0">
                <a:ln>
                  <a:noFill/>
                </a:ln>
                <a:solidFill>
                  <a:srgbClr val="127490">
                    <a:alpha val="50000"/>
                  </a:srgbClr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Council Presentation</a:t>
            </a:r>
            <a:endParaRPr kumimoji="0" lang="en-CA" sz="450" b="0" i="0" u="none" strike="noStrike" kern="1200" cap="none" spc="0" normalizeH="0" baseline="0" noProof="0" dirty="0">
              <a:ln>
                <a:noFill/>
              </a:ln>
              <a:solidFill>
                <a:srgbClr val="127490">
                  <a:alpha val="50000"/>
                </a:srgbClr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B0ADAAF-A2C0-D24C-A8FF-06B08C5D8443}" type="slidenum">
              <a:rPr kumimoji="0" lang="en-US" sz="450" b="0" i="0" u="none" strike="noStrike" kern="1200" cap="none" spc="0" normalizeH="0" baseline="0" noProof="0" smtClean="0">
                <a:ln>
                  <a:noFill/>
                </a:ln>
                <a:solidFill>
                  <a:srgbClr val="127490"/>
                </a:solidFill>
                <a:effectLst/>
                <a:uLnTx/>
                <a:uFillTx/>
                <a:latin typeface="Montserrat" charset="0"/>
                <a:cs typeface="+mn-cs"/>
              </a:rPr>
              <a:pPr marL="0" marR="0" lvl="0" indent="0" algn="r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450" b="0" i="0" u="none" strike="noStrike" kern="1200" cap="none" spc="0" normalizeH="0" baseline="0" noProof="0" dirty="0">
              <a:ln>
                <a:noFill/>
              </a:ln>
              <a:solidFill>
                <a:srgbClr val="127490"/>
              </a:solidFill>
              <a:effectLst/>
              <a:uLnTx/>
              <a:uFillTx/>
              <a:latin typeface="Montserrat" charset="0"/>
              <a:cs typeface="+mn-cs"/>
            </a:endParaRP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90092071"/>
              </p:ext>
            </p:extLst>
          </p:nvPr>
        </p:nvGraphicFramePr>
        <p:xfrm>
          <a:off x="385462" y="1188713"/>
          <a:ext cx="5829901" cy="3320113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786090">
                  <a:extLst>
                    <a:ext uri="{9D8B030D-6E8A-4147-A177-3AD203B41FA5}">
                      <a16:colId xmlns:a16="http://schemas.microsoft.com/office/drawing/2014/main" val="4197755396"/>
                    </a:ext>
                  </a:extLst>
                </a:gridCol>
                <a:gridCol w="1396724">
                  <a:extLst>
                    <a:ext uri="{9D8B030D-6E8A-4147-A177-3AD203B41FA5}">
                      <a16:colId xmlns:a16="http://schemas.microsoft.com/office/drawing/2014/main" val="846204261"/>
                    </a:ext>
                  </a:extLst>
                </a:gridCol>
                <a:gridCol w="1357846">
                  <a:extLst>
                    <a:ext uri="{9D8B030D-6E8A-4147-A177-3AD203B41FA5}">
                      <a16:colId xmlns:a16="http://schemas.microsoft.com/office/drawing/2014/main" val="1435973352"/>
                    </a:ext>
                  </a:extLst>
                </a:gridCol>
                <a:gridCol w="1289241">
                  <a:extLst>
                    <a:ext uri="{9D8B030D-6E8A-4147-A177-3AD203B41FA5}">
                      <a16:colId xmlns:a16="http://schemas.microsoft.com/office/drawing/2014/main" val="537000773"/>
                    </a:ext>
                  </a:extLst>
                </a:gridCol>
              </a:tblGrid>
              <a:tr h="69412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dirty="0">
                          <a:effectLst/>
                        </a:rPr>
                        <a:t>Single Family Homes </a:t>
                      </a:r>
                      <a:endParaRPr lang="en-US" sz="1100" dirty="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dirty="0">
                          <a:effectLst/>
                        </a:rPr>
                        <a:t>by Community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670" marR="6267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 </a:t>
                      </a:r>
                      <a:endParaRPr lang="en-US" sz="110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2020 Typical Assessed Value</a:t>
                      </a:r>
                      <a:endParaRPr lang="en-US" sz="110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as of July 1, 2019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670" marR="6267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 </a:t>
                      </a:r>
                      <a:endParaRPr lang="en-US" sz="110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2021 Typical</a:t>
                      </a:r>
                      <a:endParaRPr lang="en-US" sz="110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Assessed  Value </a:t>
                      </a:r>
                      <a:endParaRPr lang="en-US" sz="110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as of July 1, 2020</a:t>
                      </a:r>
                      <a:endParaRPr lang="en-US" sz="110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 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670" marR="6267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 </a:t>
                      </a:r>
                      <a:endParaRPr lang="en-US" sz="110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%</a:t>
                      </a:r>
                      <a:endParaRPr lang="en-US" sz="110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>
                          <a:effectLst/>
                        </a:rPr>
                        <a:t>Change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670" marR="62670" marT="0" marB="0"/>
                </a:tc>
                <a:extLst>
                  <a:ext uri="{0D108BD9-81ED-4DB2-BD59-A6C34878D82A}">
                    <a16:rowId xmlns:a16="http://schemas.microsoft.com/office/drawing/2014/main" val="3646111685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2670" marR="6267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8716786"/>
                  </a:ext>
                </a:extLst>
              </a:tr>
              <a:tr h="17986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>
                          <a:solidFill>
                            <a:schemeClr val="bg1"/>
                          </a:solidFill>
                          <a:effectLst/>
                          <a:latin typeface="Montserrat" panose="02000505000000020004" pitchFamily="2" charset="0"/>
                          <a:ea typeface="Calibri" panose="020F0502020204030204" pitchFamily="34" charset="0"/>
                        </a:rPr>
                        <a:t>City of Courtenay</a:t>
                      </a:r>
                      <a:endParaRPr lang="en-US" sz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b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Montserrat" panose="02000505000000020004" pitchFamily="2" charset="0"/>
                          <a:ea typeface="Calibri" panose="020F0502020204030204" pitchFamily="34" charset="0"/>
                        </a:rPr>
                        <a:t>$456,000</a:t>
                      </a:r>
                      <a:endParaRPr lang="en-US" sz="1200" b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b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Montserrat" panose="02000505000000020004" pitchFamily="2" charset="0"/>
                          <a:ea typeface="Calibri" panose="020F0502020204030204" pitchFamily="34" charset="0"/>
                        </a:rPr>
                        <a:t>$488,000</a:t>
                      </a:r>
                      <a:endParaRPr lang="en-US" sz="1200" b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b="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Montserrat" panose="02000505000000020004" pitchFamily="2" charset="0"/>
                          <a:ea typeface="Calibri" panose="020F0502020204030204" pitchFamily="34" charset="0"/>
                        </a:rPr>
                        <a:t>+7%</a:t>
                      </a:r>
                      <a:endParaRPr lang="en-US" sz="1200" b="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6483481"/>
                  </a:ext>
                </a:extLst>
              </a:tr>
              <a:tr h="17986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>
                          <a:solidFill>
                            <a:schemeClr val="bg1"/>
                          </a:solidFill>
                          <a:effectLst/>
                          <a:latin typeface="Montserrat" panose="02000505000000020004" pitchFamily="2" charset="0"/>
                          <a:ea typeface="Calibri" panose="020F0502020204030204" pitchFamily="34" charset="0"/>
                        </a:rPr>
                        <a:t>Town of Comox</a:t>
                      </a:r>
                      <a:endParaRPr lang="en-US" sz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b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Montserrat" panose="02000505000000020004" pitchFamily="2" charset="0"/>
                          <a:ea typeface="Calibri" panose="020F0502020204030204" pitchFamily="34" charset="0"/>
                        </a:rPr>
                        <a:t>$526,000</a:t>
                      </a:r>
                      <a:endParaRPr lang="en-US" sz="1200" b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b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Montserrat" panose="02000505000000020004" pitchFamily="2" charset="0"/>
                          <a:ea typeface="Calibri" panose="020F0502020204030204" pitchFamily="34" charset="0"/>
                        </a:rPr>
                        <a:t>$555,000</a:t>
                      </a:r>
                      <a:endParaRPr lang="en-US" sz="1200" b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b="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Montserrat" panose="02000505000000020004" pitchFamily="2" charset="0"/>
                          <a:ea typeface="Calibri" panose="020F0502020204030204" pitchFamily="34" charset="0"/>
                        </a:rPr>
                        <a:t>+6%</a:t>
                      </a:r>
                      <a:endParaRPr lang="en-US" sz="1200" b="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7430251"/>
                  </a:ext>
                </a:extLst>
              </a:tr>
              <a:tr h="17986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>
                          <a:solidFill>
                            <a:schemeClr val="bg1"/>
                          </a:solidFill>
                          <a:effectLst/>
                          <a:latin typeface="Montserrat" panose="02000505000000020004" pitchFamily="2" charset="0"/>
                          <a:ea typeface="Calibri" panose="020F0502020204030204" pitchFamily="34" charset="0"/>
                        </a:rPr>
                        <a:t>Village of Cumberland</a:t>
                      </a:r>
                      <a:endParaRPr lang="en-US" sz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b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Montserrat" panose="02000505000000020004" pitchFamily="2" charset="0"/>
                          <a:ea typeface="Calibri" panose="020F0502020204030204" pitchFamily="34" charset="0"/>
                        </a:rPr>
                        <a:t>$493,000</a:t>
                      </a:r>
                      <a:endParaRPr lang="en-US" sz="1200" b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b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Montserrat" panose="02000505000000020004" pitchFamily="2" charset="0"/>
                          <a:ea typeface="Calibri" panose="020F0502020204030204" pitchFamily="34" charset="0"/>
                        </a:rPr>
                        <a:t>$524,000</a:t>
                      </a:r>
                      <a:endParaRPr lang="en-US" sz="1200" b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b="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Montserrat" panose="02000505000000020004" pitchFamily="2" charset="0"/>
                          <a:ea typeface="Calibri" panose="020F0502020204030204" pitchFamily="34" charset="0"/>
                        </a:rPr>
                        <a:t>+6%</a:t>
                      </a:r>
                      <a:endParaRPr lang="en-US" sz="1200" b="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6801067"/>
                  </a:ext>
                </a:extLst>
              </a:tr>
              <a:tr h="17986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>
                          <a:solidFill>
                            <a:schemeClr val="bg1"/>
                          </a:solidFill>
                          <a:effectLst/>
                          <a:latin typeface="Montserrat" panose="02000505000000020004" pitchFamily="2" charset="0"/>
                          <a:ea typeface="Calibri" panose="020F0502020204030204" pitchFamily="34" charset="0"/>
                        </a:rPr>
                        <a:t>City of Campbell River</a:t>
                      </a:r>
                      <a:endParaRPr lang="en-US" sz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b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Montserrat" panose="02000505000000020004" pitchFamily="2" charset="0"/>
                          <a:ea typeface="Calibri" panose="020F0502020204030204" pitchFamily="34" charset="0"/>
                        </a:rPr>
                        <a:t>$441,000</a:t>
                      </a:r>
                      <a:endParaRPr lang="en-US" sz="1200" b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b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Montserrat" panose="02000505000000020004" pitchFamily="2" charset="0"/>
                          <a:ea typeface="Calibri" panose="020F0502020204030204" pitchFamily="34" charset="0"/>
                        </a:rPr>
                        <a:t>$464,000</a:t>
                      </a:r>
                      <a:endParaRPr lang="en-US" sz="1200" b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b="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Montserrat" panose="02000505000000020004" pitchFamily="2" charset="0"/>
                          <a:ea typeface="Calibri" panose="020F0502020204030204" pitchFamily="34" charset="0"/>
                        </a:rPr>
                        <a:t>+5%</a:t>
                      </a:r>
                      <a:endParaRPr lang="en-US" sz="1200" b="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3729469"/>
                  </a:ext>
                </a:extLst>
              </a:tr>
              <a:tr h="17986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>
                          <a:solidFill>
                            <a:schemeClr val="bg1"/>
                          </a:solidFill>
                          <a:effectLst/>
                          <a:latin typeface="Montserrat" panose="02000505000000020004" pitchFamily="2" charset="0"/>
                          <a:ea typeface="Calibri" panose="020F0502020204030204" pitchFamily="34" charset="0"/>
                        </a:rPr>
                        <a:t>Campbell River Rural</a:t>
                      </a:r>
                      <a:endParaRPr lang="en-US" sz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b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Montserrat" panose="02000505000000020004" pitchFamily="2" charset="0"/>
                          <a:ea typeface="Calibri" panose="020F0502020204030204" pitchFamily="34" charset="0"/>
                        </a:rPr>
                        <a:t>$402,000</a:t>
                      </a:r>
                      <a:endParaRPr lang="en-US" sz="1200" b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b="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Montserrat" panose="02000505000000020004" pitchFamily="2" charset="0"/>
                          <a:ea typeface="Calibri" panose="020F0502020204030204" pitchFamily="34" charset="0"/>
                        </a:rPr>
                        <a:t>$421,000</a:t>
                      </a:r>
                      <a:endParaRPr lang="en-US" sz="1200" b="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b="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Montserrat" panose="02000505000000020004" pitchFamily="2" charset="0"/>
                          <a:ea typeface="Calibri" panose="020F0502020204030204" pitchFamily="34" charset="0"/>
                        </a:rPr>
                        <a:t>+5%</a:t>
                      </a:r>
                      <a:endParaRPr lang="en-US" sz="1200" b="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2569266"/>
                  </a:ext>
                </a:extLst>
              </a:tr>
              <a:tr h="17986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dirty="0">
                          <a:solidFill>
                            <a:schemeClr val="bg1"/>
                          </a:solidFill>
                          <a:effectLst/>
                          <a:latin typeface="Montserrat" panose="02000505000000020004" pitchFamily="2" charset="0"/>
                          <a:ea typeface="Calibri" panose="020F0502020204030204" pitchFamily="34" charset="0"/>
                        </a:rPr>
                        <a:t>District of Port Hardy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b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Montserrat" panose="02000505000000020004" pitchFamily="2" charset="0"/>
                          <a:ea typeface="Calibri" panose="020F0502020204030204" pitchFamily="34" charset="0"/>
                        </a:rPr>
                        <a:t>$195,000</a:t>
                      </a:r>
                      <a:endParaRPr lang="en-US" sz="1200" b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b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Montserrat" panose="02000505000000020004" pitchFamily="2" charset="0"/>
                          <a:ea typeface="Calibri" panose="020F0502020204030204" pitchFamily="34" charset="0"/>
                        </a:rPr>
                        <a:t>$214,000</a:t>
                      </a:r>
                      <a:endParaRPr lang="en-US" sz="1200" b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b="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Montserrat" panose="02000505000000020004" pitchFamily="2" charset="0"/>
                          <a:ea typeface="Calibri" panose="020F0502020204030204" pitchFamily="34" charset="0"/>
                        </a:rPr>
                        <a:t>+10%</a:t>
                      </a:r>
                      <a:endParaRPr lang="en-US" sz="1200" b="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9603828"/>
                  </a:ext>
                </a:extLst>
              </a:tr>
              <a:tr h="17986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>
                          <a:solidFill>
                            <a:schemeClr val="bg1"/>
                          </a:solidFill>
                          <a:effectLst/>
                          <a:latin typeface="Montserrat" panose="02000505000000020004" pitchFamily="2" charset="0"/>
                          <a:ea typeface="Calibri" panose="020F0502020204030204" pitchFamily="34" charset="0"/>
                        </a:rPr>
                        <a:t>Village of Port Alice</a:t>
                      </a:r>
                      <a:endParaRPr lang="en-US" sz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b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Montserrat" panose="02000505000000020004" pitchFamily="2" charset="0"/>
                          <a:ea typeface="Calibri" panose="020F0502020204030204" pitchFamily="34" charset="0"/>
                        </a:rPr>
                        <a:t>$136,000</a:t>
                      </a:r>
                      <a:endParaRPr lang="en-US" sz="1200" b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b="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Montserrat" panose="02000505000000020004" pitchFamily="2" charset="0"/>
                          <a:ea typeface="Calibri" panose="020F0502020204030204" pitchFamily="34" charset="0"/>
                        </a:rPr>
                        <a:t>$153,000</a:t>
                      </a:r>
                      <a:endParaRPr lang="en-US" sz="1200" b="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b="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Montserrat" panose="02000505000000020004" pitchFamily="2" charset="0"/>
                          <a:ea typeface="Calibri" panose="020F0502020204030204" pitchFamily="34" charset="0"/>
                        </a:rPr>
                        <a:t>+12%</a:t>
                      </a:r>
                      <a:endParaRPr lang="en-US" sz="1200" b="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141379"/>
                  </a:ext>
                </a:extLst>
              </a:tr>
              <a:tr h="17986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>
                          <a:solidFill>
                            <a:schemeClr val="bg1"/>
                          </a:solidFill>
                          <a:effectLst/>
                          <a:latin typeface="Montserrat" panose="02000505000000020004" pitchFamily="2" charset="0"/>
                          <a:ea typeface="Calibri" panose="020F0502020204030204" pitchFamily="34" charset="0"/>
                        </a:rPr>
                        <a:t>Town of Port McNeil</a:t>
                      </a:r>
                      <a:endParaRPr lang="en-US" sz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b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Montserrat" panose="02000505000000020004" pitchFamily="2" charset="0"/>
                          <a:ea typeface="Calibri" panose="020F0502020204030204" pitchFamily="34" charset="0"/>
                        </a:rPr>
                        <a:t>$230,000</a:t>
                      </a:r>
                      <a:endParaRPr lang="en-US" sz="1200" b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b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Montserrat" panose="02000505000000020004" pitchFamily="2" charset="0"/>
                          <a:ea typeface="Calibri" panose="020F0502020204030204" pitchFamily="34" charset="0"/>
                        </a:rPr>
                        <a:t>$229,000</a:t>
                      </a:r>
                      <a:endParaRPr lang="en-US" sz="1200" b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b="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Montserrat" panose="02000505000000020004" pitchFamily="2" charset="0"/>
                          <a:ea typeface="Calibri" panose="020F0502020204030204" pitchFamily="34" charset="0"/>
                        </a:rPr>
                        <a:t> 0%</a:t>
                      </a:r>
                      <a:endParaRPr lang="en-US" sz="1200" b="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7896659"/>
                  </a:ext>
                </a:extLst>
              </a:tr>
              <a:tr h="17986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>
                          <a:solidFill>
                            <a:schemeClr val="bg1"/>
                          </a:solidFill>
                          <a:effectLst/>
                          <a:latin typeface="Montserrat" panose="02000505000000020004" pitchFamily="2" charset="0"/>
                          <a:ea typeface="Calibri" panose="020F0502020204030204" pitchFamily="34" charset="0"/>
                        </a:rPr>
                        <a:t>Village of Gold River</a:t>
                      </a:r>
                      <a:endParaRPr lang="en-US" sz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b="0">
                          <a:solidFill>
                            <a:srgbClr val="727371"/>
                          </a:solidFill>
                          <a:effectLst/>
                          <a:latin typeface="Montserrat" panose="02000505000000020004" pitchFamily="2" charset="0"/>
                          <a:ea typeface="Calibri" panose="020F0502020204030204" pitchFamily="34" charset="0"/>
                        </a:rPr>
                        <a:t>$182,000</a:t>
                      </a:r>
                      <a:endParaRPr lang="en-US" sz="1200" b="0">
                        <a:solidFill>
                          <a:srgbClr val="72737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b="0" dirty="0">
                          <a:solidFill>
                            <a:srgbClr val="727371"/>
                          </a:solidFill>
                          <a:effectLst/>
                          <a:latin typeface="Montserrat" panose="02000505000000020004" pitchFamily="2" charset="0"/>
                          <a:ea typeface="Calibri" panose="020F0502020204030204" pitchFamily="34" charset="0"/>
                        </a:rPr>
                        <a:t>$212,000</a:t>
                      </a:r>
                      <a:endParaRPr lang="en-US" sz="1200" b="0" dirty="0">
                        <a:solidFill>
                          <a:srgbClr val="72737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b="0" dirty="0">
                          <a:solidFill>
                            <a:srgbClr val="727371"/>
                          </a:solidFill>
                          <a:effectLst/>
                          <a:latin typeface="Montserrat" panose="02000505000000020004" pitchFamily="2" charset="0"/>
                          <a:ea typeface="Calibri" panose="020F0502020204030204" pitchFamily="34" charset="0"/>
                        </a:rPr>
                        <a:t>+17%</a:t>
                      </a:r>
                      <a:endParaRPr lang="en-US" sz="1200" b="0" dirty="0">
                        <a:solidFill>
                          <a:srgbClr val="72737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6474211"/>
                  </a:ext>
                </a:extLst>
              </a:tr>
              <a:tr h="17986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dirty="0">
                          <a:solidFill>
                            <a:schemeClr val="bg1"/>
                          </a:solidFill>
                          <a:effectLst/>
                          <a:latin typeface="Montserrat" panose="02000505000000020004" pitchFamily="2" charset="0"/>
                          <a:ea typeface="Calibri" panose="020F0502020204030204" pitchFamily="34" charset="0"/>
                        </a:rPr>
                        <a:t>Village of Tahsis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b="0">
                          <a:solidFill>
                            <a:srgbClr val="727371"/>
                          </a:solidFill>
                          <a:effectLst/>
                          <a:latin typeface="Montserrat" panose="02000505000000020004" pitchFamily="2" charset="0"/>
                          <a:ea typeface="Calibri" panose="020F0502020204030204" pitchFamily="34" charset="0"/>
                        </a:rPr>
                        <a:t>$99,000</a:t>
                      </a:r>
                      <a:endParaRPr lang="en-US" sz="1200" b="0">
                        <a:solidFill>
                          <a:srgbClr val="72737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b="0">
                          <a:solidFill>
                            <a:srgbClr val="727371"/>
                          </a:solidFill>
                          <a:effectLst/>
                          <a:latin typeface="Montserrat" panose="02000505000000020004" pitchFamily="2" charset="0"/>
                          <a:ea typeface="Calibri" panose="020F0502020204030204" pitchFamily="34" charset="0"/>
                        </a:rPr>
                        <a:t>$135,000</a:t>
                      </a:r>
                      <a:endParaRPr lang="en-US" sz="1200" b="0">
                        <a:solidFill>
                          <a:srgbClr val="72737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b="0" dirty="0">
                          <a:solidFill>
                            <a:srgbClr val="727371"/>
                          </a:solidFill>
                          <a:effectLst/>
                          <a:latin typeface="Montserrat" panose="02000505000000020004" pitchFamily="2" charset="0"/>
                          <a:ea typeface="Calibri" panose="020F0502020204030204" pitchFamily="34" charset="0"/>
                        </a:rPr>
                        <a:t>+36%</a:t>
                      </a:r>
                      <a:endParaRPr lang="en-US" sz="1200" b="0" dirty="0">
                        <a:solidFill>
                          <a:srgbClr val="72737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8330938"/>
                  </a:ext>
                </a:extLst>
              </a:tr>
              <a:tr h="17986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>
                          <a:solidFill>
                            <a:schemeClr val="bg1"/>
                          </a:solidFill>
                          <a:effectLst/>
                          <a:latin typeface="Montserrat" panose="02000505000000020004" pitchFamily="2" charset="0"/>
                          <a:ea typeface="Calibri" panose="020F0502020204030204" pitchFamily="34" charset="0"/>
                        </a:rPr>
                        <a:t>Village of Alert Bay</a:t>
                      </a:r>
                      <a:endParaRPr lang="en-US" sz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b="0" dirty="0">
                          <a:solidFill>
                            <a:srgbClr val="727371"/>
                          </a:solidFill>
                          <a:effectLst/>
                          <a:latin typeface="Montserrat" panose="02000505000000020004" pitchFamily="2" charset="0"/>
                          <a:ea typeface="Calibri" panose="020F0502020204030204" pitchFamily="34" charset="0"/>
                        </a:rPr>
                        <a:t>$149,000</a:t>
                      </a:r>
                      <a:endParaRPr lang="en-US" sz="1200" b="0" dirty="0">
                        <a:solidFill>
                          <a:srgbClr val="72737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b="0">
                          <a:solidFill>
                            <a:srgbClr val="727371"/>
                          </a:solidFill>
                          <a:effectLst/>
                          <a:latin typeface="Montserrat" panose="02000505000000020004" pitchFamily="2" charset="0"/>
                          <a:ea typeface="Calibri" panose="020F0502020204030204" pitchFamily="34" charset="0"/>
                        </a:rPr>
                        <a:t>$164,000</a:t>
                      </a:r>
                      <a:endParaRPr lang="en-US" sz="1200" b="0">
                        <a:solidFill>
                          <a:srgbClr val="72737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b="0" dirty="0">
                          <a:solidFill>
                            <a:srgbClr val="727371"/>
                          </a:solidFill>
                          <a:effectLst/>
                          <a:latin typeface="Montserrat" panose="02000505000000020004" pitchFamily="2" charset="0"/>
                          <a:ea typeface="Calibri" panose="020F0502020204030204" pitchFamily="34" charset="0"/>
                        </a:rPr>
                        <a:t>+10%</a:t>
                      </a:r>
                      <a:endParaRPr lang="en-US" sz="1200" b="0" dirty="0">
                        <a:solidFill>
                          <a:srgbClr val="72737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4819774"/>
                  </a:ext>
                </a:extLst>
              </a:tr>
              <a:tr h="20812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>
                          <a:solidFill>
                            <a:srgbClr val="FFFF00"/>
                          </a:solidFill>
                          <a:effectLst/>
                          <a:latin typeface="Montserrat" panose="02000505000000020004" pitchFamily="2" charset="0"/>
                          <a:ea typeface="Calibri" panose="020F0502020204030204" pitchFamily="34" charset="0"/>
                        </a:rPr>
                        <a:t>Village of Sayward</a:t>
                      </a:r>
                      <a:endParaRPr lang="en-US" sz="120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b="0">
                          <a:solidFill>
                            <a:srgbClr val="FFFF00"/>
                          </a:solidFill>
                          <a:effectLst/>
                          <a:latin typeface="Montserrat" panose="02000505000000020004" pitchFamily="2" charset="0"/>
                          <a:ea typeface="Calibri" panose="020F0502020204030204" pitchFamily="34" charset="0"/>
                        </a:rPr>
                        <a:t>$234,000</a:t>
                      </a:r>
                      <a:endParaRPr lang="en-US" sz="1200" b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b="0" dirty="0">
                          <a:solidFill>
                            <a:srgbClr val="FFFF00"/>
                          </a:solidFill>
                          <a:effectLst/>
                          <a:latin typeface="Montserrat" panose="02000505000000020004" pitchFamily="2" charset="0"/>
                          <a:ea typeface="Calibri" panose="020F0502020204030204" pitchFamily="34" charset="0"/>
                        </a:rPr>
                        <a:t>$240,000</a:t>
                      </a:r>
                      <a:endParaRPr lang="en-US" sz="1200" b="0" dirty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b="0" dirty="0">
                          <a:solidFill>
                            <a:srgbClr val="FFFF00"/>
                          </a:solidFill>
                          <a:effectLst/>
                          <a:latin typeface="Montserrat" panose="02000505000000020004" pitchFamily="2" charset="0"/>
                          <a:ea typeface="Calibri" panose="020F0502020204030204" pitchFamily="34" charset="0"/>
                        </a:rPr>
                        <a:t>+3%</a:t>
                      </a:r>
                      <a:endParaRPr lang="en-US" sz="1200" b="0" dirty="0">
                        <a:solidFill>
                          <a:srgbClr val="FFFF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3201026"/>
                  </a:ext>
                </a:extLst>
              </a:tr>
              <a:tr h="20386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>
                          <a:solidFill>
                            <a:schemeClr val="bg1"/>
                          </a:solidFill>
                          <a:effectLst/>
                          <a:latin typeface="Montserrat" panose="02000505000000020004" pitchFamily="2" charset="0"/>
                          <a:ea typeface="Calibri" panose="020F0502020204030204" pitchFamily="34" charset="0"/>
                        </a:rPr>
                        <a:t>Village of Zeballos</a:t>
                      </a:r>
                      <a:endParaRPr lang="en-US" sz="120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b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Montserrat" panose="02000505000000020004" pitchFamily="2" charset="0"/>
                          <a:ea typeface="Calibri" panose="020F0502020204030204" pitchFamily="34" charset="0"/>
                        </a:rPr>
                        <a:t>$59,000</a:t>
                      </a:r>
                      <a:endParaRPr lang="en-US" sz="1200" b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b="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Montserrat" panose="02000505000000020004" pitchFamily="2" charset="0"/>
                          <a:ea typeface="Calibri" panose="020F0502020204030204" pitchFamily="34" charset="0"/>
                        </a:rPr>
                        <a:t>$69,000</a:t>
                      </a:r>
                      <a:endParaRPr lang="en-US" sz="1200" b="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CA" sz="1000" b="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Montserrat" panose="02000505000000020004" pitchFamily="2" charset="0"/>
                          <a:ea typeface="Calibri" panose="020F0502020204030204" pitchFamily="34" charset="0"/>
                        </a:rPr>
                        <a:t>+18%</a:t>
                      </a:r>
                      <a:endParaRPr lang="en-US" sz="1200" b="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3900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2208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0827"/>
            <a:ext cx="6858000" cy="731520"/>
          </a:xfrm>
        </p:spPr>
        <p:txBody>
          <a:bodyPr/>
          <a:lstStyle/>
          <a:p>
            <a:pPr algn="ctr"/>
            <a:r>
              <a:rPr lang="en-US" dirty="0" err="1" smtClean="0"/>
              <a:t>Sayward</a:t>
            </a:r>
            <a:r>
              <a:rPr lang="en-US" dirty="0" smtClean="0"/>
              <a:t> 2021 Assessment Roll - At a Glance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9401" y="3007077"/>
            <a:ext cx="6409266" cy="1972734"/>
          </a:xfrm>
        </p:spPr>
        <p:txBody>
          <a:bodyPr/>
          <a:lstStyle/>
          <a:p>
            <a:r>
              <a:rPr lang="en-US" sz="1200" dirty="0" smtClean="0"/>
              <a:t>Single Family Dwellings make up 88% of Class 01 ($34.15m)</a:t>
            </a:r>
          </a:p>
          <a:p>
            <a:r>
              <a:rPr lang="en-US" sz="1200" dirty="0" smtClean="0"/>
              <a:t>Strata Residential makes up 5.5% of Class 01 ($2.13m)</a:t>
            </a:r>
          </a:p>
          <a:p>
            <a:r>
              <a:rPr lang="en-US" sz="1200" dirty="0" smtClean="0"/>
              <a:t>Total Class 01 ($38.89m) – 90% of total </a:t>
            </a:r>
            <a:r>
              <a:rPr lang="en-US" sz="1200" dirty="0" err="1" smtClean="0"/>
              <a:t>Sayward</a:t>
            </a:r>
            <a:r>
              <a:rPr lang="en-US" sz="1200" dirty="0" smtClean="0"/>
              <a:t> Assessment Roll</a:t>
            </a:r>
          </a:p>
          <a:p>
            <a:r>
              <a:rPr lang="en-US" sz="1200" dirty="0" smtClean="0"/>
              <a:t>Only two 2021 Assessment Roll residential appeals to the Property Assessment review Panel (PARP)</a:t>
            </a:r>
          </a:p>
          <a:p>
            <a:r>
              <a:rPr lang="en-US" sz="1200" dirty="0" smtClean="0"/>
              <a:t>No outstanding Property Assessment Appeal Board (PAAB) for previous years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CA" dirty="0" smtClean="0"/>
              <a:t>Council Presentation</a:t>
            </a:r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ADAAF-A2C0-D24C-A8FF-06B08C5D8443}" type="slidenum">
              <a:rPr lang="en-US" smtClean="0"/>
              <a:pPr/>
              <a:t>20</a:t>
            </a:fld>
            <a:endParaRPr lang="en-US" dirty="0"/>
          </a:p>
        </p:txBody>
      </p:sp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val="2197237414"/>
              </p:ext>
            </p:extLst>
          </p:nvPr>
        </p:nvGraphicFramePr>
        <p:xfrm>
          <a:off x="2497668" y="695008"/>
          <a:ext cx="3757612" cy="23120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5143" y="797806"/>
            <a:ext cx="1099138" cy="1984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258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Council Presentation</a:t>
            </a:r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A5362-225B-C941-93FC-120D150C8602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48712" y="286719"/>
            <a:ext cx="62070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2020 – An interesting year for us all…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48712" y="1472156"/>
            <a:ext cx="2504556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/>
              <a:t>March 2020 – CMHC predicted a declining residential market due to COVID</a:t>
            </a:r>
          </a:p>
          <a:p>
            <a:endParaRPr lang="en-US" sz="12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 smtClean="0"/>
              <a:t>2020 Q2-Q4 – Residential sales volumes up 50% over 2019, sales higher than list, multiple bids</a:t>
            </a:r>
          </a:p>
          <a:p>
            <a:endParaRPr lang="en-US" sz="12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643180" y="751668"/>
            <a:ext cx="51822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Residential – Class 01</a:t>
            </a:r>
            <a:endParaRPr lang="en-US" u="sng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7821" y="286719"/>
            <a:ext cx="1462455" cy="92191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4132" y="1395778"/>
            <a:ext cx="2991941" cy="185301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48712" y="3348299"/>
            <a:ext cx="596742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Home values across Vancouver Island have appreciated this year due to strong demand combined with limited inventory for sale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/>
              <a:t>Vancouver Island 2021 Residential Assessments up typical 5% to 10%; comparable to the rest of BC</a:t>
            </a:r>
          </a:p>
        </p:txBody>
      </p:sp>
    </p:spTree>
    <p:extLst>
      <p:ext uri="{BB962C8B-B14F-4D97-AF65-F5344CB8AC3E}">
        <p14:creationId xmlns:p14="http://schemas.microsoft.com/office/powerpoint/2010/main" val="521881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Council Presentation</a:t>
            </a:r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FA5362-225B-C941-93FC-120D150C8602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48712" y="286719"/>
            <a:ext cx="62070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2020 – An interesting year for us all…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48712" y="1278610"/>
            <a:ext cx="590485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CA" sz="1600" dirty="0"/>
              <a:t>Assessment values are largely driven by market demand and income activity. Depending on economic factors, sectors that are recovering quickly will see a low impact in assessed values compared to sectors that need longer to recover. </a:t>
            </a:r>
            <a:endParaRPr lang="en-US" sz="16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CA" sz="1600" dirty="0" smtClean="0"/>
              <a:t>Commercial </a:t>
            </a:r>
            <a:r>
              <a:rPr lang="en-CA" sz="1600" dirty="0"/>
              <a:t>property owners can anticipate a mix in value changes based on trends in the real estate market as of July 1, 2020. </a:t>
            </a:r>
            <a:endParaRPr lang="en-US" sz="16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CA" sz="1600" dirty="0" smtClean="0"/>
              <a:t>2021 </a:t>
            </a:r>
            <a:r>
              <a:rPr lang="en-CA" sz="1600" dirty="0"/>
              <a:t>commercial assessments will be varied with increases and decreases depending upon the specific </a:t>
            </a:r>
            <a:r>
              <a:rPr lang="en-CA" sz="1600" dirty="0" smtClean="0"/>
              <a:t>sector.</a:t>
            </a:r>
            <a:endParaRPr lang="en-US" sz="16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CA" sz="1600" dirty="0" smtClean="0"/>
              <a:t>Changes in property assessments really depend on the property type and location.</a:t>
            </a:r>
            <a:endParaRPr lang="en-US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643180" y="751668"/>
            <a:ext cx="51822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Business &amp; Other – Class 06</a:t>
            </a:r>
            <a:endParaRPr lang="en-US" u="sng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7102" y="274817"/>
            <a:ext cx="1730963" cy="846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428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0" y="1597829"/>
            <a:ext cx="6857999" cy="1102519"/>
          </a:xfrm>
        </p:spPr>
        <p:txBody>
          <a:bodyPr/>
          <a:lstStyle/>
          <a:p>
            <a:pPr algn="ctr"/>
            <a:r>
              <a:rPr lang="en-CA" dirty="0"/>
              <a:t>Collaborating with BC Assessment</a:t>
            </a:r>
          </a:p>
        </p:txBody>
      </p:sp>
    </p:spTree>
    <p:extLst>
      <p:ext uri="{BB962C8B-B14F-4D97-AF65-F5344CB8AC3E}">
        <p14:creationId xmlns:p14="http://schemas.microsoft.com/office/powerpoint/2010/main" val="1153232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1" y="457200"/>
            <a:ext cx="5915025" cy="489568"/>
          </a:xfrm>
        </p:spPr>
        <p:txBody>
          <a:bodyPr/>
          <a:lstStyle/>
          <a:p>
            <a:r>
              <a:rPr lang="en-US" dirty="0">
                <a:cs typeface="Arial" pitchFamily="34" charset="0"/>
              </a:rPr>
              <a:t>Collaborating to achieve </a:t>
            </a:r>
            <a:r>
              <a:rPr lang="en-US" u="sng" dirty="0">
                <a:cs typeface="Arial" pitchFamily="34" charset="0"/>
              </a:rPr>
              <a:t>our</a:t>
            </a:r>
            <a:r>
              <a:rPr lang="en-US" dirty="0">
                <a:cs typeface="Arial" pitchFamily="34" charset="0"/>
              </a:rPr>
              <a:t> mandates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3" y="1042986"/>
            <a:ext cx="4377953" cy="3397254"/>
          </a:xfrm>
        </p:spPr>
        <p:txBody>
          <a:bodyPr/>
          <a:lstStyle/>
          <a:p>
            <a:pPr marL="227013" lvl="1" indent="-227013" eaLnBrk="1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§"/>
              <a:defRPr/>
            </a:pPr>
            <a:r>
              <a:rPr lang="en-CA" sz="1400" dirty="0"/>
              <a:t>By sharing information &amp; working together BC Assessment &amp; Local Governments can:</a:t>
            </a:r>
          </a:p>
          <a:p>
            <a:pPr marL="684201" lvl="2" indent="-227013" eaLnBrk="1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ü"/>
              <a:defRPr/>
            </a:pPr>
            <a:r>
              <a:rPr lang="en-CA" sz="1400" dirty="0"/>
              <a:t>Ensure fair &amp; </a:t>
            </a:r>
            <a:r>
              <a:rPr lang="en-CA" sz="1400" dirty="0" smtClean="0"/>
              <a:t>equitable </a:t>
            </a:r>
            <a:r>
              <a:rPr lang="en-CA" sz="1400" dirty="0"/>
              <a:t>property assessments</a:t>
            </a:r>
          </a:p>
          <a:p>
            <a:pPr marL="684201" lvl="2" indent="-227013" eaLnBrk="1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ü"/>
              <a:defRPr/>
            </a:pPr>
            <a:r>
              <a:rPr lang="en-CA" sz="1400" dirty="0"/>
              <a:t>Maintain a stable &amp; predictable assessment roll</a:t>
            </a:r>
          </a:p>
          <a:p>
            <a:pPr marL="684201" lvl="2" indent="-227013" eaLnBrk="1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ü"/>
              <a:defRPr/>
            </a:pPr>
            <a:r>
              <a:rPr lang="en-CA" sz="1400" dirty="0" smtClean="0"/>
              <a:t>Optimize </a:t>
            </a:r>
            <a:r>
              <a:rPr lang="en-CA" sz="1400" dirty="0"/>
              <a:t>property tax revenue levied &amp; collected by taxing authorities</a:t>
            </a:r>
          </a:p>
          <a:p>
            <a:pPr marL="684201" lvl="2" indent="-227013" eaLnBrk="1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ü"/>
              <a:defRPr/>
            </a:pPr>
            <a:r>
              <a:rPr lang="en-CA" sz="1400" dirty="0"/>
              <a:t>Increase citizen awareness of property assessment &amp; taxation</a:t>
            </a:r>
          </a:p>
          <a:p>
            <a:pPr marL="684201" lvl="2" indent="-227013" eaLnBrk="1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Wingdings" pitchFamily="2" charset="2"/>
              <a:buChar char="§"/>
              <a:defRPr/>
            </a:pPr>
            <a:endParaRPr lang="en-CA" sz="1400" dirty="0"/>
          </a:p>
          <a:p>
            <a:endParaRPr lang="en-CA" sz="1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450" b="0" i="0" u="none" strike="noStrike" kern="1200" cap="none" spc="0" normalizeH="0" baseline="0" noProof="0" dirty="0" smtClean="0">
                <a:ln>
                  <a:noFill/>
                </a:ln>
                <a:solidFill>
                  <a:srgbClr val="127490">
                    <a:alpha val="50000"/>
                  </a:srgbClr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Council Presentation</a:t>
            </a:r>
            <a:endParaRPr kumimoji="0" lang="en-CA" sz="450" b="0" i="0" u="none" strike="noStrike" kern="1200" cap="none" spc="0" normalizeH="0" baseline="0" noProof="0" dirty="0">
              <a:ln>
                <a:noFill/>
              </a:ln>
              <a:solidFill>
                <a:srgbClr val="127490">
                  <a:alpha val="50000"/>
                </a:srgbClr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B0ADAAF-A2C0-D24C-A8FF-06B08C5D8443}" type="slidenum">
              <a:rPr kumimoji="0" lang="en-US" sz="450" b="0" i="0" u="none" strike="noStrike" kern="1200" cap="none" spc="0" normalizeH="0" baseline="0" noProof="0" smtClean="0">
                <a:ln>
                  <a:noFill/>
                </a:ln>
                <a:solidFill>
                  <a:srgbClr val="127490"/>
                </a:solidFill>
                <a:effectLst/>
                <a:uLnTx/>
                <a:uFillTx/>
                <a:latin typeface="Montserrat" charset="0"/>
                <a:cs typeface="+mn-cs"/>
              </a:rPr>
              <a:pPr marL="0" marR="0" lvl="0" indent="0" algn="r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450" b="0" i="0" u="none" strike="noStrike" kern="1200" cap="none" spc="0" normalizeH="0" baseline="0" noProof="0" dirty="0">
              <a:ln>
                <a:noFill/>
              </a:ln>
              <a:solidFill>
                <a:srgbClr val="127490"/>
              </a:solidFill>
              <a:effectLst/>
              <a:uLnTx/>
              <a:uFillTx/>
              <a:latin typeface="Montserrat" charset="0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17" t="10625" r="12291" b="4792"/>
          <a:stretch/>
        </p:blipFill>
        <p:spPr>
          <a:xfrm>
            <a:off x="4693474" y="1370013"/>
            <a:ext cx="2051487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997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Montserrat" charset="0"/>
              </a:rPr>
              <a:t>Taxing Authority information sharing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6942" y="994511"/>
            <a:ext cx="5915025" cy="3262312"/>
          </a:xfrm>
        </p:spPr>
        <p:txBody>
          <a:bodyPr/>
          <a:lstStyle/>
          <a:p>
            <a:pPr lvl="1" eaLnBrk="1" hangingPunct="1"/>
            <a:r>
              <a:rPr lang="en-CA" sz="1350" dirty="0"/>
              <a:t>T</a:t>
            </a:r>
            <a:r>
              <a:rPr lang="en-CA" sz="1350" dirty="0" smtClean="0"/>
              <a:t>he following information can affect assessed value, classification, &amp; taxability of properties:</a:t>
            </a:r>
            <a:endParaRPr lang="en-CA" sz="1350" dirty="0"/>
          </a:p>
          <a:p>
            <a:pPr lvl="1" eaLnBrk="1" hangingPunct="1"/>
            <a:endParaRPr lang="en-US" sz="1350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259683" y="4767264"/>
            <a:ext cx="1984772" cy="274637"/>
          </a:xfrm>
        </p:spPr>
        <p:txBody>
          <a:bodyPr/>
          <a:lstStyle/>
          <a:p>
            <a:pPr>
              <a:defRPr/>
            </a:pPr>
            <a:r>
              <a:rPr lang="en-CA" dirty="0" smtClean="0"/>
              <a:t>Council Presentation</a:t>
            </a:r>
            <a:endParaRPr lang="en-CA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/>
          </p:nvPr>
        </p:nvGraphicFramePr>
        <p:xfrm>
          <a:off x="508159" y="1763114"/>
          <a:ext cx="5584509" cy="2560288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34292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55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4311">
                <a:tc>
                  <a:txBody>
                    <a:bodyPr/>
                    <a:lstStyle/>
                    <a:p>
                      <a:pPr marL="0" marR="0" lvl="2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200" dirty="0" smtClean="0"/>
                        <a:t>Information</a:t>
                      </a:r>
                    </a:p>
                  </a:txBody>
                  <a:tcPr marL="68580" marR="68580" marT="45716" marB="45716" anchor="ctr"/>
                </a:tc>
                <a:tc>
                  <a:txBody>
                    <a:bodyPr/>
                    <a:lstStyle/>
                    <a:p>
                      <a:pPr marL="0" marR="0" lvl="2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200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Method</a:t>
                      </a:r>
                    </a:p>
                  </a:txBody>
                  <a:tcPr marL="68580" marR="68580" marT="45716" marB="45716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191">
                <a:tc>
                  <a:txBody>
                    <a:bodyPr/>
                    <a:lstStyle/>
                    <a:p>
                      <a:pPr marL="0" marR="0" lvl="2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200" dirty="0" smtClean="0"/>
                        <a:t>Buildin</a:t>
                      </a:r>
                      <a:r>
                        <a:rPr lang="en-CA" sz="1200" baseline="0" dirty="0" smtClean="0"/>
                        <a:t>g permits</a:t>
                      </a:r>
                      <a:endParaRPr lang="en-CA" sz="1200" dirty="0"/>
                    </a:p>
                  </a:txBody>
                  <a:tcPr marL="68580" marR="68580" marT="45716" marB="45716" anchor="ctr"/>
                </a:tc>
                <a:tc>
                  <a:txBody>
                    <a:bodyPr/>
                    <a:lstStyle/>
                    <a:p>
                      <a:pPr marL="0" marR="0" lvl="2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Standard</a:t>
                      </a:r>
                      <a:r>
                        <a:rPr lang="en-CA" sz="12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Permit Program</a:t>
                      </a:r>
                    </a:p>
                    <a:p>
                      <a:pPr marL="0" marR="0" lvl="2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2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Citrix ShareFile</a:t>
                      </a:r>
                      <a:endParaRPr lang="en-CA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45716" marB="45716" anchor="ctr"/>
                </a:tc>
                <a:extLst>
                  <a:ext uri="{0D108BD9-81ED-4DB2-BD59-A6C34878D82A}">
                    <a16:rowId xmlns:a16="http://schemas.microsoft.com/office/drawing/2014/main" val="1367048531"/>
                  </a:ext>
                </a:extLst>
              </a:tr>
              <a:tr h="1371591">
                <a:tc>
                  <a:txBody>
                    <a:bodyPr/>
                    <a:lstStyle/>
                    <a:p>
                      <a:pPr marL="0" marR="0" lvl="2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200" dirty="0"/>
                        <a:t>Building </a:t>
                      </a:r>
                      <a:r>
                        <a:rPr lang="en-CA" sz="1200" dirty="0" smtClean="0"/>
                        <a:t>plans</a:t>
                      </a:r>
                    </a:p>
                    <a:p>
                      <a:pPr marL="0" marR="0" lvl="2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200" dirty="0" smtClean="0"/>
                        <a:t>Land use control amendments</a:t>
                      </a:r>
                    </a:p>
                    <a:p>
                      <a:pPr marL="0" marR="0" lvl="2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200" dirty="0" smtClean="0"/>
                        <a:t>Development applications &amp; approvals</a:t>
                      </a:r>
                    </a:p>
                    <a:p>
                      <a:pPr marL="0" marR="0" lvl="2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200" dirty="0" smtClean="0"/>
                        <a:t>Extension</a:t>
                      </a:r>
                      <a:r>
                        <a:rPr lang="en-CA" sz="1200" baseline="0" dirty="0" smtClean="0"/>
                        <a:t>s of service </a:t>
                      </a:r>
                      <a:r>
                        <a:rPr lang="en-CA" sz="1200" dirty="0" smtClean="0"/>
                        <a:t>infrastructure</a:t>
                      </a:r>
                    </a:p>
                    <a:p>
                      <a:pPr marL="0" marR="0" lvl="2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200" dirty="0" smtClean="0"/>
                        <a:t>Permissive &amp; revitalization</a:t>
                      </a:r>
                      <a:r>
                        <a:rPr lang="en-CA" sz="1200" baseline="0" dirty="0" smtClean="0"/>
                        <a:t> tax </a:t>
                      </a:r>
                      <a:r>
                        <a:rPr lang="en-CA" sz="1200" dirty="0" smtClean="0"/>
                        <a:t>exemptions</a:t>
                      </a:r>
                    </a:p>
                    <a:p>
                      <a:pPr marL="0" marR="0" lvl="2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200" dirty="0" smtClean="0"/>
                        <a:t>Occupiers</a:t>
                      </a:r>
                      <a:r>
                        <a:rPr lang="en-CA" sz="1200" baseline="0" dirty="0" smtClean="0"/>
                        <a:t>/lessees of civic properties</a:t>
                      </a:r>
                      <a:endParaRPr lang="en-CA" sz="1200" dirty="0" smtClean="0"/>
                    </a:p>
                    <a:p>
                      <a:pPr marL="0" marR="0" lvl="2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200" dirty="0" smtClean="0"/>
                        <a:t>Situs</a:t>
                      </a:r>
                      <a:r>
                        <a:rPr lang="en-CA" sz="1200" baseline="0" dirty="0" smtClean="0"/>
                        <a:t> (civic address) assignments</a:t>
                      </a:r>
                      <a:endParaRPr lang="en-CA" sz="1200" dirty="0" smtClean="0"/>
                    </a:p>
                  </a:txBody>
                  <a:tcPr marL="68580" marR="68580" marT="45716" marB="45716" anchor="ctr"/>
                </a:tc>
                <a:tc>
                  <a:txBody>
                    <a:bodyPr/>
                    <a:lstStyle/>
                    <a:p>
                      <a:pPr marL="0" marR="0" lvl="2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Citrix ShareFile</a:t>
                      </a:r>
                      <a:endParaRPr lang="en-CA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45716" marB="45716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191">
                <a:tc>
                  <a:txBody>
                    <a:bodyPr/>
                    <a:lstStyle/>
                    <a:p>
                      <a:pPr marL="0" marR="0" lvl="2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200" dirty="0"/>
                        <a:t>Mailing address changes</a:t>
                      </a:r>
                    </a:p>
                  </a:txBody>
                  <a:tcPr marL="68580" marR="68580" marT="45716" marB="45716" anchor="ctr"/>
                </a:tc>
                <a:tc>
                  <a:txBody>
                    <a:bodyPr/>
                    <a:lstStyle/>
                    <a:p>
                      <a:pPr marL="0" marR="0" lvl="2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e-form</a:t>
                      </a:r>
                    </a:p>
                    <a:p>
                      <a:pPr marL="0" marR="0" lvl="2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Citrix ShareFile</a:t>
                      </a:r>
                    </a:p>
                  </a:txBody>
                  <a:tcPr marL="68580" marR="68580" marT="45716" marB="45716" anchor="ctr"/>
                </a:tc>
                <a:extLst>
                  <a:ext uri="{0D108BD9-81ED-4DB2-BD59-A6C34878D82A}">
                    <a16:rowId xmlns:a16="http://schemas.microsoft.com/office/drawing/2014/main" val="1985538153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ADAAF-A2C0-D24C-A8FF-06B08C5D8443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0634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1" y="457200"/>
            <a:ext cx="5915025" cy="456884"/>
          </a:xfrm>
        </p:spPr>
        <p:txBody>
          <a:bodyPr/>
          <a:lstStyle/>
          <a:p>
            <a:r>
              <a:rPr lang="en-US" dirty="0" smtClean="0">
                <a:cs typeface="Arial" pitchFamily="34" charset="0"/>
              </a:rPr>
              <a:t>BC Assessment resources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1" y="914084"/>
            <a:ext cx="4377953" cy="2962001"/>
          </a:xfrm>
        </p:spPr>
        <p:txBody>
          <a:bodyPr/>
          <a:lstStyle/>
          <a:p>
            <a:pPr marL="0" lvl="0" indent="0" defTabSz="914377">
              <a:lnSpc>
                <a:spcPct val="100000"/>
              </a:lnSpc>
              <a:spcBef>
                <a:spcPts val="600"/>
              </a:spcBef>
              <a:buNone/>
              <a:defRPr/>
            </a:pPr>
            <a:r>
              <a:rPr lang="en-CA" sz="1400" dirty="0">
                <a:solidFill>
                  <a:schemeClr val="accent3"/>
                </a:solidFill>
              </a:rPr>
              <a:t>www.bcassessment.ca</a:t>
            </a:r>
          </a:p>
          <a:p>
            <a:pPr marL="114309" indent="0" defTabSz="914377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lang="en-CA" sz="1400" dirty="0">
                <a:solidFill>
                  <a:srgbClr val="515150"/>
                </a:solidFill>
              </a:rPr>
              <a:t>Assessment search tool</a:t>
            </a:r>
          </a:p>
          <a:p>
            <a:pPr marL="114309" indent="0" defTabSz="914377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lang="en-CA" sz="1400" dirty="0">
                <a:solidFill>
                  <a:srgbClr val="515150"/>
                </a:solidFill>
              </a:rPr>
              <a:t>Property information &amp; trends</a:t>
            </a:r>
          </a:p>
          <a:p>
            <a:pPr marL="114309" indent="0" defTabSz="914377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lang="en-CA" sz="1400" dirty="0" smtClean="0">
                <a:solidFill>
                  <a:srgbClr val="515150"/>
                </a:solidFill>
              </a:rPr>
              <a:t>Interactive property trends map</a:t>
            </a:r>
          </a:p>
          <a:p>
            <a:pPr marL="114309" indent="0" defTabSz="914377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lang="en-CA" sz="1400" dirty="0" smtClean="0">
                <a:solidFill>
                  <a:srgbClr val="515150"/>
                </a:solidFill>
              </a:rPr>
              <a:t>Information </a:t>
            </a:r>
            <a:r>
              <a:rPr lang="en-CA" sz="1400" dirty="0">
                <a:solidFill>
                  <a:srgbClr val="515150"/>
                </a:solidFill>
              </a:rPr>
              <a:t>pages (FAQs)</a:t>
            </a:r>
          </a:p>
          <a:p>
            <a:pPr marL="114309" indent="0" defTabSz="914377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lang="en-CA" sz="1400" dirty="0">
                <a:solidFill>
                  <a:srgbClr val="515150"/>
                </a:solidFill>
              </a:rPr>
              <a:t>BC Assessment YouTube channel</a:t>
            </a:r>
          </a:p>
          <a:p>
            <a:pPr marL="114309" indent="0" defTabSz="914377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lang="en-CA" sz="1400" dirty="0">
                <a:solidFill>
                  <a:srgbClr val="515150"/>
                </a:solidFill>
              </a:rPr>
              <a:t>Data </a:t>
            </a:r>
            <a:r>
              <a:rPr lang="en-CA" sz="1400" dirty="0" smtClean="0">
                <a:solidFill>
                  <a:srgbClr val="515150"/>
                </a:solidFill>
              </a:rPr>
              <a:t>Advice</a:t>
            </a:r>
            <a:endParaRPr lang="en-CA" sz="1400" dirty="0">
              <a:solidFill>
                <a:srgbClr val="515150"/>
              </a:solidFill>
            </a:endParaRPr>
          </a:p>
          <a:p>
            <a:pPr marL="114309" indent="0" defTabSz="914377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lang="en-CA" sz="1400" dirty="0">
                <a:solidFill>
                  <a:srgbClr val="515150"/>
                </a:solidFill>
              </a:rPr>
              <a:t>Assessment Link</a:t>
            </a:r>
            <a:r>
              <a:rPr lang="en-CA" sz="1400" i="1" dirty="0">
                <a:solidFill>
                  <a:srgbClr val="515150"/>
                </a:solidFill>
              </a:rPr>
              <a:t>BC</a:t>
            </a:r>
          </a:p>
          <a:p>
            <a:pPr marL="114309" indent="0" defTabSz="914377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lang="en-CA" sz="1400" dirty="0">
                <a:solidFill>
                  <a:srgbClr val="515150"/>
                </a:solidFill>
              </a:rPr>
              <a:t>Standard Building Permit Report </a:t>
            </a:r>
          </a:p>
          <a:p>
            <a:pPr marL="114309" indent="0" defTabSz="914377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lang="en-CA" sz="1400" dirty="0">
                <a:solidFill>
                  <a:srgbClr val="515150"/>
                </a:solidFill>
              </a:rPr>
              <a:t>Service Boundary Web Map</a:t>
            </a:r>
          </a:p>
          <a:p>
            <a:endParaRPr lang="en-CA" sz="1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450" b="0" i="0" u="none" strike="noStrike" kern="1200" cap="none" spc="0" normalizeH="0" baseline="0" noProof="0" dirty="0" smtClean="0">
                <a:ln>
                  <a:noFill/>
                </a:ln>
                <a:solidFill>
                  <a:srgbClr val="127490">
                    <a:alpha val="50000"/>
                  </a:srgbClr>
                </a:solidFill>
                <a:effectLst/>
                <a:uLnTx/>
                <a:uFillTx/>
                <a:latin typeface="Montserrat" panose="02000505000000020004" pitchFamily="2" charset="0"/>
                <a:ea typeface="+mn-ea"/>
                <a:cs typeface="+mn-cs"/>
              </a:rPr>
              <a:t>Council Presentation</a:t>
            </a:r>
            <a:endParaRPr kumimoji="0" lang="en-CA" sz="450" b="0" i="0" u="none" strike="noStrike" kern="1200" cap="none" spc="0" normalizeH="0" baseline="0" noProof="0" dirty="0">
              <a:ln>
                <a:noFill/>
              </a:ln>
              <a:solidFill>
                <a:srgbClr val="127490">
                  <a:alpha val="50000"/>
                </a:srgbClr>
              </a:solidFill>
              <a:effectLst/>
              <a:uLnTx/>
              <a:uFillTx/>
              <a:latin typeface="Montserrat" panose="02000505000000020004" pitchFamily="2" charset="0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B0ADAAF-A2C0-D24C-A8FF-06B08C5D8443}" type="slidenum">
              <a:rPr kumimoji="0" lang="en-US" sz="450" b="0" i="0" u="none" strike="noStrike" kern="1200" cap="none" spc="0" normalizeH="0" baseline="0" noProof="0" smtClean="0">
                <a:ln>
                  <a:noFill/>
                </a:ln>
                <a:solidFill>
                  <a:srgbClr val="127490"/>
                </a:solidFill>
                <a:effectLst/>
                <a:uLnTx/>
                <a:uFillTx/>
                <a:latin typeface="Montserrat" charset="0"/>
                <a:cs typeface="+mn-cs"/>
              </a:rPr>
              <a:pPr marL="0" marR="0" lvl="0" indent="0" algn="r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450" b="0" i="0" u="none" strike="noStrike" kern="1200" cap="none" spc="0" normalizeH="0" baseline="0" noProof="0" dirty="0">
              <a:ln>
                <a:noFill/>
              </a:ln>
              <a:solidFill>
                <a:srgbClr val="127490"/>
              </a:solidFill>
              <a:effectLst/>
              <a:uLnTx/>
              <a:uFillTx/>
              <a:latin typeface="Montserrat" charset="0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4152" y="3890522"/>
            <a:ext cx="5643774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9" indent="0" algn="ctr" defTabSz="914377">
              <a:lnSpc>
                <a:spcPct val="100000"/>
              </a:lnSpc>
              <a:spcBef>
                <a:spcPts val="600"/>
              </a:spcBef>
              <a:buNone/>
              <a:defRPr/>
            </a:pPr>
            <a:r>
              <a:rPr lang="en-CA" dirty="0"/>
              <a:t>Call us: </a:t>
            </a:r>
          </a:p>
          <a:p>
            <a:pPr marL="114309" indent="0" algn="ctr" defTabSz="914377">
              <a:lnSpc>
                <a:spcPct val="100000"/>
              </a:lnSpc>
              <a:spcBef>
                <a:spcPts val="600"/>
              </a:spcBef>
              <a:buNone/>
              <a:defRPr/>
            </a:pPr>
            <a:r>
              <a:rPr lang="en-CA" dirty="0"/>
              <a:t>1-866-valueBC (1-866-825-8322)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7970" y="928521"/>
            <a:ext cx="2891899" cy="2058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166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57200"/>
            <a:ext cx="6857999" cy="675203"/>
          </a:xfrm>
        </p:spPr>
        <p:txBody>
          <a:bodyPr/>
          <a:lstStyle/>
          <a:p>
            <a:pPr algn="ctr"/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CA" smtClean="0"/>
              <a:t>Council Presentation</a:t>
            </a:r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0ADAAF-A2C0-D24C-A8FF-06B08C5D8443}" type="slidenum">
              <a:rPr lang="en-US" smtClean="0"/>
              <a:pPr/>
              <a:t>27</a:t>
            </a:fld>
            <a:endParaRPr lang="en-US" dirty="0"/>
          </a:p>
        </p:txBody>
      </p:sp>
      <p:pic>
        <p:nvPicPr>
          <p:cNvPr id="9" name="Picture 3" descr="assessing-value.png"/>
          <p:cNvPicPr>
            <a:picLocks noChangeAspect="1"/>
          </p:cNvPicPr>
          <p:nvPr/>
        </p:nvPicPr>
        <p:blipFill>
          <a:blip r:embed="rId2" cstate="screen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993248" y="1132403"/>
            <a:ext cx="4836642" cy="3427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19428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sics of Ppty Assessment">
  <a:themeElements>
    <a:clrScheme name="BC Assessment">
      <a:dk1>
        <a:srgbClr val="515150"/>
      </a:dk1>
      <a:lt1>
        <a:sysClr val="window" lastClr="FFFFFF"/>
      </a:lt1>
      <a:dk2>
        <a:srgbClr val="127490"/>
      </a:dk2>
      <a:lt2>
        <a:srgbClr val="DEDEDD"/>
      </a:lt2>
      <a:accent1>
        <a:srgbClr val="63C4DA"/>
      </a:accent1>
      <a:accent2>
        <a:srgbClr val="129AE1"/>
      </a:accent2>
      <a:accent3>
        <a:srgbClr val="127490"/>
      </a:accent3>
      <a:accent4>
        <a:srgbClr val="25B39F"/>
      </a:accent4>
      <a:accent5>
        <a:srgbClr val="85CFC8"/>
      </a:accent5>
      <a:accent6>
        <a:srgbClr val="989997"/>
      </a:accent6>
      <a:hlink>
        <a:srgbClr val="9A9B99"/>
      </a:hlink>
      <a:folHlink>
        <a:srgbClr val="989997"/>
      </a:folHlink>
    </a:clrScheme>
    <a:fontScheme name="Montserrat">
      <a:majorFont>
        <a:latin typeface="Montserrat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2015 Corporate PowerPoint Template - Widescreen.potx [Read-Only]" id="{00836831-4138-4355-9A8A-59D3943A9025}" vid="{5419A9CE-C31C-4953-BDFB-EEA6BBA4AF7E}"/>
    </a:ext>
  </a:extLst>
</a:theme>
</file>

<file path=ppt/theme/theme2.xml><?xml version="1.0" encoding="utf-8"?>
<a:theme xmlns:a="http://schemas.openxmlformats.org/drawingml/2006/main" name="Teal Divider">
  <a:themeElements>
    <a:clrScheme name="BCA">
      <a:dk1>
        <a:srgbClr val="515150"/>
      </a:dk1>
      <a:lt1>
        <a:sysClr val="window" lastClr="FFFFFF"/>
      </a:lt1>
      <a:dk2>
        <a:srgbClr val="127490"/>
      </a:dk2>
      <a:lt2>
        <a:srgbClr val="DEDEDD"/>
      </a:lt2>
      <a:accent1>
        <a:srgbClr val="63C4DA"/>
      </a:accent1>
      <a:accent2>
        <a:srgbClr val="129AE1"/>
      </a:accent2>
      <a:accent3>
        <a:srgbClr val="127490"/>
      </a:accent3>
      <a:accent4>
        <a:srgbClr val="25B39F"/>
      </a:accent4>
      <a:accent5>
        <a:srgbClr val="85CFC8"/>
      </a:accent5>
      <a:accent6>
        <a:srgbClr val="989997"/>
      </a:accent6>
      <a:hlink>
        <a:srgbClr val="9A9B99"/>
      </a:hlink>
      <a:folHlink>
        <a:srgbClr val="989997"/>
      </a:folHlink>
    </a:clrScheme>
    <a:fontScheme name="Montserrat">
      <a:majorFont>
        <a:latin typeface="Montserrat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15 Corporate PowerPoint Template - Widescreen.potx [Read-Only]" id="{00836831-4138-4355-9A8A-59D3943A9025}" vid="{02DAB4FC-9E16-454E-805A-D68D8F064A30}"/>
    </a:ext>
  </a:extLst>
</a:theme>
</file>

<file path=ppt/theme/theme3.xml><?xml version="1.0" encoding="utf-8"?>
<a:theme xmlns:a="http://schemas.openxmlformats.org/drawingml/2006/main" name="Content">
  <a:themeElements>
    <a:clrScheme name="BCA">
      <a:dk1>
        <a:srgbClr val="515150"/>
      </a:dk1>
      <a:lt1>
        <a:sysClr val="window" lastClr="FFFFFF"/>
      </a:lt1>
      <a:dk2>
        <a:srgbClr val="127490"/>
      </a:dk2>
      <a:lt2>
        <a:srgbClr val="DEDEDD"/>
      </a:lt2>
      <a:accent1>
        <a:srgbClr val="63C4DA"/>
      </a:accent1>
      <a:accent2>
        <a:srgbClr val="129AE1"/>
      </a:accent2>
      <a:accent3>
        <a:srgbClr val="127490"/>
      </a:accent3>
      <a:accent4>
        <a:srgbClr val="25B39F"/>
      </a:accent4>
      <a:accent5>
        <a:srgbClr val="85CFC8"/>
      </a:accent5>
      <a:accent6>
        <a:srgbClr val="989997"/>
      </a:accent6>
      <a:hlink>
        <a:srgbClr val="9A9B99"/>
      </a:hlink>
      <a:folHlink>
        <a:srgbClr val="989997"/>
      </a:folHlink>
    </a:clrScheme>
    <a:fontScheme name="Montserrat">
      <a:majorFont>
        <a:latin typeface="Montserrat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15 Corporate PowerPoint Template - Widescreen.potx [Read-Only]" id="{00836831-4138-4355-9A8A-59D3943A9025}" vid="{2311974F-7953-4045-8B05-11496F75ACDE}"/>
    </a:ext>
  </a:extLst>
</a:theme>
</file>

<file path=ppt/theme/theme4.xml><?xml version="1.0" encoding="utf-8"?>
<a:theme xmlns:a="http://schemas.openxmlformats.org/drawingml/2006/main" name="Half-Page Image --">
  <a:themeElements>
    <a:clrScheme name="BCA">
      <a:dk1>
        <a:srgbClr val="515150"/>
      </a:dk1>
      <a:lt1>
        <a:sysClr val="window" lastClr="FFFFFF"/>
      </a:lt1>
      <a:dk2>
        <a:srgbClr val="127490"/>
      </a:dk2>
      <a:lt2>
        <a:srgbClr val="DEDEDD"/>
      </a:lt2>
      <a:accent1>
        <a:srgbClr val="63C4DA"/>
      </a:accent1>
      <a:accent2>
        <a:srgbClr val="129AE1"/>
      </a:accent2>
      <a:accent3>
        <a:srgbClr val="127490"/>
      </a:accent3>
      <a:accent4>
        <a:srgbClr val="25B39F"/>
      </a:accent4>
      <a:accent5>
        <a:srgbClr val="85CFC8"/>
      </a:accent5>
      <a:accent6>
        <a:srgbClr val="989997"/>
      </a:accent6>
      <a:hlink>
        <a:srgbClr val="9A9B99"/>
      </a:hlink>
      <a:folHlink>
        <a:srgbClr val="989997"/>
      </a:folHlink>
    </a:clrScheme>
    <a:fontScheme name="Montserrat">
      <a:majorFont>
        <a:latin typeface="Montserrat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15 Corporate PowerPoint Template - Widescreen.potx [Read-Only]" id="{00836831-4138-4355-9A8A-59D3943A9025}" vid="{F90F2CE1-E23D-4BCC-AD7C-95BE842665D2}"/>
    </a:ext>
  </a:extLst>
</a:theme>
</file>

<file path=ppt/theme/theme5.xml><?xml version="1.0" encoding="utf-8"?>
<a:theme xmlns:a="http://schemas.openxmlformats.org/drawingml/2006/main" name="Full-Bleed Image">
  <a:themeElements>
    <a:clrScheme name="BCA">
      <a:dk1>
        <a:srgbClr val="515150"/>
      </a:dk1>
      <a:lt1>
        <a:sysClr val="window" lastClr="FFFFFF"/>
      </a:lt1>
      <a:dk2>
        <a:srgbClr val="127490"/>
      </a:dk2>
      <a:lt2>
        <a:srgbClr val="DEDEDD"/>
      </a:lt2>
      <a:accent1>
        <a:srgbClr val="63C4DA"/>
      </a:accent1>
      <a:accent2>
        <a:srgbClr val="129AE1"/>
      </a:accent2>
      <a:accent3>
        <a:srgbClr val="127490"/>
      </a:accent3>
      <a:accent4>
        <a:srgbClr val="25B39F"/>
      </a:accent4>
      <a:accent5>
        <a:srgbClr val="85CFC8"/>
      </a:accent5>
      <a:accent6>
        <a:srgbClr val="989997"/>
      </a:accent6>
      <a:hlink>
        <a:srgbClr val="9A9B99"/>
      </a:hlink>
      <a:folHlink>
        <a:srgbClr val="989997"/>
      </a:folHlink>
    </a:clrScheme>
    <a:fontScheme name="Montserrat">
      <a:majorFont>
        <a:latin typeface="Montserrat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15 Corporate PowerPoint Template - Widescreen.potx [Read-Only]" id="{00836831-4138-4355-9A8A-59D3943A9025}" vid="{DE38A4AF-20B3-4C03-8690-43953CB49F5D}"/>
    </a:ext>
  </a:extLst>
</a:theme>
</file>

<file path=ppt/theme/theme6.xml><?xml version="1.0" encoding="utf-8"?>
<a:theme xmlns:a="http://schemas.openxmlformats.org/drawingml/2006/main" name="Closing">
  <a:themeElements>
    <a:clrScheme name="BCA">
      <a:dk1>
        <a:srgbClr val="515150"/>
      </a:dk1>
      <a:lt1>
        <a:sysClr val="window" lastClr="FFFFFF"/>
      </a:lt1>
      <a:dk2>
        <a:srgbClr val="127490"/>
      </a:dk2>
      <a:lt2>
        <a:srgbClr val="DEDEDD"/>
      </a:lt2>
      <a:accent1>
        <a:srgbClr val="63C4DA"/>
      </a:accent1>
      <a:accent2>
        <a:srgbClr val="129AE1"/>
      </a:accent2>
      <a:accent3>
        <a:srgbClr val="127490"/>
      </a:accent3>
      <a:accent4>
        <a:srgbClr val="25B39F"/>
      </a:accent4>
      <a:accent5>
        <a:srgbClr val="85CFC8"/>
      </a:accent5>
      <a:accent6>
        <a:srgbClr val="989997"/>
      </a:accent6>
      <a:hlink>
        <a:srgbClr val="9A9B99"/>
      </a:hlink>
      <a:folHlink>
        <a:srgbClr val="989997"/>
      </a:folHlink>
    </a:clrScheme>
    <a:fontScheme name="Montserrat">
      <a:majorFont>
        <a:latin typeface="Montserrat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15 Corporate PowerPoint Template - Widescreen.potx [Read-Only]" id="{00836831-4138-4355-9A8A-59D3943A9025}" vid="{FFBD6AB4-15B6-4234-B27D-37B79D7BFB6F}"/>
    </a:ext>
  </a:extLst>
</a:theme>
</file>

<file path=ppt/theme/theme7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Teal Divider">
  <a:themeElements>
    <a:clrScheme name="BCA">
      <a:dk1>
        <a:srgbClr val="515150"/>
      </a:dk1>
      <a:lt1>
        <a:sysClr val="window" lastClr="FFFFFF"/>
      </a:lt1>
      <a:dk2>
        <a:srgbClr val="127490"/>
      </a:dk2>
      <a:lt2>
        <a:srgbClr val="DEDEDD"/>
      </a:lt2>
      <a:accent1>
        <a:srgbClr val="63C4DA"/>
      </a:accent1>
      <a:accent2>
        <a:srgbClr val="129AE1"/>
      </a:accent2>
      <a:accent3>
        <a:srgbClr val="127490"/>
      </a:accent3>
      <a:accent4>
        <a:srgbClr val="25B39F"/>
      </a:accent4>
      <a:accent5>
        <a:srgbClr val="85CFC8"/>
      </a:accent5>
      <a:accent6>
        <a:srgbClr val="989997"/>
      </a:accent6>
      <a:hlink>
        <a:srgbClr val="9A9B99"/>
      </a:hlink>
      <a:folHlink>
        <a:srgbClr val="989997"/>
      </a:folHlink>
    </a:clrScheme>
    <a:fontScheme name="Montserrat">
      <a:majorFont>
        <a:latin typeface="Montserrat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15 Corporate PowerPoint Template - Widescreen.potx [Read-Only]" id="{00836831-4138-4355-9A8A-59D3943A9025}" vid="{02DAB4FC-9E16-454E-805A-D68D8F064A30}"/>
    </a:ext>
  </a:extLst>
</a:theme>
</file>

<file path=ppt/theme/theme9.xml><?xml version="1.0" encoding="utf-8"?>
<a:theme xmlns:a="http://schemas.openxmlformats.org/drawingml/2006/main" name="1_Content">
  <a:themeElements>
    <a:clrScheme name="BCA">
      <a:dk1>
        <a:srgbClr val="515150"/>
      </a:dk1>
      <a:lt1>
        <a:sysClr val="window" lastClr="FFFFFF"/>
      </a:lt1>
      <a:dk2>
        <a:srgbClr val="127490"/>
      </a:dk2>
      <a:lt2>
        <a:srgbClr val="DEDEDD"/>
      </a:lt2>
      <a:accent1>
        <a:srgbClr val="63C4DA"/>
      </a:accent1>
      <a:accent2>
        <a:srgbClr val="129AE1"/>
      </a:accent2>
      <a:accent3>
        <a:srgbClr val="127490"/>
      </a:accent3>
      <a:accent4>
        <a:srgbClr val="25B39F"/>
      </a:accent4>
      <a:accent5>
        <a:srgbClr val="85CFC8"/>
      </a:accent5>
      <a:accent6>
        <a:srgbClr val="989997"/>
      </a:accent6>
      <a:hlink>
        <a:srgbClr val="9A9B99"/>
      </a:hlink>
      <a:folHlink>
        <a:srgbClr val="989997"/>
      </a:folHlink>
    </a:clrScheme>
    <a:fontScheme name="Montserrat">
      <a:majorFont>
        <a:latin typeface="Montserrat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15 Corporate PowerPoint Template - Widescreen.potx [Read-Only]" id="{00836831-4138-4355-9A8A-59D3943A9025}" vid="{2311974F-7953-4045-8B05-11496F75ACDE}"/>
    </a:ext>
  </a:extLst>
</a:theme>
</file>

<file path=ppt/theme/theme10.xml><?xml version="1.0" encoding="utf-8"?>
<a:theme xmlns:a="http://schemas.openxmlformats.org/drawingml/2006/main" name="2_Teal Divider">
  <a:themeElements>
    <a:clrScheme name="BCA">
      <a:dk1>
        <a:srgbClr val="515150"/>
      </a:dk1>
      <a:lt1>
        <a:sysClr val="window" lastClr="FFFFFF"/>
      </a:lt1>
      <a:dk2>
        <a:srgbClr val="127490"/>
      </a:dk2>
      <a:lt2>
        <a:srgbClr val="DEDEDD"/>
      </a:lt2>
      <a:accent1>
        <a:srgbClr val="63C4DA"/>
      </a:accent1>
      <a:accent2>
        <a:srgbClr val="129AE1"/>
      </a:accent2>
      <a:accent3>
        <a:srgbClr val="127490"/>
      </a:accent3>
      <a:accent4>
        <a:srgbClr val="25B39F"/>
      </a:accent4>
      <a:accent5>
        <a:srgbClr val="85CFC8"/>
      </a:accent5>
      <a:accent6>
        <a:srgbClr val="989997"/>
      </a:accent6>
      <a:hlink>
        <a:srgbClr val="9A9B99"/>
      </a:hlink>
      <a:folHlink>
        <a:srgbClr val="989997"/>
      </a:folHlink>
    </a:clrScheme>
    <a:fontScheme name="Montserrat">
      <a:majorFont>
        <a:latin typeface="Montserrat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15 Corporate PowerPoint Template - Widescreen.potx [Read-Only]" id="{00836831-4138-4355-9A8A-59D3943A9025}" vid="{02DAB4FC-9E16-454E-805A-D68D8F064A30}"/>
    </a:ext>
  </a:ext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338DEB01D34164AB080CB7E16BC0699" ma:contentTypeVersion="4" ma:contentTypeDescription="Create a new document." ma:contentTypeScope="" ma:versionID="b409643ebcb35e4ab441dde2b769bbc3">
  <xsd:schema xmlns:xsd="http://www.w3.org/2001/XMLSchema" xmlns:xs="http://www.w3.org/2001/XMLSchema" xmlns:p="http://schemas.microsoft.com/office/2006/metadata/properties" xmlns:ns2="ae27b8f6-cdb1-4089-9be1-d279f3d0da4c" targetNamespace="http://schemas.microsoft.com/office/2006/metadata/properties" ma:root="true" ma:fieldsID="1c9b9b1de2a56961c68c7db51cac43de" ns2:_="">
    <xsd:import namespace="ae27b8f6-cdb1-4089-9be1-d279f3d0da4c"/>
    <xsd:element name="properties">
      <xsd:complexType>
        <xsd:sequence>
          <xsd:element name="documentManagement">
            <xsd:complexType>
              <xsd:all>
                <xsd:element ref="ns2:Summary" minOccurs="0"/>
                <xsd:element ref="ns2:Yea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27b8f6-cdb1-4089-9be1-d279f3d0da4c" elementFormDefault="qualified">
    <xsd:import namespace="http://schemas.microsoft.com/office/2006/documentManagement/types"/>
    <xsd:import namespace="http://schemas.microsoft.com/office/infopath/2007/PartnerControls"/>
    <xsd:element name="Summary" ma:index="4" nillable="true" ma:displayName="Topics" ma:internalName="Summary" ma:readOnly="false">
      <xsd:simpleType>
        <xsd:restriction base="dms:Note">
          <xsd:maxLength value="255"/>
        </xsd:restriction>
      </xsd:simpleType>
    </xsd:element>
    <xsd:element name="Year" ma:index="5" nillable="true" ma:displayName="Year" ma:internalName="Year" ma:readOnly="false">
      <xsd:simpleType>
        <xsd:restriction base="dms:Text">
          <xsd:maxLength value="4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6" ma:displayName="Content Typ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Year xmlns="ae27b8f6-cdb1-4089-9be1-d279f3d0da4c">2020</Year>
    <Summary xmlns="ae27b8f6-cdb1-4089-9be1-d279f3d0da4c">-About BC Assessment 
-Valuation
-Classification
-Assessment cycle &amp; key dates
-Relationship between assessments &amp; taxes
-2020 assessment roll overview
-Appeals process
-Collaborating with BC Assessment</Summary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1BAFB6B-18BB-4311-9E71-87345C5246C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e27b8f6-cdb1-4089-9be1-d279f3d0da4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9BC1D2D-97C3-4B92-9486-872EC8CC7FAB}">
  <ds:schemaRefs>
    <ds:schemaRef ds:uri="http://purl.org/dc/elements/1.1/"/>
    <ds:schemaRef ds:uri="http://schemas.microsoft.com/office/2006/metadata/properties"/>
    <ds:schemaRef ds:uri="http://schemas.microsoft.com/office/2006/documentManagement/types"/>
    <ds:schemaRef ds:uri="ae27b8f6-cdb1-4089-9be1-d279f3d0da4c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250A903D-591A-4491-B01D-923FA3F2DBC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Basics of Ppty Assessment</Template>
  <TotalTime>6231</TotalTime>
  <Words>1801</Words>
  <Application>Microsoft Office PowerPoint</Application>
  <PresentationFormat>Custom</PresentationFormat>
  <Paragraphs>446</Paragraphs>
  <Slides>27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27</vt:i4>
      </vt:variant>
    </vt:vector>
  </HeadingPairs>
  <TitlesOfParts>
    <vt:vector size="49" baseType="lpstr">
      <vt:lpstr>MS PGothic</vt:lpstr>
      <vt:lpstr>AppleMyungjo</vt:lpstr>
      <vt:lpstr>Arial</vt:lpstr>
      <vt:lpstr>Asap</vt:lpstr>
      <vt:lpstr>Calibri</vt:lpstr>
      <vt:lpstr>CG Times</vt:lpstr>
      <vt:lpstr>GothamHTF-Book</vt:lpstr>
      <vt:lpstr>Montserrat</vt:lpstr>
      <vt:lpstr>Times</vt:lpstr>
      <vt:lpstr>Times New Roman</vt:lpstr>
      <vt:lpstr>Wingdings</vt:lpstr>
      <vt:lpstr>ヒラギノ角ゴ Pro W3</vt:lpstr>
      <vt:lpstr>Basics of Ppty Assessment</vt:lpstr>
      <vt:lpstr>Teal Divider</vt:lpstr>
      <vt:lpstr>Content</vt:lpstr>
      <vt:lpstr>Half-Page Image --</vt:lpstr>
      <vt:lpstr>Full-Bleed Image</vt:lpstr>
      <vt:lpstr>Closing</vt:lpstr>
      <vt:lpstr>Custom Design</vt:lpstr>
      <vt:lpstr>1_Teal Divider</vt:lpstr>
      <vt:lpstr>1_Content</vt:lpstr>
      <vt:lpstr>2_Teal Divider</vt:lpstr>
      <vt:lpstr>Overview of Assessment &amp; 2021 Assessment Roll  </vt:lpstr>
      <vt:lpstr>Topics</vt:lpstr>
      <vt:lpstr>Who we are, what we do, &amp; how we do it</vt:lpstr>
      <vt:lpstr>Evolution of BC Assessment</vt:lpstr>
      <vt:lpstr>PowerPoint Presentation</vt:lpstr>
      <vt:lpstr>How we value different properties</vt:lpstr>
      <vt:lpstr>Factors affecting market value</vt:lpstr>
      <vt:lpstr>Highest &amp; Best Use (H&amp;BU)</vt:lpstr>
      <vt:lpstr>How land use affects market value</vt:lpstr>
      <vt:lpstr>How we classify properties</vt:lpstr>
      <vt:lpstr>Assessment annual cycle &amp; key dates</vt:lpstr>
      <vt:lpstr>Relationship between assessment &amp; taxation</vt:lpstr>
      <vt:lpstr>Impact of changes in assessed value on taxes</vt:lpstr>
      <vt:lpstr>2021 Assessment Roll overview   British Columbia  Vancouver Island  Village of Sayward</vt:lpstr>
      <vt:lpstr>2021 completed roll highlights British Columbia Assessment Roll</vt:lpstr>
      <vt:lpstr>Province Wide Assessment Change  - 2021 Roll  Majority of Residential Properties </vt:lpstr>
      <vt:lpstr>Market Trends – Single Family Residential Greater Victoria</vt:lpstr>
      <vt:lpstr>Market Trends – Single Family Residential Central Vancouver Island</vt:lpstr>
      <vt:lpstr>Market Trends – Single Family Residential Northern Vancouver Island</vt:lpstr>
      <vt:lpstr>Sayward 2021 Assessment Roll - At a Glance </vt:lpstr>
      <vt:lpstr>PowerPoint Presentation</vt:lpstr>
      <vt:lpstr>PowerPoint Presentation</vt:lpstr>
      <vt:lpstr>Collaborating with BC Assessment</vt:lpstr>
      <vt:lpstr>Collaborating to achieve our mandates</vt:lpstr>
      <vt:lpstr>Taxing Authority information sharing</vt:lpstr>
      <vt:lpstr>BC Assessment resources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Council Presentation Template</dc:title>
  <dc:subject>;#Communications;#</dc:subject>
  <dc:creator>MSPATHAR</dc:creator>
  <cp:lastModifiedBy>Primeau, Maurice BCA:EX</cp:lastModifiedBy>
  <cp:revision>546</cp:revision>
  <cp:lastPrinted>2021-01-25T22:48:17Z</cp:lastPrinted>
  <dcterms:created xsi:type="dcterms:W3CDTF">2016-07-18T19:31:03Z</dcterms:created>
  <dcterms:modified xsi:type="dcterms:W3CDTF">2021-03-04T15:28:26Z</dcterms:modified>
  <cp:contentStatus>Draft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0x010100C338DEB01D34164AB080CB7E16BC0699</vt:lpwstr>
  </property>
  <property fmtid="{D5CDD505-2E9C-101B-9397-08002B2CF9AE}" pid="3" name="_Version">
    <vt:lpwstr/>
  </property>
  <property fmtid="{D5CDD505-2E9C-101B-9397-08002B2CF9AE}" pid="4" name="_Status">
    <vt:lpwstr>Not Started</vt:lpwstr>
  </property>
</Properties>
</file>